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Lst>
  <p:sldSz cy="6858000" cx="9902825"/>
  <p:notesSz cx="6858000" cy="9144000"/>
  <p:embeddedFontLst>
    <p:embeddedFont>
      <p:font typeface="Roboto"/>
      <p:regular r:id="rId321"/>
      <p:bold r:id="rId322"/>
      <p:italic r:id="rId323"/>
      <p:boldItalic r:id="rId324"/>
    </p:embeddedFont>
    <p:embeddedFont>
      <p:font typeface="Cambria Math"/>
      <p:regular r:id="rId3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77">
          <p15:clr>
            <a:srgbClr val="A4A3A4"/>
          </p15:clr>
        </p15:guide>
        <p15:guide id="2" orient="horz" pos="1071">
          <p15:clr>
            <a:srgbClr val="A4A3A4"/>
          </p15:clr>
        </p15:guide>
        <p15:guide id="3" pos="3119">
          <p15:clr>
            <a:srgbClr val="A4A3A4"/>
          </p15:clr>
        </p15:guide>
        <p15:guide id="4" pos="420">
          <p15:clr>
            <a:srgbClr val="A4A3A4"/>
          </p15:clr>
        </p15:guide>
        <p15:guide id="5" pos="284">
          <p15:clr>
            <a:srgbClr val="A4A3A4"/>
          </p15:clr>
        </p15:guide>
        <p15:guide id="6" orient="horz" pos="1207">
          <p15:clr>
            <a:srgbClr val="A4A3A4"/>
          </p15:clr>
        </p15:guide>
        <p15:guide id="7" pos="5886">
          <p15:clr>
            <a:srgbClr val="A4A3A4"/>
          </p15:clr>
        </p15:guide>
        <p15:guide id="8" orient="horz" pos="2160">
          <p15:clr>
            <a:srgbClr val="A4A3A4"/>
          </p15:clr>
        </p15:guide>
        <p15:guide id="9" orient="horz" pos="1117">
          <p15:clr>
            <a:srgbClr val="A4A3A4"/>
          </p15:clr>
        </p15:guide>
        <p15:guide id="10" pos="352">
          <p15:clr>
            <a:srgbClr val="A4A3A4"/>
          </p15:clr>
        </p15:guide>
        <p15:guide id="11" pos="5954">
          <p15:clr>
            <a:srgbClr val="A4A3A4"/>
          </p15:clr>
        </p15:guide>
        <p15:guide id="12" orient="horz" pos="867">
          <p15:clr>
            <a:srgbClr val="A4A3A4"/>
          </p15:clr>
        </p15:guide>
        <p15:guide id="13" orient="horz" pos="1298">
          <p15:clr>
            <a:srgbClr val="A4A3A4"/>
          </p15:clr>
        </p15:guide>
        <p15:guide id="14" pos="534">
          <p15:clr>
            <a:srgbClr val="A4A3A4"/>
          </p15:clr>
        </p15:guide>
        <p15:guide id="15" orient="horz" pos="3997">
          <p15:clr>
            <a:srgbClr val="A4A3A4"/>
          </p15:clr>
        </p15:guide>
        <p15:guide id="16" orient="horz" pos="1003">
          <p15:clr>
            <a:srgbClr val="A4A3A4"/>
          </p15:clr>
        </p15:guide>
      </p15:sldGuideLst>
    </p:ext>
    <p:ext uri="GoogleSlidesCustomDataVersion2">
      <go:slidesCustomData xmlns:go="http://customooxmlschemas.google.com/" r:id="rId326" roundtripDataSignature="AMtx7mhqFFzBMGrdPjawovS4TQx7+IlO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1EC4D9-30AB-4202-89E6-7118F7DFD111}">
  <a:tblStyle styleId="{DE1EC4D9-30AB-4202-89E6-7118F7DFD111}"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C179247-9949-49CE-897C-2ACB2D5E286B}"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77" orient="horz"/>
        <p:guide pos="1071" orient="horz"/>
        <p:guide pos="3119"/>
        <p:guide pos="420"/>
        <p:guide pos="284"/>
        <p:guide pos="1207" orient="horz"/>
        <p:guide pos="5886"/>
        <p:guide pos="2160" orient="horz"/>
        <p:guide pos="1117" orient="horz"/>
        <p:guide pos="352"/>
        <p:guide pos="5954"/>
        <p:guide pos="867" orient="horz"/>
        <p:guide pos="1298" orient="horz"/>
        <p:guide pos="534"/>
        <p:guide pos="3997" orient="horz"/>
        <p:guide pos="100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205" Type="http://schemas.openxmlformats.org/officeDocument/2006/relationships/slide" Target="slides/slide199.xml"/><Relationship Id="rId326" Type="http://customschemas.google.com/relationships/presentationmetadata" Target="metadata"/><Relationship Id="rId204" Type="http://schemas.openxmlformats.org/officeDocument/2006/relationships/slide" Target="slides/slide198.xml"/><Relationship Id="rId325" Type="http://schemas.openxmlformats.org/officeDocument/2006/relationships/font" Target="fonts/CambriaMath-regular.fntdata"/><Relationship Id="rId203" Type="http://schemas.openxmlformats.org/officeDocument/2006/relationships/slide" Target="slides/slide197.xml"/><Relationship Id="rId324" Type="http://schemas.openxmlformats.org/officeDocument/2006/relationships/font" Target="fonts/Roboto-boldItalic.fntdata"/><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323" Type="http://schemas.openxmlformats.org/officeDocument/2006/relationships/font" Target="fonts/Roboto-italic.fntdata"/><Relationship Id="rId201" Type="http://schemas.openxmlformats.org/officeDocument/2006/relationships/slide" Target="slides/slide195.xml"/><Relationship Id="rId322" Type="http://schemas.openxmlformats.org/officeDocument/2006/relationships/font" Target="fonts/Roboto-bold.fntdata"/><Relationship Id="rId200" Type="http://schemas.openxmlformats.org/officeDocument/2006/relationships/slide" Target="slides/slide194.xml"/><Relationship Id="rId321" Type="http://schemas.openxmlformats.org/officeDocument/2006/relationships/font" Target="fonts/Roboto-regular.fntdata"/><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spPr>
            <a:solidFill>
              <a:schemeClr val="tx1">
                <a:lumMod val="75000"/>
                <a:lumOff val="25000"/>
              </a:schemeClr>
            </a:solidFill>
          </c:spPr>
          <c:dPt>
            <c:idx val="0"/>
            <c:bubble3D val="0"/>
            <c:spPr>
              <a:solidFill>
                <a:srgbClr val="1F77B4"/>
              </a:solidFill>
              <a:ln w="19050">
                <a:solidFill>
                  <a:schemeClr val="lt1"/>
                </a:solidFill>
              </a:ln>
              <a:effectLst/>
            </c:spPr>
            <c:extLst>
              <c:ext xmlns:c16="http://schemas.microsoft.com/office/drawing/2014/chart" uri="{C3380CC4-5D6E-409C-BE32-E72D297353CC}">
                <c16:uniqueId val="{00000003-0823-4E9C-B57D-B19230B243B9}"/>
              </c:ext>
            </c:extLst>
          </c:dPt>
          <c:dPt>
            <c:idx val="1"/>
            <c:bubble3D val="0"/>
            <c:spPr>
              <a:solidFill>
                <a:srgbClr val="2CA02C"/>
              </a:solidFill>
              <a:ln w="19050">
                <a:solidFill>
                  <a:schemeClr val="lt1"/>
                </a:solidFill>
              </a:ln>
              <a:effectLst/>
            </c:spPr>
            <c:extLst>
              <c:ext xmlns:c16="http://schemas.microsoft.com/office/drawing/2014/chart" uri="{C3380CC4-5D6E-409C-BE32-E72D297353CC}">
                <c16:uniqueId val="{00000004-0823-4E9C-B57D-B19230B243B9}"/>
              </c:ext>
            </c:extLst>
          </c:dPt>
          <c:dPt>
            <c:idx val="2"/>
            <c:bubble3D val="0"/>
            <c:spPr>
              <a:solidFill>
                <a:srgbClr val="FF7F0E"/>
              </a:solidFill>
              <a:ln w="19050">
                <a:solidFill>
                  <a:schemeClr val="lt1"/>
                </a:solidFill>
              </a:ln>
              <a:effectLst/>
            </c:spPr>
            <c:extLst>
              <c:ext xmlns:c16="http://schemas.microsoft.com/office/drawing/2014/chart" uri="{C3380CC4-5D6E-409C-BE32-E72D297353CC}">
                <c16:uniqueId val="{00000002-0823-4E9C-B57D-B19230B243B9}"/>
              </c:ext>
            </c:extLst>
          </c:dPt>
          <c:dLbls>
            <c:dLbl>
              <c:idx val="1"/>
              <c:layout>
                <c:manualLayout>
                  <c:x val="4.1982386029992914E-2"/>
                  <c:y val="5.0311216469753053E-3"/>
                </c:manualLayout>
              </c:layout>
              <c:dLblPos val="bestFit"/>
              <c:showLegendKey val="0"/>
              <c:showVal val="0"/>
              <c:showCatName val="1"/>
              <c:showSerName val="0"/>
              <c:showPercent val="0"/>
              <c:showBubbleSize val="0"/>
              <c:extLst>
                <c:ext xmlns:c15="http://schemas.microsoft.com/office/drawing/2012/chart" uri="{CE6537A1-D6FC-4f65-9D91-7224C49458BB}">
                  <c15:layout>
                    <c:manualLayout>
                      <c:w val="0.22481582744968875"/>
                      <c:h val="0.17342276317123878"/>
                    </c:manualLayout>
                  </c15:layout>
                </c:ext>
                <c:ext xmlns:c16="http://schemas.microsoft.com/office/drawing/2014/chart" uri="{C3380CC4-5D6E-409C-BE32-E72D297353CC}">
                  <c16:uniqueId val="{00000004-0823-4E9C-B57D-B19230B243B9}"/>
                </c:ext>
              </c:extLst>
            </c:dLbl>
            <c:spPr>
              <a:noFill/>
              <a:ln>
                <a:no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amsungOne 400" panose="020B0503030303020204" pitchFamily="34" charset="0"/>
                    <a:ea typeface="SamsungOne 400" panose="020B0503030303020204" pitchFamily="34" charset="0"/>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Sheet1!$A$2:$A$4</c:f>
              <c:strCache>
                <c:ptCount val="3"/>
                <c:pt idx="0">
                  <c:v>setosa</c:v>
                </c:pt>
                <c:pt idx="1">
                  <c:v>versicolor</c:v>
                </c:pt>
                <c:pt idx="2">
                  <c:v>virginica</c:v>
                </c:pt>
              </c:strCache>
            </c:strRef>
          </c:cat>
          <c:val>
            <c:numRef>
              <c:f>Sheet1!$B$2:$B$4</c:f>
              <c:numCache>
                <c:formatCode>0.00%</c:formatCode>
                <c:ptCount val="3"/>
                <c:pt idx="0">
                  <c:v>0.33300000000000002</c:v>
                </c:pt>
                <c:pt idx="1">
                  <c:v>0.33300000000000002</c:v>
                </c:pt>
                <c:pt idx="2">
                  <c:v>0.33300000000000002</c:v>
                </c:pt>
              </c:numCache>
            </c:numRef>
          </c:val>
          <c:extLst>
            <c:ext xmlns:c16="http://schemas.microsoft.com/office/drawing/2014/chart" uri="{C3380CC4-5D6E-409C-BE32-E72D297353CC}">
              <c16:uniqueId val="{00000000-0823-4E9C-B57D-B19230B243B9}"/>
            </c:ext>
          </c:extLst>
        </c:ser>
        <c:dLbls>
          <c:dLblPos val="ctr"/>
          <c:showLegendKey val="0"/>
          <c:showVal val="0"/>
          <c:showCatName val="1"/>
          <c:showSerName val="0"/>
          <c:showPercent val="0"/>
          <c:showBubbleSize val="0"/>
          <c:showLeaderLines val="1"/>
        </c:dLbls>
        <c:firstSliceAng val="19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amsungOne 400" panose="020B0503030303020204" pitchFamily="34" charset="0"/>
          <a:ea typeface="SamsungOne 400" panose="020B0503030303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notes"/>
          <p:cNvSpPr/>
          <p:nvPr>
            <p:ph idx="2" type="sldImg"/>
          </p:nvPr>
        </p:nvSpPr>
        <p:spPr>
          <a:xfrm>
            <a:off x="182563" y="539750"/>
            <a:ext cx="6527800" cy="452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1:notes"/>
          <p:cNvSpPr txBox="1"/>
          <p:nvPr>
            <p:ph idx="1" type="body"/>
          </p:nvPr>
        </p:nvSpPr>
        <p:spPr>
          <a:xfrm>
            <a:off x="679768" y="5376929"/>
            <a:ext cx="5438140" cy="38052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ba loại máy học chính.</a:t>
            </a:r>
            <a:br>
              <a:rPr lang="en-US"/>
            </a:br>
            <a:r>
              <a:rPr lang="en-US"/>
              <a:t>Khi biến phản hồi Y và "mẫu" mục tiêu được đưa ra, chúng ta có thể áp dụng Học có giám sát. </a:t>
            </a:r>
            <a:br>
              <a:rPr lang="en-US"/>
            </a:br>
            <a:r>
              <a:rPr lang="en-US"/>
              <a:t>Khi biến phản hồi Y không tồn tại, chúng ta nên áp dụng Học không giám sát để tìm ra mẫu ẩn. </a:t>
            </a:r>
            <a:br>
              <a:rPr lang="en-US"/>
            </a:br>
            <a:r>
              <a:rPr lang="en-US"/>
              <a:t>Mặc dù rất phù hợp, việc học củng cố sẽ không được đề cập trong khóa học này. </a:t>
            </a:r>
            <a:br>
              <a:rPr lang="en-US"/>
            </a:br>
            <a:r>
              <a:rPr lang="en-US"/>
              <a:t>Có thể có nhiều tiêu chí khác nhau để phân loại phương pháp phân tích dữ liệu dựa trên học máy tùy thuộc vào các quan điểm khác nhau, nhưng nói chung, nó được phân loại thành Học có giám sát và Học không giám sát tùy thuộc vào sự hiện diện của các biến khách quan (hoặc biến phản hồi, giá trị mục tiêu đầu ra), và nó cũng được phân loại thêm thành việc học củng cố và bán Học có giám sát,  v.v.</a:t>
            </a:r>
            <a:br>
              <a:rPr lang="en-US"/>
            </a:br>
            <a:endParaRPr/>
          </a:p>
        </p:txBody>
      </p:sp>
      <p:sp>
        <p:nvSpPr>
          <p:cNvPr id="322" name="Google Shape;32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7" name="Google Shape;2027;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28" name="Google Shape;2028;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6" name="Google Shape;2046;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47" name="Google Shape;2047;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1" name="Google Shape;2061;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62" name="Google Shape;2062;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7" name="Google Shape;2077;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78" name="Google Shape;2078;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7" name="Google Shape;2087;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88" name="Google Shape;2088;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7" name="Google Shape;2097;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98" name="Google Shape;2098;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5" name="Google Shape;2115;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16" name="Google Shape;2116;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6" name="Google Shape;2126;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27" name="Google Shape;2127;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9" name="Google Shape;2139;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40" name="Google Shape;2140;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2" name="Google Shape;2152;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53" name="Google Shape;2153;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quy trình Học máy được minh họa.</a:t>
            </a:r>
            <a:endParaRPr/>
          </a:p>
        </p:txBody>
      </p:sp>
      <p:sp>
        <p:nvSpPr>
          <p:cNvPr id="345" name="Google Shape;34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5" name="Google Shape;2165;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66" name="Google Shape;2166;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2" name="Google Shape;2182;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83" name="Google Shape;2183;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7" name="Google Shape;2247;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248" name="Google Shape;2248;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2" name="Google Shape;2272;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273" name="Google Shape;2273;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6" name="Google Shape;2286;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287" name="Google Shape;2287;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p1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7" name="Google Shape;2297;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298" name="Google Shape;2298;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2" name="Google Shape;2332;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33" name="Google Shape;2333;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3" name="Google Shape;2343;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44" name="Google Shape;2344;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4" name="Google Shape;2374;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75" name="Google Shape;2375;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5" name="Google Shape;2385;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86" name="Google Shape;2386;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bảng này, chúng tôi tóm tắt các thuật toán học máy; một số trong số chúng được giám sát và một số trong số chúng không được giám sát.</a:t>
            </a:r>
            <a:endParaRPr/>
          </a:p>
        </p:txBody>
      </p:sp>
      <p:sp>
        <p:nvSpPr>
          <p:cNvPr id="385" name="Google Shape;38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p12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3" name="Google Shape;2443;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444" name="Google Shape;2444;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1" name="Google Shape;2451;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Đôi khi, nhiệm vụ khó khăn nhất trong việc giải quyết các bài toán của Học máy là tìm một công cụ ước tính phù hợp với nhiệm vụ.</a:t>
            </a:r>
            <a:br>
              <a:rPr b="0" i="0" lang="en-US" sz="1200">
                <a:solidFill>
                  <a:schemeClr val="dk1"/>
                </a:solidFill>
                <a:latin typeface="Malgun Gothic"/>
                <a:ea typeface="Malgun Gothic"/>
                <a:cs typeface="Malgun Gothic"/>
                <a:sym typeface="Malgun Gothic"/>
              </a:rPr>
            </a:br>
            <a:r>
              <a:rPr b="0" i="0" lang="en-US" sz="1200">
                <a:solidFill>
                  <a:schemeClr val="dk1"/>
                </a:solidFill>
                <a:latin typeface="Malgun Gothic"/>
                <a:ea typeface="Malgun Gothic"/>
                <a:cs typeface="Malgun Gothic"/>
                <a:sym typeface="Malgun Gothic"/>
              </a:rPr>
              <a:t>Các loại công cụ ước tính khác nhau phù hợp với các loại dữ liệu và vấn đề khác nhau.</a:t>
            </a:r>
            <a:br>
              <a:rPr b="0" i="0" lang="en-US" sz="1200">
                <a:solidFill>
                  <a:schemeClr val="dk1"/>
                </a:solidFill>
                <a:latin typeface="Malgun Gothic"/>
                <a:ea typeface="Malgun Gothic"/>
                <a:cs typeface="Malgun Gothic"/>
                <a:sym typeface="Malgun Gothic"/>
              </a:rPr>
            </a:br>
            <a:r>
              <a:rPr b="0" i="0" lang="en-US" sz="1200">
                <a:solidFill>
                  <a:schemeClr val="dk1"/>
                </a:solidFill>
                <a:latin typeface="Malgun Gothic"/>
                <a:ea typeface="Malgun Gothic"/>
                <a:cs typeface="Malgun Gothic"/>
                <a:sym typeface="Malgun Gothic"/>
              </a:rPr>
              <a:t>Biểu đồ dòng chảy ở trên được thiết kế để cung cấp các hướng dẫn ngắn gọn liên quan đến các phương thức để tiếp cận vấn đề với các công cụ ước tính được sử dụng cho dữ liệu.</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p:txBody>
      </p:sp>
      <p:sp>
        <p:nvSpPr>
          <p:cNvPr id="2452" name="Google Shape;2452;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p1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3" name="Google Shape;2463;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Tìm hiểu quy trình tổng thể của Học máy trong khi thực hành phân tích phân loại liên quan đến bộ dữ liệu mống mắt. Được coi là kinh thánh của máy học nhập môn, dữ liệu mống mắt là một bộ dữ liệu mở được sử dụng thường xuyên nhất.</a:t>
            </a:r>
            <a:endParaRPr/>
          </a:p>
        </p:txBody>
      </p:sp>
      <p:sp>
        <p:nvSpPr>
          <p:cNvPr id="2464" name="Google Shape;2464;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2" name="Google Shape;2492;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493" name="Google Shape;2493;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p1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3" name="Google Shape;2503;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Kiến thức chuyên môn chứa dữ liệu việc học về một lĩnh vực chuyên bệt nào đó gọi là kiến thức chuyên ngành.</a:t>
            </a:r>
            <a:br>
              <a:rPr lang="en-US"/>
            </a:br>
            <a:r>
              <a:rPr lang="en-US"/>
              <a:t>Kiến thức chuyên ngành bao gồm kiến thức nền chung về một lĩnh vực nhất định và cả ý nghĩa của từng biến thể.</a:t>
            </a:r>
            <a:br>
              <a:rPr lang="en-US"/>
            </a:br>
            <a:r>
              <a:rPr lang="en-US"/>
              <a:t>Đối với vấn đề thực hành này, nó là đủ để biết các loại khác nhau của loại thực vật.</a:t>
            </a:r>
            <a:endParaRPr/>
          </a:p>
        </p:txBody>
      </p:sp>
      <p:sp>
        <p:nvSpPr>
          <p:cNvPr id="2504" name="Google Shape;2504;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7" name="Google Shape;2517;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18" name="Google Shape;2518;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8" name="Google Shape;2528;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29" name="Google Shape;2529;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9" name="Google Shape;2539;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Practice Học máy from the Bài 2 and Bài 3 of Chương 3.</a:t>
            </a:r>
            <a:endParaRPr/>
          </a:p>
        </p:txBody>
      </p:sp>
      <p:sp>
        <p:nvSpPr>
          <p:cNvPr id="2540" name="Google Shape;2540;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p1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5" name="Google Shape;2555;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56" name="Google Shape;2556;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p1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1" name="Google Shape;2571;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72" name="Google Shape;2572;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chúng ta phân biệt rõ “Tham số” và “Siêu tham số”.</a:t>
            </a:r>
            <a:endParaRPr/>
          </a:p>
          <a:p>
            <a:pPr indent="0" lvl="0" marL="0" marR="0" rtl="0" algn="l">
              <a:lnSpc>
                <a:spcPct val="100000"/>
              </a:lnSpc>
              <a:spcBef>
                <a:spcPts val="0"/>
              </a:spcBef>
              <a:spcAft>
                <a:spcPts val="0"/>
              </a:spcAft>
              <a:buClr>
                <a:schemeClr val="dk1"/>
              </a:buClr>
              <a:buSzPts val="1200"/>
              <a:buFont typeface="Malgun Gothic"/>
              <a:buNone/>
            </a:pPr>
            <a:r>
              <a:rPr lang="en-US"/>
              <a:t>Tham số là các giá trị “đã học” từ dữ liệu.</a:t>
            </a:r>
            <a:endParaRPr/>
          </a:p>
          <a:p>
            <a:pPr indent="0" lvl="0" marL="0" marR="0" rtl="0" algn="l">
              <a:lnSpc>
                <a:spcPct val="100000"/>
              </a:lnSpc>
              <a:spcBef>
                <a:spcPts val="0"/>
              </a:spcBef>
              <a:spcAft>
                <a:spcPts val="0"/>
              </a:spcAft>
              <a:buClr>
                <a:schemeClr val="dk1"/>
              </a:buClr>
              <a:buSzPts val="1200"/>
              <a:buFont typeface="Malgun Gothic"/>
              <a:buNone/>
            </a:pPr>
            <a:r>
              <a:rPr lang="en-US"/>
              <a:t>Ngược lại, Siêu tham số là những điều kiện do người thực hiện đặt ra để tối ưu hiệu suất.</a:t>
            </a:r>
            <a:endParaRPr/>
          </a:p>
        </p:txBody>
      </p:sp>
      <p:sp>
        <p:nvSpPr>
          <p:cNvPr id="395" name="Google Shape;39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2" name="Google Shape;2582;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83" name="Google Shape;2583;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3" name="Google Shape;2593;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94" name="Google Shape;2594;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p1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9" name="Google Shape;2609;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10" name="Google Shape;2610;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p1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5" name="Google Shape;2625;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26" name="Google Shape;2626;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p1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1" name="Google Shape;2641;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42" name="Google Shape;2642;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p1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7" name="Google Shape;2657;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58" name="Google Shape;2658;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p1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9" name="Google Shape;2669;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70" name="Google Shape;2670;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p1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5" name="Google Shape;2685;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86" name="Google Shape;2686;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p1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2" name="Google Shape;2702;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03" name="Google Shape;2703;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p1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9" name="Google Shape;2719;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20" name="Google Shape;2720;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420" name="Google Shape;42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p1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9" name="Google Shape;2729;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30" name="Google Shape;2730;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p1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1" name="Google Shape;2741;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Bởi vì độ dài hộp của sepal_length và sepal_width ngắn, có thể suy ra rằng xu hướng tập trung dữ liệu của hai dữ liệu là cao. Outlier được phát hiện ở sepal_width và chiều dài hộp dài của petal_length và petal_width chỉ ra rằng dữ liệu được phân phối rộng rãi hơn. </a:t>
            </a:r>
            <a:br>
              <a:rPr b="0" i="0" lang="en-US" sz="1200">
                <a:solidFill>
                  <a:schemeClr val="dk1"/>
                </a:solidFill>
                <a:latin typeface="Malgun Gothic"/>
                <a:ea typeface="Malgun Gothic"/>
                <a:cs typeface="Malgun Gothic"/>
                <a:sym typeface="Malgun Gothic"/>
              </a:rPr>
            </a:br>
            <a:r>
              <a:rPr b="0" i="0" lang="en-US" sz="1200">
                <a:solidFill>
                  <a:schemeClr val="dk1"/>
                </a:solidFill>
                <a:latin typeface="Malgun Gothic"/>
                <a:ea typeface="Malgun Gothic"/>
                <a:cs typeface="Malgun Gothic"/>
                <a:sym typeface="Malgun Gothic"/>
              </a:rPr>
              <a:t> </a:t>
            </a:r>
            <a:endParaRPr/>
          </a:p>
        </p:txBody>
      </p:sp>
      <p:sp>
        <p:nvSpPr>
          <p:cNvPr id="2742" name="Google Shape;2742;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p1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0" name="Google Shape;2830;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831" name="Google Shape;2831;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p1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2" name="Google Shape;2842;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93EB0"/>
              </a:buClr>
              <a:buSzPts val="1200"/>
              <a:buFont typeface="Arial"/>
              <a:buNone/>
            </a:pPr>
            <a:r>
              <a:rPr lang="en-US" sz="1200">
                <a:solidFill>
                  <a:srgbClr val="262626"/>
                </a:solidFill>
                <a:latin typeface="Arial"/>
                <a:ea typeface="Arial"/>
                <a:cs typeface="Arial"/>
                <a:sym typeface="Arial"/>
              </a:rPr>
              <a:t>Tần suất của khoảng cách lớp trung bình là cao đối với Petal_width và nó trở nên thấp hơn khi nó lệch ra xa trung tâm. Trong biểu đồ hộp, chiều dài hộp của sepal_width ngắn vì nhiều dữ liệu được tổng hợp ở mức trung bình. Trong trường hợp của Petal_length, tần suất của khoảng lớp trung bình cao, nhưng có rất nhiều dữ liệu về khoảng lớp bên trái. Trong biểu đồ hộp, hộp của Petal_length dài đến cuối vì có nhiều dữ liệu ở các giá trị thấp hơn.</a:t>
            </a:r>
            <a:endParaRPr sz="1200">
              <a:solidFill>
                <a:srgbClr val="262626"/>
              </a:solidFill>
              <a:latin typeface="Arial"/>
              <a:ea typeface="Arial"/>
              <a:cs typeface="Arial"/>
              <a:sym typeface="Arial"/>
            </a:endParaRPr>
          </a:p>
        </p:txBody>
      </p:sp>
      <p:sp>
        <p:nvSpPr>
          <p:cNvPr id="2843" name="Google Shape;2843;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p1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7" name="Google Shape;3027;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028" name="Google Shape;3028;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2" name="Shape 3092"/>
        <p:cNvGrpSpPr/>
        <p:nvPr/>
      </p:nvGrpSpPr>
      <p:grpSpPr>
        <a:xfrm>
          <a:off x="0" y="0"/>
          <a:ext cx="0" cy="0"/>
          <a:chOff x="0" y="0"/>
          <a:chExt cx="0" cy="0"/>
        </a:xfrm>
      </p:grpSpPr>
      <p:sp>
        <p:nvSpPr>
          <p:cNvPr id="3093" name="Google Shape;3093;p1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4" name="Google Shape;3094;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setosa được tổng hợp bằng cách rõ ràng là đi chệch khỏi các lớp khác. Phân loại có thể bằng cách vẽ một đường tưởng tượng và setosa sẽ được phân loại là một mô hình tuyến tính. Đối với Vers màu và virginica, có vẻ như rất khó để phân loại chúng bằng cách vẽ một đường thẳng vì chúng được trộn lẫn trong biểu đồ hoàn chỉnh với các đặc điểm sepal_width và sepal_length. Tuy nhiên, ngay cả khi nó có vẻ hơi mơ hồ, chúng có thể được phân loại trong các biểu đồ khác. </a:t>
            </a:r>
            <a:br>
              <a:rPr lang="en-US" sz="1200">
                <a:solidFill>
                  <a:srgbClr val="262626"/>
                </a:solidFill>
                <a:latin typeface="Arial"/>
                <a:ea typeface="Arial"/>
                <a:cs typeface="Arial"/>
                <a:sym typeface="Arial"/>
              </a:rPr>
            </a:br>
            <a:endParaRPr/>
          </a:p>
        </p:txBody>
      </p:sp>
      <p:sp>
        <p:nvSpPr>
          <p:cNvPr id="3095" name="Google Shape;3095;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3" name="Shape 3103"/>
        <p:cNvGrpSpPr/>
        <p:nvPr/>
      </p:nvGrpSpPr>
      <p:grpSpPr>
        <a:xfrm>
          <a:off x="0" y="0"/>
          <a:ext cx="0" cy="0"/>
          <a:chOff x="0" y="0"/>
          <a:chExt cx="0" cy="0"/>
        </a:xfrm>
      </p:grpSpPr>
      <p:sp>
        <p:nvSpPr>
          <p:cNvPr id="3104" name="Google Shape;3104;p1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5" name="Google Shape;3105;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106" name="Google Shape;3106;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p1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4" name="Google Shape;3124;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125" name="Google Shape;3125;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p1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4" name="Google Shape;3134;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135" name="Google Shape;3135;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3" name="Shape 3143"/>
        <p:cNvGrpSpPr/>
        <p:nvPr/>
      </p:nvGrpSpPr>
      <p:grpSpPr>
        <a:xfrm>
          <a:off x="0" y="0"/>
          <a:ext cx="0" cy="0"/>
          <a:chOff x="0" y="0"/>
          <a:chExt cx="0" cy="0"/>
        </a:xfrm>
      </p:grpSpPr>
      <p:sp>
        <p:nvSpPr>
          <p:cNvPr id="3144" name="Google Shape;3144;p1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5" name="Google Shape;3145;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146" name="Google Shape;3146;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Façade pattern là một trong những mẫu thiết kế công nghệ phần mềm, được sử dụng phổ biến trong lập trình hướng đối tượng. Mặt tiền có nghĩa là mặt trước của tòa nhà và nó là đối tượng cung cấp giao diện đơn giản hóa liên quan đến mã khác lớn hơn trong phần mềm, chẳng hạn như thư viện lớp, v.v.</a:t>
            </a:r>
            <a:endParaRPr/>
          </a:p>
        </p:txBody>
      </p:sp>
      <p:sp>
        <p:nvSpPr>
          <p:cNvPr id="428" name="Google Shape;42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p1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6" name="Google Shape;3166;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Trước khi khởi động Học máy, hãy chia bộ dữ liệu thành dữ liệu huấn luyện và dữ liệu performance test. Mục tiêu cuối cùng của Học máy là tạo ra một mô hình tổng quát để nó có thể dự đoán chính xác dữ liệu mới. Nếu đánh giá hiệu suất với dữ liệu được sử dụng trong việc học, khả năng làm đúng là rất cao vì mô hình đã quen thuộc với tính năng dữ liệu nhất định. Để đánh giá đáng tin cậy, hãy tách bộ dữ liệu kiểm tra hiệu suất khỏi bộ dữ liệu huấn luyện. Bởi vì nó là sự phân tách dữ liệu, nó được gọi là giữ ra phương thức.</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Chia bộ dữ liệu huấn luyện và kiểm tra hiệu suất bộ dữ liệu với chức năng train_test_split của sklearn. Phân loại dữ liệu huấn luyện là 'huấn luyện' và dữ liệu kiểm tra hiệu suất là 'test'. X là tính năng của bộ dữ liệu, và y là mục tiêu. Để phân tích dữ liệu có cấu trúc, hãy chỉ ra DataFrame bằng chữ in hoa và Chuỗi có chữ thường. Tùy chọn test_size=0,33 tách 33% tổng dữ liệu dưới dạng bộ thử nghiệm. random_state=42 là một tùy chọn được sử dụng để tạo ra kết quả có thể tái tạo cho bài toán thực hành. Nếu không chỉ định random_state, bộ dữ liệu để chuyển đổi sẽ khác nhau mỗi lần.</a:t>
            </a:r>
            <a:endParaRPr sz="1200">
              <a:solidFill>
                <a:srgbClr val="262626"/>
              </a:solidFill>
              <a:latin typeface="Arial"/>
              <a:ea typeface="Arial"/>
              <a:cs typeface="Arial"/>
              <a:sym typeface="Arial"/>
            </a:endParaRPr>
          </a:p>
        </p:txBody>
      </p:sp>
      <p:sp>
        <p:nvSpPr>
          <p:cNvPr id="3167" name="Google Shape;3167;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p1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8" name="Google Shape;3178;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Chọn một thuật toán phù hợp dựa trên kết quả phân tích dữ liệu. Do các đặc trưng của dữ liệu có tính phân biệt cao nên không có tiêu chuẩn tuyệt đối trong việc lựa chọn thuật toán. Hầu hết thời gian, thuật toán được chọn dựa trên kiến thức chuyên môn thu được từ nhiều phân tích. Hiểu các tính năng của thuật toán là rất quan trọng để giảm thiểu thử và sai. Trong bài toán thực hành này, hãy sử dụng bộ phân loại Cây quyết định.</a:t>
            </a:r>
            <a:endParaRPr/>
          </a:p>
        </p:txBody>
      </p:sp>
      <p:sp>
        <p:nvSpPr>
          <p:cNvPr id="3179" name="Google Shape;3179;p1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2" name="Shape 3352"/>
        <p:cNvGrpSpPr/>
        <p:nvPr/>
      </p:nvGrpSpPr>
      <p:grpSpPr>
        <a:xfrm>
          <a:off x="0" y="0"/>
          <a:ext cx="0" cy="0"/>
          <a:chOff x="0" y="0"/>
          <a:chExt cx="0" cy="0"/>
        </a:xfrm>
      </p:grpSpPr>
      <p:sp>
        <p:nvSpPr>
          <p:cNvPr id="3353" name="Google Shape;3353;p1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4" name="Google Shape;3354;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355" name="Google Shape;3355;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2" name="Shape 3362"/>
        <p:cNvGrpSpPr/>
        <p:nvPr/>
      </p:nvGrpSpPr>
      <p:grpSpPr>
        <a:xfrm>
          <a:off x="0" y="0"/>
          <a:ext cx="0" cy="0"/>
          <a:chOff x="0" y="0"/>
          <a:chExt cx="0" cy="0"/>
        </a:xfrm>
      </p:grpSpPr>
      <p:sp>
        <p:nvSpPr>
          <p:cNvPr id="3363" name="Google Shape;3363;p1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4" name="Google Shape;3364;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#Gini tạp chất hoặc entropy</a:t>
            </a:r>
            <a:endParaRPr/>
          </a:p>
          <a:p>
            <a:pPr indent="0" lvl="0" marL="0" marR="0" rtl="0" algn="l">
              <a:lnSpc>
                <a:spcPct val="100000"/>
              </a:lnSpc>
              <a:spcBef>
                <a:spcPts val="0"/>
              </a:spcBef>
              <a:spcAft>
                <a:spcPts val="0"/>
              </a:spcAft>
              <a:buClr>
                <a:schemeClr val="dk1"/>
              </a:buClr>
              <a:buSzPts val="1200"/>
              <a:buFont typeface="Malgun Gothic"/>
              <a:buNone/>
            </a:pPr>
            <a:r>
              <a:rPr lang="en-US"/>
              <a:t># Sự khác biệt giữa tạp chất Gini và entropy là mơ hồ trong cuộc sống thực. Cả hai đều tạo ra một cái cây tương tự.</a:t>
            </a:r>
            <a:endParaRPr/>
          </a:p>
          <a:p>
            <a:pPr indent="0" lvl="0" marL="0" marR="0" rtl="0" algn="l">
              <a:lnSpc>
                <a:spcPct val="100000"/>
              </a:lnSpc>
              <a:spcBef>
                <a:spcPts val="0"/>
              </a:spcBef>
              <a:spcAft>
                <a:spcPts val="0"/>
              </a:spcAft>
              <a:buClr>
                <a:schemeClr val="dk1"/>
              </a:buClr>
              <a:buSzPts val="1200"/>
              <a:buFont typeface="Malgun Gothic"/>
              <a:buNone/>
            </a:pPr>
            <a:r>
              <a:rPr lang="en-US"/>
              <a:t># Việc tính toán tạp chất Gini nhanh hơn, do đó, nó được khuyến nghị làm mặc định. Tuy nhiên, khi tạo một cây khác, trong khi tạp chất Gini có xu hướng cô lập lớp thường xuyên nhất sang một bên,</a:t>
            </a:r>
            <a:endParaRPr/>
          </a:p>
          <a:p>
            <a:pPr indent="0" lvl="0" marL="0" marR="0" rtl="0" algn="l">
              <a:lnSpc>
                <a:spcPct val="100000"/>
              </a:lnSpc>
              <a:spcBef>
                <a:spcPts val="0"/>
              </a:spcBef>
              <a:spcAft>
                <a:spcPts val="0"/>
              </a:spcAft>
              <a:buClr>
                <a:schemeClr val="dk1"/>
              </a:buClr>
              <a:buSzPts val="1200"/>
              <a:buFont typeface="Malgun Gothic"/>
              <a:buNone/>
            </a:pPr>
            <a:r>
              <a:rPr lang="en-US"/>
              <a:t># entropy dẫn đến một cây cân bằng hơn.</a:t>
            </a:r>
            <a:endParaRPr/>
          </a:p>
        </p:txBody>
      </p:sp>
      <p:sp>
        <p:nvSpPr>
          <p:cNvPr id="3365" name="Google Shape;3365;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4" name="Shape 3374"/>
        <p:cNvGrpSpPr/>
        <p:nvPr/>
      </p:nvGrpSpPr>
      <p:grpSpPr>
        <a:xfrm>
          <a:off x="0" y="0"/>
          <a:ext cx="0" cy="0"/>
          <a:chOff x="0" y="0"/>
          <a:chExt cx="0" cy="0"/>
        </a:xfrm>
      </p:grpSpPr>
      <p:sp>
        <p:nvSpPr>
          <p:cNvPr id="3375" name="Google Shape;3375;p1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6" name="Google Shape;3376;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377" name="Google Shape;3377;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4" name="Shape 3384"/>
        <p:cNvGrpSpPr/>
        <p:nvPr/>
      </p:nvGrpSpPr>
      <p:grpSpPr>
        <a:xfrm>
          <a:off x="0" y="0"/>
          <a:ext cx="0" cy="0"/>
          <a:chOff x="0" y="0"/>
          <a:chExt cx="0" cy="0"/>
        </a:xfrm>
      </p:grpSpPr>
      <p:sp>
        <p:nvSpPr>
          <p:cNvPr id="3385" name="Google Shape;3385;p1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6" name="Google Shape;3386;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387" name="Google Shape;3387;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p1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2" name="Google Shape;3402;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403" name="Google Shape;3403;p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p1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4" name="Google Shape;3424;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425" name="Google Shape;3425;p1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7" name="Shape 3477"/>
        <p:cNvGrpSpPr/>
        <p:nvPr/>
      </p:nvGrpSpPr>
      <p:grpSpPr>
        <a:xfrm>
          <a:off x="0" y="0"/>
          <a:ext cx="0" cy="0"/>
          <a:chOff x="0" y="0"/>
          <a:chExt cx="0" cy="0"/>
        </a:xfrm>
      </p:grpSpPr>
      <p:sp>
        <p:nvSpPr>
          <p:cNvPr id="3478" name="Google Shape;3478;p1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9" name="Google Shape;3479;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480" name="Google Shape;3480;p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3" name="Shape 3493"/>
        <p:cNvGrpSpPr/>
        <p:nvPr/>
      </p:nvGrpSpPr>
      <p:grpSpPr>
        <a:xfrm>
          <a:off x="0" y="0"/>
          <a:ext cx="0" cy="0"/>
          <a:chOff x="0" y="0"/>
          <a:chExt cx="0" cy="0"/>
        </a:xfrm>
      </p:grpSpPr>
      <p:sp>
        <p:nvSpPr>
          <p:cNvPr id="3494" name="Google Shape;3494;p1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5" name="Google Shape;3495;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496" name="Google Shape;3496;p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Scikit-learning rất dễ sử dụng khi bạn đã quen thuộc với bốn khái niệm chính bao gồm công cụ ước tính, điều chỉnh, dự đoán và biến đổi.</a:t>
            </a:r>
            <a:endParaRPr/>
          </a:p>
        </p:txBody>
      </p:sp>
      <p:sp>
        <p:nvSpPr>
          <p:cNvPr id="439" name="Google Shape;43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p1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1" name="Google Shape;3551;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52" name="Google Shape;3552;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6" name="Shape 3566"/>
        <p:cNvGrpSpPr/>
        <p:nvPr/>
      </p:nvGrpSpPr>
      <p:grpSpPr>
        <a:xfrm>
          <a:off x="0" y="0"/>
          <a:ext cx="0" cy="0"/>
          <a:chOff x="0" y="0"/>
          <a:chExt cx="0" cy="0"/>
        </a:xfrm>
      </p:grpSpPr>
      <p:sp>
        <p:nvSpPr>
          <p:cNvPr id="3567" name="Google Shape;3567;p1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8" name="Google Shape;3568;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rgbClr val="262626"/>
                </a:solidFill>
                <a:latin typeface="Arial"/>
                <a:ea typeface="Arial"/>
                <a:cs typeface="Arial"/>
                <a:sym typeface="Arial"/>
              </a:rPr>
              <a:t>Nếu có đủ lượng dữ liệu, việc phân phối dữ liệu giống hệt nhau sẽ được duy trì ngay cả khi bộ đào tạo và bộ xác thực được phân chia ngẫu nhiên. Phương thức xác thực chéo được yêu cầu khi không có đủ dữ liệu. Để xác định xem có đủ lượng dữ liệu hay không, hãy vẽ một đường cong học tập. Đường cong học tập cho thấy hiệu suất thay đổi như thế nào khi tăng nhẹ số lượng dữ liệu huấn luyện bằng cách đặt trục x làm số dữ liệu huấn luyện và trục y làm điểm hiệu suất. Điểm kiểm tra được tính bằng xác thực chéo nội bộ</a:t>
            </a:r>
            <a:endParaRPr/>
          </a:p>
          <a:p>
            <a:pPr indent="0" lvl="0" marL="0" rtl="0" algn="l">
              <a:spcBef>
                <a:spcPts val="0"/>
              </a:spcBef>
              <a:spcAft>
                <a:spcPts val="0"/>
              </a:spcAft>
              <a:buNone/>
            </a:pPr>
            <a:r>
              <a:rPr lang="en-US" sz="1200">
                <a:solidFill>
                  <a:srgbClr val="262626"/>
                </a:solidFill>
                <a:latin typeface="Arial"/>
                <a:ea typeface="Arial"/>
                <a:cs typeface="Arial"/>
                <a:sym typeface="Arial"/>
              </a:rPr>
              <a:t>Đường cong học tập có thể được vẽ bằng cách sử dụng thư viện scikitplot hỗ trợ scikit-learning. Cài đặt thư viện riêng biệt với scikit-learning để sử dụng.</a:t>
            </a:r>
            <a:endParaRPr/>
          </a:p>
          <a:p>
            <a:pPr indent="0" lvl="0" marL="0" rtl="0" algn="l">
              <a:spcBef>
                <a:spcPts val="0"/>
              </a:spcBef>
              <a:spcAft>
                <a:spcPts val="0"/>
              </a:spcAft>
              <a:buNone/>
            </a:pPr>
            <a:r>
              <a:rPr lang="en-US" sz="1200">
                <a:solidFill>
                  <a:srgbClr val="262626"/>
                </a:solidFill>
                <a:latin typeface="Arial"/>
                <a:ea typeface="Arial"/>
                <a:cs typeface="Arial"/>
                <a:sym typeface="Arial"/>
              </a:rPr>
              <a:t>scikitplot không được cung cấp trong anaconda theo mặc định, vì vậy nó cần được cài đặt bằng cách sử dụng các công cụ quản lý gói. Chạy đoạn mã sau với Jupyter Notebook để cài đặt thư viện. Hãy nhận biết các tên khác nhau khi cài đặt và nhập thư viện.</a:t>
            </a:r>
            <a:endParaRPr/>
          </a:p>
        </p:txBody>
      </p:sp>
      <p:sp>
        <p:nvSpPr>
          <p:cNvPr id="3569" name="Google Shape;3569;p1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8" name="Shape 3578"/>
        <p:cNvGrpSpPr/>
        <p:nvPr/>
      </p:nvGrpSpPr>
      <p:grpSpPr>
        <a:xfrm>
          <a:off x="0" y="0"/>
          <a:ext cx="0" cy="0"/>
          <a:chOff x="0" y="0"/>
          <a:chExt cx="0" cy="0"/>
        </a:xfrm>
      </p:grpSpPr>
      <p:sp>
        <p:nvSpPr>
          <p:cNvPr id="3579" name="Google Shape;3579;p1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0" name="Google Shape;3580;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81" name="Google Shape;3581;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p1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0" name="Google Shape;3590;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591" name="Google Shape;3591;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5" name="Shape 3605"/>
        <p:cNvGrpSpPr/>
        <p:nvPr/>
      </p:nvGrpSpPr>
      <p:grpSpPr>
        <a:xfrm>
          <a:off x="0" y="0"/>
          <a:ext cx="0" cy="0"/>
          <a:chOff x="0" y="0"/>
          <a:chExt cx="0" cy="0"/>
        </a:xfrm>
      </p:grpSpPr>
      <p:sp>
        <p:nvSpPr>
          <p:cNvPr id="3606" name="Google Shape;3606;p1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7" name="Google Shape;3607;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08" name="Google Shape;3608;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5" name="Shape 3615"/>
        <p:cNvGrpSpPr/>
        <p:nvPr/>
      </p:nvGrpSpPr>
      <p:grpSpPr>
        <a:xfrm>
          <a:off x="0" y="0"/>
          <a:ext cx="0" cy="0"/>
          <a:chOff x="0" y="0"/>
          <a:chExt cx="0" cy="0"/>
        </a:xfrm>
      </p:grpSpPr>
      <p:sp>
        <p:nvSpPr>
          <p:cNvPr id="3616" name="Google Shape;3616;p1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7" name="Google Shape;3617;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#siêu tham số</a:t>
            </a:r>
            <a:br>
              <a:rPr lang="en-US"/>
            </a:br>
            <a:r>
              <a:rPr lang="en-US"/>
              <a:t>Trong Học máy, máy học dữ liệu và tự tìm Tham số.</a:t>
            </a:r>
            <a:br>
              <a:rPr lang="en-US"/>
            </a:br>
            <a:r>
              <a:rPr lang="en-US"/>
              <a:t>Siêu tham số đề cập đến Tham số cần được chỉ định trực tiếp bởi một con người vì chúng không thể được tìm thấy bởi máy.</a:t>
            </a:r>
            <a:br>
              <a:rPr lang="en-US"/>
            </a:br>
            <a:r>
              <a:rPr lang="en-US"/>
              <a:t>Trong scikit-learn, có thể đặt Siêu tham số để thể hiện một thuật toán.</a:t>
            </a:r>
            <a:br>
              <a:rPr lang="en-US"/>
            </a:br>
            <a:r>
              <a:rPr lang="en-US"/>
              <a:t># siêu tham số tìm kiếm bằng cách sử dụng GridSearchCV</a:t>
            </a:r>
            <a:br>
              <a:rPr lang="en-US"/>
            </a:br>
            <a:r>
              <a:rPr lang="en-US"/>
              <a:t>Nói chung, Siêu tham số được tìm thấy với chuyên môn của một phân tích. Nhìn chung, Siêu tham số được tìm thấy bởi chuyên môn của nhà phân tích.</a:t>
            </a:r>
            <a:br>
              <a:rPr lang="en-US"/>
            </a:br>
            <a:r>
              <a:rPr lang="en-US"/>
              <a:t>Scikit-learn cung cấp hàm GridSearchCV tìm Siêu tham số, và nó là một hàm liệt kê tất cả các trường hợp liên quan đến tổ hợp siêu tham số trên lưới và tìm hiểu và thực hiện các biện pháp hiệu suất cho mọi kết hợp. Có vẻ như làm việc mà không có bất kỳ kế hoạch nào, nhưng công việc được máy tự động thực hiện vì phạm vi của Siêu tham số được chỉ định bởi nhà phân tích. Mặc dù phải mất một thời gian, nhưng việc tìm kiếm Siêu tham số sẽ dễ dàng tìm thấy. </a:t>
            </a:r>
            <a:br>
              <a:rPr lang="en-US"/>
            </a:br>
            <a:r>
              <a:rPr lang="en-US"/>
              <a:t>Tương tự như các thuật toán, ví dụ GridSearchCV là tốt. Khi instancing, hãy gửi mô hình thuật toán được phiên bản làm đối số đến tùy chọn công cụ ước tính. Ví param_grid, gửi từ điển chứa Siêu tham số để kiểm tra làm đối số</a:t>
            </a:r>
            <a:r>
              <a:rPr lang="en-US" sz="1200">
                <a:solidFill>
                  <a:srgbClr val="262626"/>
                </a:solidFill>
                <a:latin typeface="Arial"/>
                <a:ea typeface="Arial"/>
                <a:cs typeface="Arial"/>
                <a:sym typeface="Arial"/>
              </a:rPr>
              <a:t>.</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18" name="Google Shape;3618;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6" name="Shape 3626"/>
        <p:cNvGrpSpPr/>
        <p:nvPr/>
      </p:nvGrpSpPr>
      <p:grpSpPr>
        <a:xfrm>
          <a:off x="0" y="0"/>
          <a:ext cx="0" cy="0"/>
          <a:chOff x="0" y="0"/>
          <a:chExt cx="0" cy="0"/>
        </a:xfrm>
      </p:grpSpPr>
      <p:sp>
        <p:nvSpPr>
          <p:cNvPr id="3627" name="Google Shape;3627;p1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8" name="Google Shape;3628;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29" name="Google Shape;3629;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6" name="Shape 3636"/>
        <p:cNvGrpSpPr/>
        <p:nvPr/>
      </p:nvGrpSpPr>
      <p:grpSpPr>
        <a:xfrm>
          <a:off x="0" y="0"/>
          <a:ext cx="0" cy="0"/>
          <a:chOff x="0" y="0"/>
          <a:chExt cx="0" cy="0"/>
        </a:xfrm>
      </p:grpSpPr>
      <p:sp>
        <p:nvSpPr>
          <p:cNvPr id="3637" name="Google Shape;3637;p1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8" name="Google Shape;3638;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Tham số tối ưu và hiệu suất tối ưu tìm thấy với GridSearCV được ghi lại trong các thuộc tính best_params_và best_score_. Nếu tùy chọn điều chỉnh lại được đặt thành True, huấn luyện mô hình với Siêu tham số tối ưu và ghi vào thuộc tính best_estimator_.</a:t>
            </a:r>
            <a:endParaRPr/>
          </a:p>
        </p:txBody>
      </p:sp>
      <p:sp>
        <p:nvSpPr>
          <p:cNvPr id="3639" name="Google Shape;3639;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8" name="Shape 3648"/>
        <p:cNvGrpSpPr/>
        <p:nvPr/>
      </p:nvGrpSpPr>
      <p:grpSpPr>
        <a:xfrm>
          <a:off x="0" y="0"/>
          <a:ext cx="0" cy="0"/>
          <a:chOff x="0" y="0"/>
          <a:chExt cx="0" cy="0"/>
        </a:xfrm>
      </p:grpSpPr>
      <p:sp>
        <p:nvSpPr>
          <p:cNvPr id="3649" name="Google Shape;3649;p1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0" name="Google Shape;3650;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51" name="Google Shape;3651;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9" name="Shape 3659"/>
        <p:cNvGrpSpPr/>
        <p:nvPr/>
      </p:nvGrpSpPr>
      <p:grpSpPr>
        <a:xfrm>
          <a:off x="0" y="0"/>
          <a:ext cx="0" cy="0"/>
          <a:chOff x="0" y="0"/>
          <a:chExt cx="0" cy="0"/>
        </a:xfrm>
      </p:grpSpPr>
      <p:sp>
        <p:nvSpPr>
          <p:cNvPr id="3660" name="Google Shape;3660;p1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1" name="Google Shape;3661;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a:t>
            </a:r>
            <a:r>
              <a:rPr lang="en-US" sz="1200">
                <a:solidFill>
                  <a:srgbClr val="262626"/>
                </a:solidFill>
                <a:latin typeface="Arial"/>
                <a:ea typeface="Arial"/>
                <a:cs typeface="Arial"/>
                <a:sym typeface="Arial"/>
              </a:rPr>
              <a:t>Hạn chế về Precision</a:t>
            </a:r>
            <a:endParaRPr sz="1200">
              <a:solidFill>
                <a:srgbClr val="262626"/>
              </a:solidFill>
              <a:latin typeface="Arial"/>
              <a:ea typeface="Arial"/>
              <a:cs typeface="Arial"/>
              <a:sym typeface="Arial"/>
            </a:endParaRPr>
          </a:p>
          <a:p>
            <a:pPr indent="-182563" lvl="0" marL="182563" marR="0" rtl="0" algn="l">
              <a:lnSpc>
                <a:spcPct val="10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Cho đến nay, Precision là tiêu chí duy nhất để xác nhận mô hình, nhưng có một hạn chế. Nó đòi hỏi nhiều hơn Precision để đánh giá mô hình đúng cách. Nếu có một mô hình dự đoán 'setosa' chỉ ngay cả khi nhập các loại dữ liệu khác nhau, hiệu suất mô hình sẽ bị nghi ngờ. Tuy nhiên, giả sử rằng có 48 setosas, 1 màu nhiều màu và 1 virginica trong bộ thử nghiệm. Khi đánh giá bằng cách sử dụng bộ thử nghiệm này, một vấn đề là nó sẽ có Precision 96%. Tuy nhiên, không phải vì hiệu suất mô hình là tuyệt vời. Cũng cần kiểm tra các tiêu chí đánh giá khác để đánh giá chính xác hiệu suất của mô hình. </a:t>
            </a:r>
            <a:endParaRPr sz="1300">
              <a:solidFill>
                <a:srgbClr val="262626"/>
              </a:solidFill>
              <a:latin typeface="Arial"/>
              <a:ea typeface="Arial"/>
              <a:cs typeface="Arial"/>
              <a:sym typeface="Arial"/>
            </a:endParaRPr>
          </a:p>
          <a:p>
            <a:pPr indent="-98425" lvl="1" marL="36195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lnSpc>
                <a:spcPct val="100000"/>
              </a:lnSpc>
              <a:spcBef>
                <a:spcPts val="800"/>
              </a:spcBef>
              <a:spcAft>
                <a:spcPts val="0"/>
              </a:spcAft>
              <a:buClr>
                <a:schemeClr val="dk1"/>
              </a:buClr>
              <a:buSzPts val="1200"/>
              <a:buFont typeface="Malgun Gothic"/>
              <a:buNone/>
            </a:pPr>
            <a:r>
              <a:t/>
            </a:r>
            <a:endParaRPr/>
          </a:p>
        </p:txBody>
      </p:sp>
      <p:sp>
        <p:nvSpPr>
          <p:cNvPr id="3662" name="Google Shape;3662;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Estimator có một phương pháp phù hợp. Tất cả các thuật toán Máy học được cung cấp bởi scikit-learn đều là các công cụ ước tính, được thực hiện như một lớp.</a:t>
            </a:r>
            <a:br>
              <a:rPr lang="en-US"/>
            </a:br>
            <a:r>
              <a:rPr lang="en-US"/>
              <a:t>Bởi vì estimator là một lớp, thực thể hóa nó là điều đầu tiên bạn cần làm sau khi nhập vào thuật toán Học máy.</a:t>
            </a:r>
            <a:br>
              <a:rPr lang="en-US"/>
            </a:br>
            <a:endParaRPr/>
          </a:p>
        </p:txBody>
      </p:sp>
      <p:sp>
        <p:nvSpPr>
          <p:cNvPr id="455" name="Google Shape;45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p1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3" name="Google Shape;3673;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74" name="Google Shape;3674;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4" name="Shape 3684"/>
        <p:cNvGrpSpPr/>
        <p:nvPr/>
      </p:nvGrpSpPr>
      <p:grpSpPr>
        <a:xfrm>
          <a:off x="0" y="0"/>
          <a:ext cx="0" cy="0"/>
          <a:chOff x="0" y="0"/>
          <a:chExt cx="0" cy="0"/>
        </a:xfrm>
      </p:grpSpPr>
      <p:sp>
        <p:nvSpPr>
          <p:cNvPr id="3685" name="Google Shape;3685;p1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6" name="Google Shape;3686;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Sử dụng Ma trận để phân tích cả kết quả dự đoán đúng và sai. Ma trận có thể xác thực hiệu suất theo nhiều cách khác nhau để xem mức độ chính xác của các mục tiêu thực tế và dự đoán.</a:t>
            </a:r>
            <a:endParaRPr sz="1200">
              <a:solidFill>
                <a:srgbClr val="262626"/>
              </a:solidFill>
              <a:latin typeface="Arial"/>
              <a:ea typeface="Arial"/>
              <a:cs typeface="Arial"/>
              <a:sym typeface="Arial"/>
            </a:endParaRPr>
          </a:p>
        </p:txBody>
      </p:sp>
      <p:sp>
        <p:nvSpPr>
          <p:cNvPr id="3687" name="Google Shape;3687;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6" name="Shape 3696"/>
        <p:cNvGrpSpPr/>
        <p:nvPr/>
      </p:nvGrpSpPr>
      <p:grpSpPr>
        <a:xfrm>
          <a:off x="0" y="0"/>
          <a:ext cx="0" cy="0"/>
          <a:chOff x="0" y="0"/>
          <a:chExt cx="0" cy="0"/>
        </a:xfrm>
      </p:grpSpPr>
      <p:sp>
        <p:nvSpPr>
          <p:cNvPr id="3697" name="Google Shape;3697;p1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8" name="Google Shape;3698;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Bởi vì dữ liệu mống mắt là vấn đề phân loại nhiều nhãn, nó không thể được biểu thị bằng bốn khái niệm khác nhau như đã cung cấp trước đó. Vì vậy, hãy tạo ba chỉ mục cho mỗi setosa, versicolor, virginica bằng cách coi mỗi chỉ mục là bài toán phân loại nhị phân. Lấy setosa làm ví dụ.</a:t>
            </a:r>
            <a:endParaRPr/>
          </a:p>
        </p:txBody>
      </p:sp>
      <p:sp>
        <p:nvSpPr>
          <p:cNvPr id="3699" name="Google Shape;3699;p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7" name="Shape 3707"/>
        <p:cNvGrpSpPr/>
        <p:nvPr/>
      </p:nvGrpSpPr>
      <p:grpSpPr>
        <a:xfrm>
          <a:off x="0" y="0"/>
          <a:ext cx="0" cy="0"/>
          <a:chOff x="0" y="0"/>
          <a:chExt cx="0" cy="0"/>
        </a:xfrm>
      </p:grpSpPr>
      <p:sp>
        <p:nvSpPr>
          <p:cNvPr id="3708" name="Google Shape;3708;p1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9" name="Google Shape;3709;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Với scikit-learning, bạn có thể dễ dàng tính toán Ma trận sai bằng cách sử dụng hàm mess_matrix. Gửi các đối số đến lớp thực tế và sau đó là lớp dự đoán.</a:t>
            </a:r>
            <a:endParaRPr/>
          </a:p>
        </p:txBody>
      </p:sp>
      <p:sp>
        <p:nvSpPr>
          <p:cNvPr id="3710" name="Google Shape;3710;p1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9" name="Shape 3719"/>
        <p:cNvGrpSpPr/>
        <p:nvPr/>
      </p:nvGrpSpPr>
      <p:grpSpPr>
        <a:xfrm>
          <a:off x="0" y="0"/>
          <a:ext cx="0" cy="0"/>
          <a:chOff x="0" y="0"/>
          <a:chExt cx="0" cy="0"/>
        </a:xfrm>
      </p:grpSpPr>
      <p:sp>
        <p:nvSpPr>
          <p:cNvPr id="3720" name="Google Shape;3720;p1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1" name="Google Shape;3721;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Sử dụng scikit-plot để trực quan hóa Ma trận thành một bản đồ nhiệt trực quan hơn. scikit-learning không có nhãn cho trục x và trục y, nhưng scikit-plot có nhãn cho trục để diễn giải kết quả dễ dàng hơn.</a:t>
            </a:r>
            <a:endParaRPr sz="1200">
              <a:solidFill>
                <a:srgbClr val="262626"/>
              </a:solidFill>
              <a:latin typeface="Arial"/>
              <a:ea typeface="Arial"/>
              <a:cs typeface="Arial"/>
              <a:sym typeface="Arial"/>
            </a:endParaRPr>
          </a:p>
        </p:txBody>
      </p:sp>
      <p:sp>
        <p:nvSpPr>
          <p:cNvPr id="3722" name="Google Shape;3722;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0" name="Shape 3740"/>
        <p:cNvGrpSpPr/>
        <p:nvPr/>
      </p:nvGrpSpPr>
      <p:grpSpPr>
        <a:xfrm>
          <a:off x="0" y="0"/>
          <a:ext cx="0" cy="0"/>
          <a:chOff x="0" y="0"/>
          <a:chExt cx="0" cy="0"/>
        </a:xfrm>
      </p:grpSpPr>
      <p:sp>
        <p:nvSpPr>
          <p:cNvPr id="3741" name="Google Shape;3741;p1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2" name="Google Shape;3742;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743" name="Google Shape;3743;p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0" name="Shape 3750"/>
        <p:cNvGrpSpPr/>
        <p:nvPr/>
      </p:nvGrpSpPr>
      <p:grpSpPr>
        <a:xfrm>
          <a:off x="0" y="0"/>
          <a:ext cx="0" cy="0"/>
          <a:chOff x="0" y="0"/>
          <a:chExt cx="0" cy="0"/>
        </a:xfrm>
      </p:grpSpPr>
      <p:sp>
        <p:nvSpPr>
          <p:cNvPr id="3751" name="Google Shape;3751;p1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2" name="Google Shape;3752;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rgbClr val="262626"/>
                </a:solidFill>
                <a:latin typeface="Arial"/>
                <a:ea typeface="Arial"/>
                <a:cs typeface="Arial"/>
                <a:sym typeface="Arial"/>
              </a:rPr>
              <a:t>Cho điểm kết quả đánh giá dựa trên TP, TN, FP, FN của Ma trận. Bốn khái niệm này chỉ có thể có trong các bài toán phân loại nhị phân. Đối với các vấn đề phân loại nhiều nhãn có N lớp mục tiêu, chẳng hạn như dữ liệu mống mắt, hãy coi mỗi lớp mục tiêu là phân loại nhị phân và thu được N Ma trận lỗi. Coi mỗi setosa, versicolor, virginica là bài toán phân loại nhị phân và tạo ra ba Ma trận.</a:t>
            </a:r>
            <a:endParaRPr/>
          </a:p>
          <a:p>
            <a:pPr indent="0" lvl="0" marL="0" rtl="0" algn="l">
              <a:spcBef>
                <a:spcPts val="800"/>
              </a:spcBef>
              <a:spcAft>
                <a:spcPts val="0"/>
              </a:spcAft>
              <a:buNone/>
            </a:pPr>
            <a:r>
              <a:rPr lang="en-US" sz="1200">
                <a:solidFill>
                  <a:srgbClr val="262626"/>
                </a:solidFill>
                <a:latin typeface="Arial"/>
                <a:ea typeface="Arial"/>
                <a:cs typeface="Arial"/>
                <a:sym typeface="Arial"/>
              </a:rPr>
              <a:t>Sau đây cho thấy Ma trận của setosa.</a:t>
            </a:r>
            <a:endParaRPr/>
          </a:p>
        </p:txBody>
      </p:sp>
      <p:sp>
        <p:nvSpPr>
          <p:cNvPr id="3753" name="Google Shape;3753;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5" name="Shape 3765"/>
        <p:cNvGrpSpPr/>
        <p:nvPr/>
      </p:nvGrpSpPr>
      <p:grpSpPr>
        <a:xfrm>
          <a:off x="0" y="0"/>
          <a:ext cx="0" cy="0"/>
          <a:chOff x="0" y="0"/>
          <a:chExt cx="0" cy="0"/>
        </a:xfrm>
      </p:grpSpPr>
      <p:sp>
        <p:nvSpPr>
          <p:cNvPr id="3766" name="Google Shape;3766;p1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7" name="Google Shape;3767;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768" name="Google Shape;3768;p1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8" name="Shape 3788"/>
        <p:cNvGrpSpPr/>
        <p:nvPr/>
      </p:nvGrpSpPr>
      <p:grpSpPr>
        <a:xfrm>
          <a:off x="0" y="0"/>
          <a:ext cx="0" cy="0"/>
          <a:chOff x="0" y="0"/>
          <a:chExt cx="0" cy="0"/>
        </a:xfrm>
      </p:grpSpPr>
      <p:sp>
        <p:nvSpPr>
          <p:cNvPr id="3789" name="Google Shape;3789;p1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0" name="Google Shape;3790;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791" name="Google Shape;3791;p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4" name="Shape 3804"/>
        <p:cNvGrpSpPr/>
        <p:nvPr/>
      </p:nvGrpSpPr>
      <p:grpSpPr>
        <a:xfrm>
          <a:off x="0" y="0"/>
          <a:ext cx="0" cy="0"/>
          <a:chOff x="0" y="0"/>
          <a:chExt cx="0" cy="0"/>
        </a:xfrm>
      </p:grpSpPr>
      <p:sp>
        <p:nvSpPr>
          <p:cNvPr id="3805" name="Google Shape;3805;p1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6" name="Google Shape;3806;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807" name="Google Shape;3807;p1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Đây là phần giới thiệu ngắn gọn về thư viện scikit-learning.</a:t>
            </a:r>
            <a:endParaRPr/>
          </a:p>
          <a:p>
            <a:pPr indent="0" lvl="0" marL="0" marR="0" rtl="0" algn="l">
              <a:lnSpc>
                <a:spcPct val="100000"/>
              </a:lnSpc>
              <a:spcBef>
                <a:spcPts val="0"/>
              </a:spcBef>
              <a:spcAft>
                <a:spcPts val="0"/>
              </a:spcAft>
              <a:buClr>
                <a:schemeClr val="dk1"/>
              </a:buClr>
              <a:buSzPts val="1200"/>
              <a:buFont typeface="Malgun Gothic"/>
              <a:buNone/>
            </a:pPr>
            <a:r>
              <a:rPr lang="en-US"/>
              <a:t>Scikit-Learn rất đơn giản và dễ sử dụng.</a:t>
            </a:r>
            <a:endParaRPr/>
          </a:p>
          <a:p>
            <a:pPr indent="0" lvl="0" marL="0" marR="0" rtl="0" algn="l">
              <a:lnSpc>
                <a:spcPct val="100000"/>
              </a:lnSpc>
              <a:spcBef>
                <a:spcPts val="0"/>
              </a:spcBef>
              <a:spcAft>
                <a:spcPts val="0"/>
              </a:spcAft>
              <a:buClr>
                <a:schemeClr val="dk1"/>
              </a:buClr>
              <a:buSzPts val="1200"/>
              <a:buFont typeface="Malgun Gothic"/>
              <a:buNone/>
            </a:pPr>
            <a:r>
              <a:rPr lang="en-US"/>
              <a:t>Scikit-Learn dựa trên các thư viện NumPy, SciPy và Matplotlib mà chúng tôi đã trình bày.</a:t>
            </a:r>
            <a:endParaRPr/>
          </a:p>
        </p:txBody>
      </p:sp>
      <p:sp>
        <p:nvSpPr>
          <p:cNvPr id="477" name="Google Shape;4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6" name="Shape 3816"/>
        <p:cNvGrpSpPr/>
        <p:nvPr/>
      </p:nvGrpSpPr>
      <p:grpSpPr>
        <a:xfrm>
          <a:off x="0" y="0"/>
          <a:ext cx="0" cy="0"/>
          <a:chOff x="0" y="0"/>
          <a:chExt cx="0" cy="0"/>
        </a:xfrm>
      </p:grpSpPr>
      <p:sp>
        <p:nvSpPr>
          <p:cNvPr id="3817" name="Google Shape;3817;p1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8" name="Google Shape;3818;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#F1 Measure – cả độ chính xác và khả năng thu hồi đều có trọng số như nhau. Điểm F1 được sử dụng để tính giá trị trung bình từ giá trị trung bình hài hòa của độ chính xác và độ thu hồi (độ nhạy) cũng như độ chính xác và độ thu hồi trọng số.</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#a (độ chính xác), b (thu hồi) 2ab/a+b</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#F 0,5 Measure – Độ chính xác có trọng số hơn thu hồi. Trọng lượng lớn hơn 0,5 lần được áp dụng cho thu hồi so với độ chính xác.</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#F2 Measure– Thu hồi có trọng số hơn. Thu hồi có trọng số gấp 2 lần so với độ chính xác.</a:t>
            </a:r>
            <a:endParaRPr/>
          </a:p>
        </p:txBody>
      </p:sp>
      <p:sp>
        <p:nvSpPr>
          <p:cNvPr id="3819" name="Google Shape;3819;p1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9" name="Shape 3829"/>
        <p:cNvGrpSpPr/>
        <p:nvPr/>
      </p:nvGrpSpPr>
      <p:grpSpPr>
        <a:xfrm>
          <a:off x="0" y="0"/>
          <a:ext cx="0" cy="0"/>
          <a:chOff x="0" y="0"/>
          <a:chExt cx="0" cy="0"/>
        </a:xfrm>
      </p:grpSpPr>
      <p:sp>
        <p:nvSpPr>
          <p:cNvPr id="3830" name="Google Shape;3830;p1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1" name="Google Shape;3831;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832" name="Google Shape;3832;p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9" name="Shape 3839"/>
        <p:cNvGrpSpPr/>
        <p:nvPr/>
      </p:nvGrpSpPr>
      <p:grpSpPr>
        <a:xfrm>
          <a:off x="0" y="0"/>
          <a:ext cx="0" cy="0"/>
          <a:chOff x="0" y="0"/>
          <a:chExt cx="0" cy="0"/>
        </a:xfrm>
      </p:grpSpPr>
      <p:sp>
        <p:nvSpPr>
          <p:cNvPr id="3840" name="Google Shape;3840;p1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1" name="Google Shape;3841;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842" name="Google Shape;3842;p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5" name="Shape 3855"/>
        <p:cNvGrpSpPr/>
        <p:nvPr/>
      </p:nvGrpSpPr>
      <p:grpSpPr>
        <a:xfrm>
          <a:off x="0" y="0"/>
          <a:ext cx="0" cy="0"/>
          <a:chOff x="0" y="0"/>
          <a:chExt cx="0" cy="0"/>
        </a:xfrm>
      </p:grpSpPr>
      <p:sp>
        <p:nvSpPr>
          <p:cNvPr id="3856" name="Google Shape;3856;p1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7" name="Google Shape;3857;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858" name="Google Shape;3858;p1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5" name="Shape 3865"/>
        <p:cNvGrpSpPr/>
        <p:nvPr/>
      </p:nvGrpSpPr>
      <p:grpSpPr>
        <a:xfrm>
          <a:off x="0" y="0"/>
          <a:ext cx="0" cy="0"/>
          <a:chOff x="0" y="0"/>
          <a:chExt cx="0" cy="0"/>
        </a:xfrm>
      </p:grpSpPr>
      <p:sp>
        <p:nvSpPr>
          <p:cNvPr id="3866" name="Google Shape;3866;p1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7" name="Google Shape;3867;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Hỗ trợ là số lớp mục tiêu thực tế. Điểm trung bình của các điểm đánh giá của mỗi lớp được sử dụng làm điểm hiệu suất tổng thể của mô hình. trung bình vĩ mô đề cập đến một mức trung bình đơn giản, trong khi trung bình có trọng số. là trung bình có trọng số của số lượng mẫu trong mỗi lớp.</a:t>
            </a:r>
            <a:endParaRPr/>
          </a:p>
        </p:txBody>
      </p:sp>
      <p:sp>
        <p:nvSpPr>
          <p:cNvPr id="3868" name="Google Shape;3868;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p1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9" name="Google Shape;3879;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Đường cong ROC (Đặc tính vận hành máy thu) trực quan hóa những thay đổi trong thu hồi và tỷ lệ dương tính giả tùy thuộc vào sự thay đổi của giá trị xác định lớp. Khi giá trị xác định lớp thấp hơn, số lượng dự đoán positive tăng lên. Ví dụ: nếu xác suất của setosa là 0, 6, khi giá trị tham chiếu là 0, 55, nó dự đoán dương, nhưng nếu giá trị tham chiếu được tăng lên 0, 65, dự đoán sẽ chuyển thành âm. Mẫu số (TP+FN) là số lượng mẫu dương tính thực tế nên luôn cố định. Ngoài ra, vì mẫu số (FP + TN) của FPR cũng là số âm thực tế nên nó luôn cố định. Bởi vì dự đoán positive bằng TP + FP, khi dự đoán positive được tăng lên với mẫu số cố định, cả TP và FP nói chung cũng được tăng lên. Vì vậy, việc thu hồi và tỷ lệ dương tính giả có mối tương quan định lượng với nhau. </a:t>
            </a:r>
            <a:endParaRPr/>
          </a:p>
        </p:txBody>
      </p:sp>
      <p:sp>
        <p:nvSpPr>
          <p:cNvPr id="3880" name="Google Shape;3880;p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9" name="Shape 3889"/>
        <p:cNvGrpSpPr/>
        <p:nvPr/>
      </p:nvGrpSpPr>
      <p:grpSpPr>
        <a:xfrm>
          <a:off x="0" y="0"/>
          <a:ext cx="0" cy="0"/>
          <a:chOff x="0" y="0"/>
          <a:chExt cx="0" cy="0"/>
        </a:xfrm>
      </p:grpSpPr>
      <p:sp>
        <p:nvSpPr>
          <p:cNvPr id="3890" name="Google Shape;3890;p1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1" name="Google Shape;3891;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892" name="Google Shape;3892;p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0" name="Shape 3900"/>
        <p:cNvGrpSpPr/>
        <p:nvPr/>
      </p:nvGrpSpPr>
      <p:grpSpPr>
        <a:xfrm>
          <a:off x="0" y="0"/>
          <a:ext cx="0" cy="0"/>
          <a:chOff x="0" y="0"/>
          <a:chExt cx="0" cy="0"/>
        </a:xfrm>
      </p:grpSpPr>
      <p:sp>
        <p:nvSpPr>
          <p:cNvPr id="3901" name="Google Shape;3901;p1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2" name="Google Shape;3902;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903" name="Google Shape;3903;p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7" name="Shape 3917"/>
        <p:cNvGrpSpPr/>
        <p:nvPr/>
      </p:nvGrpSpPr>
      <p:grpSpPr>
        <a:xfrm>
          <a:off x="0" y="0"/>
          <a:ext cx="0" cy="0"/>
          <a:chOff x="0" y="0"/>
          <a:chExt cx="0" cy="0"/>
        </a:xfrm>
      </p:grpSpPr>
      <p:sp>
        <p:nvSpPr>
          <p:cNvPr id="3918" name="Google Shape;3918;p1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9" name="Google Shape;3919;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Mô hình có hiệu suất tốt hơn khi Đường cong ROC lệch khỏi đỉnh từ đường chéo. Để biểu thị đồ thị bằng các con số, hãy tính diện tích đáy của Trung Hoa Dân Quốc Đường Công sẽ nằm trong khoảng từ 0 đến 1. Đây được gọi là AUC (Area Under Road cong ROC), và khi AUC là 1, hiệu suất mô hình ở mức cao nhất. Nếu AUC lớn hơn 0,5, nó sẽ có hiệu suất tốt hơn so với mô hình phân loại được tạo ngẫu nhiên. Mặt khác, nếu AUC thấp hơn 0,5, mô hình có khả năng gặp sự cố. AUC trở thành 0 khi đúng và sai được dự đoán ngược lại. </a:t>
            </a:r>
            <a:br>
              <a:rPr b="0" i="0" lang="en-US" sz="1200">
                <a:solidFill>
                  <a:schemeClr val="dk1"/>
                </a:solidFill>
                <a:latin typeface="Malgun Gothic"/>
                <a:ea typeface="Malgun Gothic"/>
                <a:cs typeface="Malgun Gothic"/>
                <a:sym typeface="Malgun Gothic"/>
              </a:rPr>
            </a:br>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Thật dễ dàng để hiểu Đường cong ROC trên một biểu đồ. Khi so sánh hiệu suất mô hình, có thể so sánh trực quan mà không cần bất kỳ nỗ lực nào nữa để giải thích giá trị tor. Ngoài ra, vì nó so sánh dương tính giả và âm tính giả cùng một lúc, nó rất thuận lợi cho việc phân loại không phân mảnh.</a:t>
            </a:r>
            <a:endParaRPr/>
          </a:p>
        </p:txBody>
      </p:sp>
      <p:sp>
        <p:nvSpPr>
          <p:cNvPr id="3920" name="Google Shape;3920;p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0" name="Shape 3940"/>
        <p:cNvGrpSpPr/>
        <p:nvPr/>
      </p:nvGrpSpPr>
      <p:grpSpPr>
        <a:xfrm>
          <a:off x="0" y="0"/>
          <a:ext cx="0" cy="0"/>
          <a:chOff x="0" y="0"/>
          <a:chExt cx="0" cy="0"/>
        </a:xfrm>
      </p:grpSpPr>
      <p:sp>
        <p:nvSpPr>
          <p:cNvPr id="3941" name="Google Shape;3941;p1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2" name="Google Shape;3942;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Khi hiệu suất mô hình không hoàn thành mục tiêu từ kết quả đánh giá mô hình, quay lại bước trước đó để duy trì mô hình. Sắp xếp lại các Siêu tham số hoặc thay đổi thuật toán. Hoặc, quay lại bước tiền xử lý để mở rộng quy mô đối tượng hoặc giảm số lượng đối tượng vô nghĩa. Nếu không đủ dữ liệu hoặc chất lượng dữ liệu có vấn đề, hãy quay lại giai đoạn thu thập dữ liệu.</a:t>
            </a:r>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Nếu hiệu suất của mô hình đạt được mục tiêu, hãy sử dụng tất cả dữ liệu để tìm hiểu mô hình cuối cùng. Khi lượng dữ liệu học tập lớn hơn dẫn đến hiệu suất mô hình tốt hơn, hãy sử dụng tất cả dữ liệu được chia thành tập huấn luyện, bộ xác thực và tập kiểm tra. Nếu hiệu suất giảm khi có nhiều dữ liệu huấn luyện hơn, thì mô hình đó Quá khớp với dữ liệu huấn luyện, vì vậy cần phải cải thiện mô hình bằng hồi quy.</a:t>
            </a:r>
            <a:endParaRPr/>
          </a:p>
        </p:txBody>
      </p:sp>
      <p:sp>
        <p:nvSpPr>
          <p:cNvPr id="3943" name="Google Shape;3943;p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Với Scikit-Learn, chúng ta có thể dễ dàng huấn luyện một mô hình và đưa ra dự đoán.</a:t>
            </a:r>
            <a:br>
              <a:rPr lang="en-US"/>
            </a:br>
            <a:r>
              <a:rPr lang="en-US"/>
              <a:t>Ngoài ra, với Scikit-Learn tính toán các chỉ số hiệu suất, siêu tham số điều chỉnh, v.v. là rất nhẹ nhàng.</a:t>
            </a:r>
            <a:br>
              <a:rPr lang="en-US"/>
            </a:br>
            <a:endParaRPr/>
          </a:p>
        </p:txBody>
      </p:sp>
      <p:sp>
        <p:nvSpPr>
          <p:cNvPr id="494" name="Google Shape;49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2" name="Shape 3952"/>
        <p:cNvGrpSpPr/>
        <p:nvPr/>
      </p:nvGrpSpPr>
      <p:grpSpPr>
        <a:xfrm>
          <a:off x="0" y="0"/>
          <a:ext cx="0" cy="0"/>
          <a:chOff x="0" y="0"/>
          <a:chExt cx="0" cy="0"/>
        </a:xfrm>
      </p:grpSpPr>
      <p:sp>
        <p:nvSpPr>
          <p:cNvPr id="3953" name="Google Shape;3953;p1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4" name="Google Shape;3954;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955" name="Google Shape;3955;p1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9" name="Shape 3969"/>
        <p:cNvGrpSpPr/>
        <p:nvPr/>
      </p:nvGrpSpPr>
      <p:grpSpPr>
        <a:xfrm>
          <a:off x="0" y="0"/>
          <a:ext cx="0" cy="0"/>
          <a:chOff x="0" y="0"/>
          <a:chExt cx="0" cy="0"/>
        </a:xfrm>
      </p:grpSpPr>
      <p:sp>
        <p:nvSpPr>
          <p:cNvPr id="3970" name="Google Shape;3970;p1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1" name="Google Shape;3971;p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972" name="Google Shape;3972;p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6" name="Shape 3986"/>
        <p:cNvGrpSpPr/>
        <p:nvPr/>
      </p:nvGrpSpPr>
      <p:grpSpPr>
        <a:xfrm>
          <a:off x="0" y="0"/>
          <a:ext cx="0" cy="0"/>
          <a:chOff x="0" y="0"/>
          <a:chExt cx="0" cy="0"/>
        </a:xfrm>
      </p:grpSpPr>
      <p:sp>
        <p:nvSpPr>
          <p:cNvPr id="3987" name="Google Shape;3987;p1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8" name="Google Shape;3988;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989" name="Google Shape;3989;p1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3" name="Shape 4003"/>
        <p:cNvGrpSpPr/>
        <p:nvPr/>
      </p:nvGrpSpPr>
      <p:grpSpPr>
        <a:xfrm>
          <a:off x="0" y="0"/>
          <a:ext cx="0" cy="0"/>
          <a:chOff x="0" y="0"/>
          <a:chExt cx="0" cy="0"/>
        </a:xfrm>
      </p:grpSpPr>
      <p:sp>
        <p:nvSpPr>
          <p:cNvPr id="4004" name="Google Shape;4004;p19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5" name="Google Shape;4005;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4006" name="Google Shape;4006;p1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1" name="Shape 4011"/>
        <p:cNvGrpSpPr/>
        <p:nvPr/>
      </p:nvGrpSpPr>
      <p:grpSpPr>
        <a:xfrm>
          <a:off x="0" y="0"/>
          <a:ext cx="0" cy="0"/>
          <a:chOff x="0" y="0"/>
          <a:chExt cx="0" cy="0"/>
        </a:xfrm>
      </p:grpSpPr>
      <p:sp>
        <p:nvSpPr>
          <p:cNvPr id="4012" name="Google Shape;4012;p1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3" name="Google Shape;4013;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Từ bây giờ trở đi, chúng tôi sẽ dán Học có giám sát. </a:t>
            </a:r>
            <a:br>
              <a:rPr lang="en-US"/>
            </a:br>
            <a:r>
              <a:rPr lang="en-US"/>
              <a:t>Thuật toán Học có giám sát được áp dụng khi chúng ta có một biến phản hồi cung cấp mẫu "target".</a:t>
            </a:r>
            <a:endParaRPr/>
          </a:p>
        </p:txBody>
      </p:sp>
      <p:sp>
        <p:nvSpPr>
          <p:cNvPr id="4014" name="Google Shape;4014;p1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6" name="Shape 4036"/>
        <p:cNvGrpSpPr/>
        <p:nvPr/>
      </p:nvGrpSpPr>
      <p:grpSpPr>
        <a:xfrm>
          <a:off x="0" y="0"/>
          <a:ext cx="0" cy="0"/>
          <a:chOff x="0" y="0"/>
          <a:chExt cx="0" cy="0"/>
        </a:xfrm>
      </p:grpSpPr>
      <p:sp>
        <p:nvSpPr>
          <p:cNvPr id="4037" name="Google Shape;4037;p1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8" name="Google Shape;4038;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Bây giờ, chúng tôi lùi lại một bước và tự hỏi bản thân "học" nghĩa là gì.</a:t>
            </a:r>
            <a:br>
              <a:rPr lang="en-US"/>
            </a:br>
            <a:r>
              <a:rPr lang="en-US"/>
              <a:t>+ Học không có nghĩa là chỉ là một trí nhớ tốt.</a:t>
            </a:r>
            <a:br>
              <a:rPr lang="en-US"/>
            </a:br>
            <a:r>
              <a:rPr lang="en-US"/>
              <a:t>+ Để chứng minh rằng bạn đã học, bạn nên được kiểm tra!</a:t>
            </a:r>
            <a:br>
              <a:rPr lang="en-US"/>
            </a:br>
            <a:endParaRPr/>
          </a:p>
          <a:p>
            <a:pPr indent="0" lvl="0" marL="0" marR="0" rtl="0" algn="l">
              <a:lnSpc>
                <a:spcPct val="100000"/>
              </a:lnSpc>
              <a:spcBef>
                <a:spcPts val="0"/>
              </a:spcBef>
              <a:spcAft>
                <a:spcPts val="0"/>
              </a:spcAft>
              <a:buClr>
                <a:schemeClr val="dk1"/>
              </a:buClr>
              <a:buSzPts val="1200"/>
              <a:buFont typeface="Malgun Gothic"/>
              <a:buNone/>
            </a:pPr>
            <a:r>
              <a:rPr lang="en-US"/>
              <a:t>Trong Học có giám sát, biến phản hồi cũng có mặt.</a:t>
            </a:r>
            <a:br>
              <a:rPr lang="en-US"/>
            </a:br>
            <a:r>
              <a:rPr lang="en-US"/>
              <a:t>Các giá trị của biến phản hồi giống như "câu trả lời đúng" có thể được sử dụng để chấm điểm kết quả kiểm tra.</a:t>
            </a:r>
            <a:endParaRPr/>
          </a:p>
        </p:txBody>
      </p:sp>
      <p:sp>
        <p:nvSpPr>
          <p:cNvPr id="4039" name="Google Shape;4039;p1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9" name="Shape 4049"/>
        <p:cNvGrpSpPr/>
        <p:nvPr/>
      </p:nvGrpSpPr>
      <p:grpSpPr>
        <a:xfrm>
          <a:off x="0" y="0"/>
          <a:ext cx="0" cy="0"/>
          <a:chOff x="0" y="0"/>
          <a:chExt cx="0" cy="0"/>
        </a:xfrm>
      </p:grpSpPr>
      <p:sp>
        <p:nvSpPr>
          <p:cNvPr id="4050" name="Google Shape;4050;p1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1" name="Google Shape;4051;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lỗi chênh lệch độ được giải thích.</a:t>
            </a:r>
            <a:endParaRPr/>
          </a:p>
          <a:p>
            <a:pPr indent="0" lvl="0" marL="0" marR="0" rtl="0" algn="l">
              <a:lnSpc>
                <a:spcPct val="100000"/>
              </a:lnSpc>
              <a:spcBef>
                <a:spcPts val="0"/>
              </a:spcBef>
              <a:spcAft>
                <a:spcPts val="0"/>
              </a:spcAft>
              <a:buClr>
                <a:schemeClr val="dk1"/>
              </a:buClr>
              <a:buSzPts val="1200"/>
              <a:buFont typeface="Malgun Gothic"/>
              <a:buNone/>
            </a:pPr>
            <a:r>
              <a:rPr lang="en-US"/>
              <a:t>Thông thường, lỗi chênh lệch độ được gọi là "lỗi chưa khớp".</a:t>
            </a:r>
            <a:endParaRPr/>
          </a:p>
        </p:txBody>
      </p:sp>
      <p:sp>
        <p:nvSpPr>
          <p:cNvPr id="4052" name="Google Shape;4052;p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3" name="Shape 4063"/>
        <p:cNvGrpSpPr/>
        <p:nvPr/>
      </p:nvGrpSpPr>
      <p:grpSpPr>
        <a:xfrm>
          <a:off x="0" y="0"/>
          <a:ext cx="0" cy="0"/>
          <a:chOff x="0" y="0"/>
          <a:chExt cx="0" cy="0"/>
        </a:xfrm>
      </p:grpSpPr>
      <p:sp>
        <p:nvSpPr>
          <p:cNvPr id="4064" name="Google Shape;4064;p1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5" name="Google Shape;4065;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Lỗi phương sai được giải thích.</a:t>
            </a:r>
            <a:endParaRPr/>
          </a:p>
          <a:p>
            <a:pPr indent="0" lvl="0" marL="0" marR="0" rtl="0" algn="l">
              <a:lnSpc>
                <a:spcPct val="100000"/>
              </a:lnSpc>
              <a:spcBef>
                <a:spcPts val="0"/>
              </a:spcBef>
              <a:spcAft>
                <a:spcPts val="0"/>
              </a:spcAft>
              <a:buClr>
                <a:schemeClr val="dk1"/>
              </a:buClr>
              <a:buSzPts val="1200"/>
              <a:buFont typeface="Malgun Gothic"/>
              <a:buNone/>
            </a:pPr>
            <a:r>
              <a:rPr lang="en-US"/>
              <a:t>Sai số phương sai thường được gọi là “Lỗi quá khớp”.</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US"/>
              <a:t>Ảnh này hiển thị kết quả của dự đoán “trong mẫu”: dự đoán được thực hiện trên cùng một bộ dữ liệu đã được sử dụng cho huấn luyện.</a:t>
            </a:r>
            <a:endParaRPr/>
          </a:p>
        </p:txBody>
      </p:sp>
      <p:sp>
        <p:nvSpPr>
          <p:cNvPr id="4066" name="Google Shape;4066;p1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7" name="Shape 4077"/>
        <p:cNvGrpSpPr/>
        <p:nvPr/>
      </p:nvGrpSpPr>
      <p:grpSpPr>
        <a:xfrm>
          <a:off x="0" y="0"/>
          <a:ext cx="0" cy="0"/>
          <a:chOff x="0" y="0"/>
          <a:chExt cx="0" cy="0"/>
        </a:xfrm>
      </p:grpSpPr>
      <p:sp>
        <p:nvSpPr>
          <p:cNvPr id="4078" name="Google Shape;4078;p1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9" name="Google Shape;4079;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Thông thường, chúng ta không thể đo lường riêng độ lệch và sai số phương sai.</a:t>
            </a:r>
            <a:br>
              <a:rPr lang="en-US"/>
            </a:br>
            <a:r>
              <a:rPr lang="en-US"/>
              <a:t>Những gì chúng ta có thể đo lường là tổng sai số là tổng của hai lỗi này.</a:t>
            </a:r>
            <a:br>
              <a:rPr lang="en-US"/>
            </a:br>
            <a:r>
              <a:rPr lang="en-US"/>
              <a:t>Mục đích chính của (giám sát) Học máy nên là để giảm thiểu tổng số lỗi.</a:t>
            </a:r>
            <a:br>
              <a:rPr lang="en-US"/>
            </a:br>
            <a:endParaRPr/>
          </a:p>
        </p:txBody>
      </p:sp>
      <p:sp>
        <p:nvSpPr>
          <p:cNvPr id="4080" name="Google Shape;4080;p1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p2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4" name="Google Shape;4094;p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 lỗi huấn luyện có nghĩa là chính xác cùng một bộ dữ liệu đã được sử dụng cho huấn luyện và đánh giá.</a:t>
            </a:r>
            <a:br>
              <a:rPr lang="en-US"/>
            </a:br>
            <a:r>
              <a:rPr lang="en-US"/>
              <a:t>  Tình huống này còn được gọi là "trong mẫu".</a:t>
            </a:r>
            <a:br>
              <a:rPr lang="en-US"/>
            </a:br>
            <a:r>
              <a:rPr lang="en-US"/>
              <a:t>+ Lỗi kiểm tra có nghĩa là model được huấn luyện trên một bộ dữ liệu và sau đó được đánh giá trên một bộ dữ liệu khác.</a:t>
            </a:r>
            <a:br>
              <a:rPr lang="en-US"/>
            </a:br>
            <a:r>
              <a:rPr lang="en-US"/>
              <a:t>  Tình huống này còn được gọi là "ngoài mẫu".</a:t>
            </a:r>
            <a:br>
              <a:rPr lang="en-US"/>
            </a:br>
            <a:endParaRPr/>
          </a:p>
          <a:p>
            <a:pPr indent="0" lvl="0" marL="0" marR="0" rtl="0" algn="l">
              <a:lnSpc>
                <a:spcPct val="100000"/>
              </a:lnSpc>
              <a:spcBef>
                <a:spcPts val="0"/>
              </a:spcBef>
              <a:spcAft>
                <a:spcPts val="0"/>
              </a:spcAft>
              <a:buClr>
                <a:schemeClr val="dk1"/>
              </a:buClr>
              <a:buSzPts val="1200"/>
              <a:buFont typeface="Malgun Gothic"/>
              <a:buNone/>
            </a:pPr>
            <a:r>
              <a:rPr lang="en-US"/>
              <a:t>Kiểm tra lỗi là điều cuối cùng quan trọng (không phải lỗi huấn luyện). </a:t>
            </a:r>
            <a:br>
              <a:rPr lang="en-US"/>
            </a:br>
            <a:endParaRPr/>
          </a:p>
          <a:p>
            <a:pPr indent="0" lvl="0" marL="0" marR="0" rtl="0" algn="l">
              <a:lnSpc>
                <a:spcPct val="100000"/>
              </a:lnSpc>
              <a:spcBef>
                <a:spcPts val="0"/>
              </a:spcBef>
              <a:spcAft>
                <a:spcPts val="0"/>
              </a:spcAft>
              <a:buClr>
                <a:schemeClr val="dk1"/>
              </a:buClr>
              <a:buSzPts val="1200"/>
              <a:buFont typeface="Malgun Gothic"/>
              <a:buNone/>
            </a:pPr>
            <a:r>
              <a:rPr lang="en-US"/>
              <a:t>Lỗi huấn luyện và thử nghiệm phân kỳ khi mô hình trở nên quá phức tạp và lỗi phương sai chiếm ưu thế.</a:t>
            </a:r>
            <a:br>
              <a:rPr lang="en-US"/>
            </a:br>
            <a:r>
              <a:rPr lang="en-US"/>
              <a:t>Mục tiêu nên là giới thiệu độ phức tạp vừa đủ và giảm thiểu lỗi thử nghiệm.</a:t>
            </a:r>
            <a:br>
              <a:rPr lang="en-US"/>
            </a:br>
            <a:endParaRPr/>
          </a:p>
        </p:txBody>
      </p:sp>
      <p:sp>
        <p:nvSpPr>
          <p:cNvPr id="4095" name="Google Shape;4095;p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04" name="Google Shape;50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2" name="Shape 4112"/>
        <p:cNvGrpSpPr/>
        <p:nvPr/>
      </p:nvGrpSpPr>
      <p:grpSpPr>
        <a:xfrm>
          <a:off x="0" y="0"/>
          <a:ext cx="0" cy="0"/>
          <a:chOff x="0" y="0"/>
          <a:chExt cx="0" cy="0"/>
        </a:xfrm>
      </p:grpSpPr>
      <p:sp>
        <p:nvSpPr>
          <p:cNvPr id="4113" name="Google Shape;4113;p2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4" name="Google Shape;4114;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Mô hình tối ưu không nên sai lệch cũng như không quá phức tạp.</a:t>
            </a:r>
            <a:endParaRPr/>
          </a:p>
          <a:p>
            <a:pPr indent="0" lvl="0" marL="0" marR="0" rtl="0" algn="l">
              <a:lnSpc>
                <a:spcPct val="100000"/>
              </a:lnSpc>
              <a:spcBef>
                <a:spcPts val="0"/>
              </a:spcBef>
              <a:spcAft>
                <a:spcPts val="0"/>
              </a:spcAft>
              <a:buClr>
                <a:schemeClr val="dk1"/>
              </a:buClr>
              <a:buSzPts val="1200"/>
              <a:buFont typeface="Malgun Gothic"/>
              <a:buNone/>
            </a:pPr>
            <a:r>
              <a:rPr lang="en-US"/>
              <a:t>Dự đoán được thực hiện bởi mô hình tối ưu tiếp cận gần với lý tưởng.</a:t>
            </a:r>
            <a:endParaRPr/>
          </a:p>
        </p:txBody>
      </p:sp>
      <p:sp>
        <p:nvSpPr>
          <p:cNvPr id="4115" name="Google Shape;4115;p2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6" name="Shape 4126"/>
        <p:cNvGrpSpPr/>
        <p:nvPr/>
      </p:nvGrpSpPr>
      <p:grpSpPr>
        <a:xfrm>
          <a:off x="0" y="0"/>
          <a:ext cx="0" cy="0"/>
          <a:chOff x="0" y="0"/>
          <a:chExt cx="0" cy="0"/>
        </a:xfrm>
      </p:grpSpPr>
      <p:sp>
        <p:nvSpPr>
          <p:cNvPr id="4127" name="Google Shape;4127;p2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8" name="Google Shape;4128;p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So far, we have talked about “errors” a bit loosely.</a:t>
            </a:r>
            <a:endParaRPr/>
          </a:p>
          <a:p>
            <a:pPr indent="0" lvl="0" marL="0" marR="0" rtl="0" algn="l">
              <a:lnSpc>
                <a:spcPct val="100000"/>
              </a:lnSpc>
              <a:spcBef>
                <a:spcPts val="0"/>
              </a:spcBef>
              <a:spcAft>
                <a:spcPts val="0"/>
              </a:spcAft>
              <a:buClr>
                <a:schemeClr val="dk1"/>
              </a:buClr>
              <a:buSzPts val="1200"/>
              <a:buFont typeface="Malgun Gothic"/>
              <a:buNone/>
            </a:pPr>
            <a:r>
              <a:rPr lang="en-US"/>
              <a:t>To be more precise, we should distinguish the case where the response variable </a:t>
            </a:r>
            <a:r>
              <a:rPr i="0" lang="en-US">
                <a:latin typeface="Cambria Math"/>
                <a:ea typeface="Cambria Math"/>
                <a:cs typeface="Cambria Math"/>
                <a:sym typeface="Cambria Math"/>
              </a:rPr>
              <a:t>𝑌</a:t>
            </a:r>
            <a:r>
              <a:rPr lang="en-US"/>
              <a:t> is numeric from the one where the </a:t>
            </a:r>
            <a:r>
              <a:rPr i="0" lang="en-US">
                <a:latin typeface="Cambria Math"/>
                <a:ea typeface="Cambria Math"/>
                <a:cs typeface="Cambria Math"/>
                <a:sym typeface="Cambria Math"/>
              </a:rPr>
              <a:t>𝑌</a:t>
            </a:r>
            <a:r>
              <a:rPr lang="en-US"/>
              <a:t> is categorical.</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a:t>
            </a:r>
            <a:r>
              <a:rPr i="0" lang="en-US">
                <a:latin typeface="Cambria Math"/>
                <a:ea typeface="Cambria Math"/>
                <a:cs typeface="Cambria Math"/>
                <a:sym typeface="Cambria Math"/>
              </a:rPr>
              <a:t>𝑌</a:t>
            </a:r>
            <a:r>
              <a:rPr lang="en-US"/>
              <a:t> is numeric, we would be predicting numeric values. </a:t>
            </a:r>
            <a:endParaRPr/>
          </a:p>
          <a:p>
            <a:pPr indent="0" lvl="0" marL="0" marR="0" rtl="0" algn="l">
              <a:lnSpc>
                <a:spcPct val="100000"/>
              </a:lnSpc>
              <a:spcBef>
                <a:spcPts val="0"/>
              </a:spcBef>
              <a:spcAft>
                <a:spcPts val="0"/>
              </a:spcAft>
              <a:buClr>
                <a:schemeClr val="dk1"/>
              </a:buClr>
              <a:buSzPts val="1200"/>
              <a:buFont typeface="Malgun Gothic"/>
              <a:buNone/>
            </a:pPr>
            <a:r>
              <a:rPr lang="en-US"/>
              <a:t>  The suitable metrics are MSE, RMSE, etc. These are truly “errors”; the smaller values mean better performance.</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a:t>
            </a:r>
            <a:r>
              <a:rPr i="0" lang="en-US">
                <a:latin typeface="Cambria Math"/>
                <a:ea typeface="Cambria Math"/>
                <a:cs typeface="Cambria Math"/>
                <a:sym typeface="Cambria Math"/>
              </a:rPr>
              <a:t>𝑌</a:t>
            </a:r>
            <a:r>
              <a:rPr lang="en-US"/>
              <a:t> is categorical, we would be predicting classes or types. </a:t>
            </a:r>
            <a:endParaRPr/>
          </a:p>
          <a:p>
            <a:pPr indent="0" lvl="0" marL="0" marR="0" rtl="0" algn="l">
              <a:lnSpc>
                <a:spcPct val="100000"/>
              </a:lnSpc>
              <a:spcBef>
                <a:spcPts val="0"/>
              </a:spcBef>
              <a:spcAft>
                <a:spcPts val="0"/>
              </a:spcAft>
              <a:buClr>
                <a:schemeClr val="dk1"/>
              </a:buClr>
              <a:buSzPts val="1200"/>
              <a:buFont typeface="Malgun Gothic"/>
              <a:buNone/>
            </a:pPr>
            <a:r>
              <a:rPr lang="en-US"/>
              <a:t>  The suitable metrics are accuracy, recall, etc. These are, in a sense, inverse of “errors”; the larger values mean better performance. </a:t>
            </a:r>
            <a:endParaRPr/>
          </a:p>
        </p:txBody>
      </p:sp>
      <p:sp>
        <p:nvSpPr>
          <p:cNvPr id="4129" name="Google Shape;4129;p2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4" name="Shape 4144"/>
        <p:cNvGrpSpPr/>
        <p:nvPr/>
      </p:nvGrpSpPr>
      <p:grpSpPr>
        <a:xfrm>
          <a:off x="0" y="0"/>
          <a:ext cx="0" cy="0"/>
          <a:chOff x="0" y="0"/>
          <a:chExt cx="0" cy="0"/>
        </a:xfrm>
      </p:grpSpPr>
      <p:sp>
        <p:nvSpPr>
          <p:cNvPr id="4145" name="Google Shape;4145;p2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6" name="Google Shape;4146;p2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một vài slide trở lại, chúng tôi đã phân biệt giữa trường hợp biến phản hồi Y là số từ biến mà Y được phân loại.</a:t>
            </a:r>
            <a:br>
              <a:rPr lang="en-US"/>
            </a:br>
            <a:endParaRPr/>
          </a:p>
          <a:p>
            <a:pPr indent="0" lvl="0" marL="0" marR="0" rtl="0" algn="l">
              <a:lnSpc>
                <a:spcPct val="100000"/>
              </a:lnSpc>
              <a:spcBef>
                <a:spcPts val="0"/>
              </a:spcBef>
              <a:spcAft>
                <a:spcPts val="0"/>
              </a:spcAft>
              <a:buClr>
                <a:schemeClr val="dk1"/>
              </a:buClr>
              <a:buSzPts val="1200"/>
              <a:buFont typeface="Malgun Gothic"/>
              <a:buNone/>
            </a:pPr>
            <a:r>
              <a:rPr lang="en-US"/>
              <a:t>Bây giờ, chúng ta hãy nghiên cứu một thuật toán Học máy có thể áp dụng cho trường hợp biến phản hồi Y là số.</a:t>
            </a:r>
            <a:br>
              <a:rPr lang="en-US"/>
            </a:br>
            <a:r>
              <a:rPr lang="en-US"/>
              <a:t>Thuật toán Học máy được đề cập được gọi là "hồi quy tuyến tính". </a:t>
            </a:r>
            <a:br>
              <a:rPr lang="en-US"/>
            </a:br>
            <a:endParaRPr/>
          </a:p>
        </p:txBody>
      </p:sp>
      <p:sp>
        <p:nvSpPr>
          <p:cNvPr id="4147" name="Google Shape;4147;p2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0" name="Shape 4190"/>
        <p:cNvGrpSpPr/>
        <p:nvPr/>
      </p:nvGrpSpPr>
      <p:grpSpPr>
        <a:xfrm>
          <a:off x="0" y="0"/>
          <a:ext cx="0" cy="0"/>
          <a:chOff x="0" y="0"/>
          <a:chExt cx="0" cy="0"/>
        </a:xfrm>
      </p:grpSpPr>
      <p:sp>
        <p:nvSpPr>
          <p:cNvPr id="4191" name="Google Shape;4191;p20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2" name="Google Shape;4192;p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4193" name="Google Shape;4193;p2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9" name="Shape 4199"/>
        <p:cNvGrpSpPr/>
        <p:nvPr/>
      </p:nvGrpSpPr>
      <p:grpSpPr>
        <a:xfrm>
          <a:off x="0" y="0"/>
          <a:ext cx="0" cy="0"/>
          <a:chOff x="0" y="0"/>
          <a:chExt cx="0" cy="0"/>
        </a:xfrm>
      </p:grpSpPr>
      <p:sp>
        <p:nvSpPr>
          <p:cNvPr id="4200" name="Google Shape;4200;p2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1" name="Google Shape;4201;p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hồi quy tuyến tính, chúng ta giả định rằng biến đáp ứng có thể được giải thích bằng các biến giải thích bằng một mô hình tuyến tính.</a:t>
            </a:r>
            <a:br>
              <a:rPr lang="en-US"/>
            </a:br>
            <a:r>
              <a:rPr lang="en-US"/>
              <a:t>Mô hình tuyến tính hoặc kết hợp tuyến tính có nghĩa là chỉ có loại thuật ngữ "hệ số  biến".   </a:t>
            </a:r>
            <a:br>
              <a:rPr lang="en-US"/>
            </a:br>
            <a:endParaRPr/>
          </a:p>
        </p:txBody>
      </p:sp>
      <p:sp>
        <p:nvSpPr>
          <p:cNvPr id="4202" name="Google Shape;4202;p2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9" name="Shape 4209"/>
        <p:cNvGrpSpPr/>
        <p:nvPr/>
      </p:nvGrpSpPr>
      <p:grpSpPr>
        <a:xfrm>
          <a:off x="0" y="0"/>
          <a:ext cx="0" cy="0"/>
          <a:chOff x="0" y="0"/>
          <a:chExt cx="0" cy="0"/>
        </a:xfrm>
      </p:grpSpPr>
      <p:sp>
        <p:nvSpPr>
          <p:cNvPr id="4210" name="Google Shape;4210;p2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1" name="Google Shape;4211;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số ví dụ trong đó hồi quy tuyến tính sẽ hữu ích.</a:t>
            </a:r>
            <a:br>
              <a:rPr lang="en-US"/>
            </a:br>
            <a:endParaRPr/>
          </a:p>
        </p:txBody>
      </p:sp>
      <p:sp>
        <p:nvSpPr>
          <p:cNvPr id="4212" name="Google Shape;4212;p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6" name="Shape 4226"/>
        <p:cNvGrpSpPr/>
        <p:nvPr/>
      </p:nvGrpSpPr>
      <p:grpSpPr>
        <a:xfrm>
          <a:off x="0" y="0"/>
          <a:ext cx="0" cy="0"/>
          <a:chOff x="0" y="0"/>
          <a:chExt cx="0" cy="0"/>
        </a:xfrm>
      </p:grpSpPr>
      <p:sp>
        <p:nvSpPr>
          <p:cNvPr id="4227" name="Google Shape;4227;p2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8" name="Google Shape;4228;p2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Hồi quy tuyến tính có một lịch sử lâu dài bắt nguồn từ thời trước khi phát minh ra máy tính hiện đại.</a:t>
            </a:r>
            <a:br>
              <a:rPr lang="en-US"/>
            </a:br>
            <a:endParaRPr/>
          </a:p>
        </p:txBody>
      </p:sp>
      <p:sp>
        <p:nvSpPr>
          <p:cNvPr id="4229" name="Google Shape;4229;p2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1" name="Shape 4251"/>
        <p:cNvGrpSpPr/>
        <p:nvPr/>
      </p:nvGrpSpPr>
      <p:grpSpPr>
        <a:xfrm>
          <a:off x="0" y="0"/>
          <a:ext cx="0" cy="0"/>
          <a:chOff x="0" y="0"/>
          <a:chExt cx="0" cy="0"/>
        </a:xfrm>
      </p:grpSpPr>
      <p:sp>
        <p:nvSpPr>
          <p:cNvPr id="4252" name="Google Shape;4252;p2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3" name="Google Shape;4253;p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Cũng giống như bất kỳ thuật toán học máy nào khác, hồi quy tuyến tính có nhiều lợi ích cũng như thiếu sót.</a:t>
            </a:r>
            <a:br>
              <a:rPr lang="en-US"/>
            </a:br>
            <a:endParaRPr/>
          </a:p>
        </p:txBody>
      </p:sp>
      <p:sp>
        <p:nvSpPr>
          <p:cNvPr id="4254" name="Google Shape;4254;p2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3" name="Shape 4263"/>
        <p:cNvGrpSpPr/>
        <p:nvPr/>
      </p:nvGrpSpPr>
      <p:grpSpPr>
        <a:xfrm>
          <a:off x="0" y="0"/>
          <a:ext cx="0" cy="0"/>
          <a:chOff x="0" y="0"/>
          <a:chExt cx="0" cy="0"/>
        </a:xfrm>
      </p:grpSpPr>
      <p:sp>
        <p:nvSpPr>
          <p:cNvPr id="4264" name="Google Shape;4264;p2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5" name="Google Shape;4265;p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Hồi quy tuyến tính dựa trên một tập hợp các giả định.</a:t>
            </a:r>
            <a:br>
              <a:rPr lang="en-US"/>
            </a:br>
            <a:r>
              <a:rPr lang="en-US"/>
              <a:t>Đúng là có thể khó kiểm tra tỉ mỉ từng người trong số họ.</a:t>
            </a:r>
            <a:br>
              <a:rPr lang="en-US"/>
            </a:br>
            <a:r>
              <a:rPr lang="en-US"/>
              <a:t>Nhưng thật tốt khi ghi nhớ những giả định này khi chúng ta áp dụng hồi quy tuyến tính.</a:t>
            </a:r>
            <a:br>
              <a:rPr lang="en-US"/>
            </a:br>
            <a:endParaRPr/>
          </a:p>
        </p:txBody>
      </p:sp>
      <p:sp>
        <p:nvSpPr>
          <p:cNvPr id="4266" name="Google Shape;4266;p2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6" name="Shape 4276"/>
        <p:cNvGrpSpPr/>
        <p:nvPr/>
      </p:nvGrpSpPr>
      <p:grpSpPr>
        <a:xfrm>
          <a:off x="0" y="0"/>
          <a:ext cx="0" cy="0"/>
          <a:chOff x="0" y="0"/>
          <a:chExt cx="0" cy="0"/>
        </a:xfrm>
      </p:grpSpPr>
      <p:sp>
        <p:nvSpPr>
          <p:cNvPr id="4277" name="Google Shape;4277;p2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8" name="Google Shape;4278;p2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chúng ta xem xét kỹ mô hình tuyến tính.</a:t>
            </a:r>
            <a:br>
              <a:rPr lang="en-US"/>
            </a:br>
            <a:endParaRPr/>
          </a:p>
        </p:txBody>
      </p:sp>
      <p:sp>
        <p:nvSpPr>
          <p:cNvPr id="4279" name="Google Shape;4279;p2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22" name="Google Shape;52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5" name="Shape 4295"/>
        <p:cNvGrpSpPr/>
        <p:nvPr/>
      </p:nvGrpSpPr>
      <p:grpSpPr>
        <a:xfrm>
          <a:off x="0" y="0"/>
          <a:ext cx="0" cy="0"/>
          <a:chOff x="0" y="0"/>
          <a:chExt cx="0" cy="0"/>
        </a:xfrm>
      </p:grpSpPr>
      <p:sp>
        <p:nvSpPr>
          <p:cNvPr id="4296" name="Google Shape;4296;p2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7" name="Google Shape;4297;p2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Các hệ số hồi quy là mô hình Tham số.</a:t>
            </a:r>
            <a:br>
              <a:rPr lang="en-US"/>
            </a:br>
            <a:endParaRPr/>
          </a:p>
        </p:txBody>
      </p:sp>
      <p:sp>
        <p:nvSpPr>
          <p:cNvPr id="4298" name="Google Shape;4298;p2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3" name="Shape 4313"/>
        <p:cNvGrpSpPr/>
        <p:nvPr/>
      </p:nvGrpSpPr>
      <p:grpSpPr>
        <a:xfrm>
          <a:off x="0" y="0"/>
          <a:ext cx="0" cy="0"/>
          <a:chOff x="0" y="0"/>
          <a:chExt cx="0" cy="0"/>
        </a:xfrm>
      </p:grpSpPr>
      <p:sp>
        <p:nvSpPr>
          <p:cNvPr id="4314" name="Google Shape;4314;p2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5" name="Google Shape;4315;p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Thuật ngữ lỗi phải đại diện cho một "nhiễu trắng": quá trình hoàn toàn ngẫu nhiên với giá trị trung bình bằng không và phương sai cố định.</a:t>
            </a:r>
            <a:br>
              <a:rPr lang="en-US"/>
            </a:br>
            <a:endParaRPr/>
          </a:p>
        </p:txBody>
      </p:sp>
      <p:sp>
        <p:nvSpPr>
          <p:cNvPr id="4316" name="Google Shape;4316;p2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6" name="Shape 4326"/>
        <p:cNvGrpSpPr/>
        <p:nvPr/>
      </p:nvGrpSpPr>
      <p:grpSpPr>
        <a:xfrm>
          <a:off x="0" y="0"/>
          <a:ext cx="0" cy="0"/>
          <a:chOff x="0" y="0"/>
          <a:chExt cx="0" cy="0"/>
        </a:xfrm>
      </p:grpSpPr>
      <p:sp>
        <p:nvSpPr>
          <p:cNvPr id="4327" name="Google Shape;4327;p2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8" name="Google Shape;4328;p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một ví dụ về Mô hình tuyến tính được hiển thị.</a:t>
            </a:r>
            <a:br>
              <a:rPr lang="en-US"/>
            </a:br>
            <a:endParaRPr/>
          </a:p>
        </p:txBody>
      </p:sp>
      <p:sp>
        <p:nvSpPr>
          <p:cNvPr id="4329" name="Google Shape;4329;p2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4" name="Shape 4354"/>
        <p:cNvGrpSpPr/>
        <p:nvPr/>
      </p:nvGrpSpPr>
      <p:grpSpPr>
        <a:xfrm>
          <a:off x="0" y="0"/>
          <a:ext cx="0" cy="0"/>
          <a:chOff x="0" y="0"/>
          <a:chExt cx="0" cy="0"/>
        </a:xfrm>
      </p:grpSpPr>
      <p:sp>
        <p:nvSpPr>
          <p:cNvPr id="4355" name="Google Shape;4355;p2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6" name="Google Shape;4356;p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To interpret the regression coefficients, let’s assume that we can change each explanatory variable by a small amount.</a:t>
            </a:r>
            <a:endParaRPr/>
          </a:p>
          <a:p>
            <a:pPr indent="0" lvl="0" marL="0" marR="0" rtl="0" algn="l">
              <a:lnSpc>
                <a:spcPct val="100000"/>
              </a:lnSpc>
              <a:spcBef>
                <a:spcPts val="0"/>
              </a:spcBef>
              <a:spcAft>
                <a:spcPts val="0"/>
              </a:spcAft>
              <a:buClr>
                <a:schemeClr val="dk1"/>
              </a:buClr>
              <a:buSzPts val="1200"/>
              <a:buFont typeface="Malgun Gothic"/>
              <a:buNone/>
            </a:pPr>
            <a:r>
              <a:rPr lang="en-US"/>
              <a:t>This will cause a “response” in the </a:t>
            </a:r>
            <a:r>
              <a:rPr i="0" lang="en-US">
                <a:latin typeface="Cambria Math"/>
                <a:ea typeface="Cambria Math"/>
                <a:cs typeface="Cambria Math"/>
                <a:sym typeface="Cambria Math"/>
              </a:rPr>
              <a:t>𝑌</a:t>
            </a:r>
            <a:r>
              <a:rPr lang="en-US"/>
              <a:t> variable. </a:t>
            </a:r>
            <a:endParaRPr/>
          </a:p>
        </p:txBody>
      </p:sp>
      <p:sp>
        <p:nvSpPr>
          <p:cNvPr id="4357" name="Google Shape;4357;p2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5" name="Shape 4365"/>
        <p:cNvGrpSpPr/>
        <p:nvPr/>
      </p:nvGrpSpPr>
      <p:grpSpPr>
        <a:xfrm>
          <a:off x="0" y="0"/>
          <a:ext cx="0" cy="0"/>
          <a:chOff x="0" y="0"/>
          <a:chExt cx="0" cy="0"/>
        </a:xfrm>
      </p:grpSpPr>
      <p:sp>
        <p:nvSpPr>
          <p:cNvPr id="4366" name="Google Shape;4366;p2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7" name="Google Shape;4367;p2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Mỗi hệ số hồi quy có thể được hiểu là sự thay đổi trong Y khi biến tương ứng được tăng lên bởi một Bài báo.</a:t>
            </a:r>
            <a:br>
              <a:rPr lang="en-US"/>
            </a:br>
            <a:endParaRPr/>
          </a:p>
        </p:txBody>
      </p:sp>
      <p:sp>
        <p:nvSpPr>
          <p:cNvPr id="4368" name="Google Shape;4368;p2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9" name="Shape 4379"/>
        <p:cNvGrpSpPr/>
        <p:nvPr/>
      </p:nvGrpSpPr>
      <p:grpSpPr>
        <a:xfrm>
          <a:off x="0" y="0"/>
          <a:ext cx="0" cy="0"/>
          <a:chOff x="0" y="0"/>
          <a:chExt cx="0" cy="0"/>
        </a:xfrm>
      </p:grpSpPr>
      <p:sp>
        <p:nvSpPr>
          <p:cNvPr id="4380" name="Google Shape;4380;p2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1" name="Google Shape;4381;p2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Each regression coefficient can </a:t>
            </a:r>
            <a:r>
              <a:rPr lang="en-US" sz="1200">
                <a:latin typeface="Times New Roman"/>
                <a:ea typeface="Times New Roman"/>
                <a:cs typeface="Times New Roman"/>
                <a:sym typeface="Times New Roman"/>
              </a:rPr>
              <a:t>be interpreted as the change in</a:t>
            </a:r>
            <a:r>
              <a:rPr i="1" lang="en-US" sz="1200">
                <a:latin typeface="Times New Roman"/>
                <a:ea typeface="Times New Roman"/>
                <a:cs typeface="Times New Roman"/>
                <a:sym typeface="Times New Roman"/>
              </a:rPr>
              <a:t> </a:t>
            </a:r>
            <a:r>
              <a:rPr i="0" lang="en-US" sz="1200">
                <a:solidFill>
                  <a:schemeClr val="dk1"/>
                </a:solidFill>
                <a:latin typeface="Cambria Math"/>
                <a:ea typeface="Cambria Math"/>
                <a:cs typeface="Cambria Math"/>
                <a:sym typeface="Cambria Math"/>
              </a:rPr>
              <a:t>𝑌</a:t>
            </a:r>
            <a:r>
              <a:rPr i="1" lang="en-US" sz="1200">
                <a:solidFill>
                  <a:schemeClr val="dk1"/>
                </a:solidFill>
                <a:latin typeface="Times New Roman"/>
                <a:ea typeface="Times New Roman"/>
                <a:cs typeface="Times New Roman"/>
                <a:sym typeface="Times New Roman"/>
              </a:rPr>
              <a:t> </a:t>
            </a:r>
            <a:r>
              <a:rPr lang="en-US" sz="1200">
                <a:latin typeface="Times New Roman"/>
                <a:ea typeface="Times New Roman"/>
                <a:cs typeface="Times New Roman"/>
                <a:sym typeface="Times New Roman"/>
              </a:rPr>
              <a:t>when the corresponding variable is increased by a unit.</a:t>
            </a:r>
            <a:endParaRPr/>
          </a:p>
        </p:txBody>
      </p:sp>
      <p:sp>
        <p:nvSpPr>
          <p:cNvPr id="4382" name="Google Shape;4382;p2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5" name="Shape 4395"/>
        <p:cNvGrpSpPr/>
        <p:nvPr/>
      </p:nvGrpSpPr>
      <p:grpSpPr>
        <a:xfrm>
          <a:off x="0" y="0"/>
          <a:ext cx="0" cy="0"/>
          <a:chOff x="0" y="0"/>
          <a:chExt cx="0" cy="0"/>
        </a:xfrm>
      </p:grpSpPr>
      <p:sp>
        <p:nvSpPr>
          <p:cNvPr id="4396" name="Google Shape;4396;p2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7" name="Google Shape;4397;p2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ví dụ này, chúng ta có thể hiểu được từng hệ số hồi quy. </a:t>
            </a:r>
            <a:br>
              <a:rPr lang="en-US"/>
            </a:br>
            <a:endParaRPr/>
          </a:p>
        </p:txBody>
      </p:sp>
      <p:sp>
        <p:nvSpPr>
          <p:cNvPr id="4398" name="Google Shape;4398;p2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9" name="Shape 4419"/>
        <p:cNvGrpSpPr/>
        <p:nvPr/>
      </p:nvGrpSpPr>
      <p:grpSpPr>
        <a:xfrm>
          <a:off x="0" y="0"/>
          <a:ext cx="0" cy="0"/>
          <a:chOff x="0" y="0"/>
          <a:chExt cx="0" cy="0"/>
        </a:xfrm>
      </p:grpSpPr>
      <p:sp>
        <p:nvSpPr>
          <p:cNvPr id="4420" name="Google Shape;4420;p2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1" name="Google Shape;4421;p2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Cho đến nay, chúng tôi đã thể hiện mối quan hệ tuyến tính dưới dạng các biến.</a:t>
            </a:r>
            <a:br>
              <a:rPr lang="en-US"/>
            </a:br>
            <a:r>
              <a:rPr lang="en-US"/>
              <a:t>Bây giờ, chúng ta có thể viết lại mối quan hệ tuyến tính theo thuật ngữ của các giá trị dữ liệu thực tế.</a:t>
            </a:r>
            <a:br>
              <a:rPr lang="en-US"/>
            </a:br>
            <a:endParaRPr/>
          </a:p>
        </p:txBody>
      </p:sp>
      <p:sp>
        <p:nvSpPr>
          <p:cNvPr id="4422" name="Google Shape;4422;p2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5" name="Shape 4435"/>
        <p:cNvGrpSpPr/>
        <p:nvPr/>
      </p:nvGrpSpPr>
      <p:grpSpPr>
        <a:xfrm>
          <a:off x="0" y="0"/>
          <a:ext cx="0" cy="0"/>
          <a:chOff x="0" y="0"/>
          <a:chExt cx="0" cy="0"/>
        </a:xfrm>
      </p:grpSpPr>
      <p:sp>
        <p:nvSpPr>
          <p:cNvPr id="4436" name="Google Shape;4436;p2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7" name="Google Shape;4437;p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Sau đó, chúng ta có thể giới thiệu một ký hiệu nhỏ gọn bằng cách sử dụng ma trận.</a:t>
            </a:r>
            <a:br>
              <a:rPr lang="en-US"/>
            </a:br>
            <a:r>
              <a:rPr lang="en-US"/>
              <a:t>Lợi ích của việc làm như vậy là chúng ta đã chuyển đổi bài toán hồi quy tuyến tính thành một bài toán đại số tuyến tính.</a:t>
            </a:r>
            <a:br>
              <a:rPr lang="en-US"/>
            </a:br>
            <a:r>
              <a:rPr lang="en-US"/>
              <a:t>Những gì chúng ta có về cơ bản là một hệ phương trình tuyến tính.</a:t>
            </a:r>
            <a:br>
              <a:rPr lang="en-US"/>
            </a:br>
            <a:endParaRPr sz="1200">
              <a:latin typeface="Times New Roman"/>
              <a:ea typeface="Times New Roman"/>
              <a:cs typeface="Times New Roman"/>
              <a:sym typeface="Times New Roman"/>
            </a:endParaRPr>
          </a:p>
        </p:txBody>
      </p:sp>
      <p:sp>
        <p:nvSpPr>
          <p:cNvPr id="4438" name="Google Shape;4438;p2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6" name="Shape 4446"/>
        <p:cNvGrpSpPr/>
        <p:nvPr/>
      </p:nvGrpSpPr>
      <p:grpSpPr>
        <a:xfrm>
          <a:off x="0" y="0"/>
          <a:ext cx="0" cy="0"/>
          <a:chOff x="0" y="0"/>
          <a:chExt cx="0" cy="0"/>
        </a:xfrm>
      </p:grpSpPr>
      <p:sp>
        <p:nvSpPr>
          <p:cNvPr id="4447" name="Google Shape;4447;p2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8" name="Google Shape;4448;p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Mỗi ma trận được giải thích.</a:t>
            </a:r>
            <a:br>
              <a:rPr lang="en-US"/>
            </a:br>
            <a:endParaRPr/>
          </a:p>
        </p:txBody>
      </p:sp>
      <p:sp>
        <p:nvSpPr>
          <p:cNvPr id="4449" name="Google Shape;4449;p2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8" name="Google Shape;53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9" name="Shape 4459"/>
        <p:cNvGrpSpPr/>
        <p:nvPr/>
      </p:nvGrpSpPr>
      <p:grpSpPr>
        <a:xfrm>
          <a:off x="0" y="0"/>
          <a:ext cx="0" cy="0"/>
          <a:chOff x="0" y="0"/>
          <a:chExt cx="0" cy="0"/>
        </a:xfrm>
      </p:grpSpPr>
      <p:sp>
        <p:nvSpPr>
          <p:cNvPr id="4460" name="Google Shape;4460;p2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1" name="Google Shape;4461;p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462" name="Google Shape;4462;p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2" name="Shape 4472"/>
        <p:cNvGrpSpPr/>
        <p:nvPr/>
      </p:nvGrpSpPr>
      <p:grpSpPr>
        <a:xfrm>
          <a:off x="0" y="0"/>
          <a:ext cx="0" cy="0"/>
          <a:chOff x="0" y="0"/>
          <a:chExt cx="0" cy="0"/>
        </a:xfrm>
      </p:grpSpPr>
      <p:sp>
        <p:nvSpPr>
          <p:cNvPr id="4473" name="Google Shape;4473;p2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4" name="Google Shape;4474;p2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475" name="Google Shape;4475;p2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5" name="Shape 4485"/>
        <p:cNvGrpSpPr/>
        <p:nvPr/>
      </p:nvGrpSpPr>
      <p:grpSpPr>
        <a:xfrm>
          <a:off x="0" y="0"/>
          <a:ext cx="0" cy="0"/>
          <a:chOff x="0" y="0"/>
          <a:chExt cx="0" cy="0"/>
        </a:xfrm>
      </p:grpSpPr>
      <p:sp>
        <p:nvSpPr>
          <p:cNvPr id="4486" name="Google Shape;4486;p2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7" name="Google Shape;4487;p2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488" name="Google Shape;4488;p2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8" name="Shape 4498"/>
        <p:cNvGrpSpPr/>
        <p:nvPr/>
      </p:nvGrpSpPr>
      <p:grpSpPr>
        <a:xfrm>
          <a:off x="0" y="0"/>
          <a:ext cx="0" cy="0"/>
          <a:chOff x="0" y="0"/>
          <a:chExt cx="0" cy="0"/>
        </a:xfrm>
      </p:grpSpPr>
      <p:sp>
        <p:nvSpPr>
          <p:cNvPr id="4499" name="Google Shape;4499;p2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0" name="Google Shape;4500;p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Số lượng ẩn số (hệ số) phần lớn đông hơn các điều kiện (quan sát).</a:t>
            </a:r>
            <a:br>
              <a:rPr lang="en-US"/>
            </a:br>
            <a:r>
              <a:rPr lang="en-US"/>
              <a:t>Vì vậy, chúng ta có một hệ phương trình tuyến tính được xác định quá mức.</a:t>
            </a:r>
            <a:br>
              <a:rPr lang="en-US"/>
            </a:br>
            <a:r>
              <a:rPr lang="en-US"/>
              <a:t>Từ bây giờ và trở đi, chúng tôi phác thảo một giải pháp phương thức được gọi là "bình phương nhỏ nhất thông thường (OLS)". </a:t>
            </a:r>
            <a:br>
              <a:rPr lang="en-US"/>
            </a:br>
            <a:endParaRPr/>
          </a:p>
        </p:txBody>
      </p:sp>
      <p:sp>
        <p:nvSpPr>
          <p:cNvPr id="4501" name="Google Shape;4501;p2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p2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1" name="Google Shape;4511;p2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To derive the OLS solution, we have to rely on calculus.</a:t>
            </a:r>
            <a:endParaRPr/>
          </a:p>
          <a:p>
            <a:pPr indent="0" lvl="0" marL="0" marR="0" rtl="0" algn="l">
              <a:lnSpc>
                <a:spcPct val="100000"/>
              </a:lnSpc>
              <a:spcBef>
                <a:spcPts val="0"/>
              </a:spcBef>
              <a:spcAft>
                <a:spcPts val="0"/>
              </a:spcAft>
              <a:buClr>
                <a:schemeClr val="dk1"/>
              </a:buClr>
              <a:buSzPts val="1200"/>
              <a:buFont typeface="Malgun Gothic"/>
              <a:buNone/>
            </a:pPr>
            <a:r>
              <a:rPr lang="en-US"/>
              <a:t>The minimization condition for </a:t>
            </a:r>
            <a:r>
              <a:rPr b="1" i="0" lang="en-US" sz="1200">
                <a:latin typeface="Cambria Math"/>
                <a:ea typeface="Cambria Math"/>
                <a:cs typeface="Cambria Math"/>
                <a:sym typeface="Cambria Math"/>
              </a:rPr>
              <a:t>|𝜺|^</a:t>
            </a:r>
            <a:r>
              <a:rPr i="0" lang="en-US" sz="1200">
                <a:latin typeface="Cambria Math"/>
                <a:ea typeface="Cambria Math"/>
                <a:cs typeface="Cambria Math"/>
                <a:sym typeface="Cambria Math"/>
              </a:rPr>
              <a:t>2</a:t>
            </a:r>
            <a:r>
              <a:rPr lang="en-US" sz="1200">
                <a:latin typeface="Times New Roman"/>
                <a:ea typeface="Times New Roman"/>
                <a:cs typeface="Times New Roman"/>
                <a:sym typeface="Times New Roman"/>
              </a:rPr>
              <a:t> is given by the derivative.</a:t>
            </a:r>
            <a:endParaRPr/>
          </a:p>
        </p:txBody>
      </p:sp>
      <p:sp>
        <p:nvSpPr>
          <p:cNvPr id="4512" name="Google Shape;4512;p2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0" name="Shape 4520"/>
        <p:cNvGrpSpPr/>
        <p:nvPr/>
      </p:nvGrpSpPr>
      <p:grpSpPr>
        <a:xfrm>
          <a:off x="0" y="0"/>
          <a:ext cx="0" cy="0"/>
          <a:chOff x="0" y="0"/>
          <a:chExt cx="0" cy="0"/>
        </a:xfrm>
      </p:grpSpPr>
      <p:sp>
        <p:nvSpPr>
          <p:cNvPr id="4521" name="Google Shape;4521;p2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2" name="Google Shape;4522;p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We can derive the solution </a:t>
            </a:r>
            <a:r>
              <a:rPr b="1" i="0" lang="en-US" sz="1200">
                <a:latin typeface="Cambria Math"/>
                <a:ea typeface="Cambria Math"/>
                <a:cs typeface="Cambria Math"/>
                <a:sym typeface="Cambria Math"/>
              </a:rPr>
              <a:t>𝜷 </a:t>
            </a:r>
            <a:r>
              <a:rPr lang="en-US"/>
              <a:t>which is a matrix (or vector) that contains the regression coefficients.</a:t>
            </a:r>
            <a:endParaRPr/>
          </a:p>
          <a:p>
            <a:pPr indent="0" lvl="0" marL="0" marR="0" rtl="0" algn="l">
              <a:lnSpc>
                <a:spcPct val="100000"/>
              </a:lnSpc>
              <a:spcBef>
                <a:spcPts val="0"/>
              </a:spcBef>
              <a:spcAft>
                <a:spcPts val="0"/>
              </a:spcAft>
              <a:buClr>
                <a:schemeClr val="dk1"/>
              </a:buClr>
              <a:buSzPts val="1200"/>
              <a:buFont typeface="Malgun Gothic"/>
              <a:buNone/>
            </a:pPr>
            <a:r>
              <a:rPr lang="en-US"/>
              <a:t>The solution is given by a linear algebra expression. This is not so hard to calculate using NumPy!</a:t>
            </a:r>
            <a:endParaRPr/>
          </a:p>
        </p:txBody>
      </p:sp>
      <p:sp>
        <p:nvSpPr>
          <p:cNvPr id="4523" name="Google Shape;4523;p2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4" name="Shape 4534"/>
        <p:cNvGrpSpPr/>
        <p:nvPr/>
      </p:nvGrpSpPr>
      <p:grpSpPr>
        <a:xfrm>
          <a:off x="0" y="0"/>
          <a:ext cx="0" cy="0"/>
          <a:chOff x="0" y="0"/>
          <a:chExt cx="0" cy="0"/>
        </a:xfrm>
      </p:grpSpPr>
      <p:sp>
        <p:nvSpPr>
          <p:cNvPr id="4535" name="Google Shape;4535;p2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6" name="Google Shape;4536;p2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Bây giờ, chúng tôi nghỉ phép toán.</a:t>
            </a:r>
            <a:br>
              <a:rPr lang="en-US"/>
            </a:br>
            <a:r>
              <a:rPr lang="en-US"/>
              <a:t>Hãy suy nghĩ về ý nghĩa của "dự đoán" trong bối cảnh hồi quy tuyến tính. </a:t>
            </a:r>
            <a:br>
              <a:rPr lang="en-US"/>
            </a:br>
            <a:endParaRPr/>
          </a:p>
          <a:p>
            <a:pPr indent="0" lvl="0" marL="0" marR="0" rtl="0" algn="l">
              <a:lnSpc>
                <a:spcPct val="100000"/>
              </a:lnSpc>
              <a:spcBef>
                <a:spcPts val="0"/>
              </a:spcBef>
              <a:spcAft>
                <a:spcPts val="0"/>
              </a:spcAft>
              <a:buClr>
                <a:schemeClr val="dk1"/>
              </a:buClr>
              <a:buSzPts val="1200"/>
              <a:buFont typeface="Malgun Gothic"/>
              <a:buNone/>
            </a:pPr>
            <a:r>
              <a:rPr lang="en-US"/>
              <a:t>Đầu tiên, chúng ta nên huấn luyện mô hình. Đó là, chúng ta nên lấy hồi quy Tham số </a:t>
            </a:r>
            <a:r>
              <a:rPr i="0" lang="en-US" sz="1200">
                <a:latin typeface="Cambria Math"/>
                <a:ea typeface="Cambria Math"/>
                <a:cs typeface="Cambria Math"/>
                <a:sym typeface="Cambria Math"/>
              </a:rPr>
              <a:t>{𝛽_𝑖 }</a:t>
            </a:r>
            <a:r>
              <a:rPr lang="en-US" sz="1200">
                <a:latin typeface="Times New Roman"/>
                <a:ea typeface="Times New Roman"/>
                <a:cs typeface="Times New Roman"/>
                <a:sym typeface="Times New Roman"/>
              </a:rPr>
              <a:t> sử dụng một bộ dữ liệu huấn luyện.</a:t>
            </a:r>
            <a:endParaRPr/>
          </a:p>
        </p:txBody>
      </p:sp>
      <p:sp>
        <p:nvSpPr>
          <p:cNvPr id="4537" name="Google Shape;4537;p2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0" name="Shape 4550"/>
        <p:cNvGrpSpPr/>
        <p:nvPr/>
      </p:nvGrpSpPr>
      <p:grpSpPr>
        <a:xfrm>
          <a:off x="0" y="0"/>
          <a:ext cx="0" cy="0"/>
          <a:chOff x="0" y="0"/>
          <a:chExt cx="0" cy="0"/>
        </a:xfrm>
      </p:grpSpPr>
      <p:sp>
        <p:nvSpPr>
          <p:cNvPr id="4551" name="Google Shape;4551;p2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2" name="Google Shape;4552;p2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"Dự đoán" có nghĩa là tính toán giá trị có thể xảy ra nhất của biến phản hồi với các điều kiện (của các biến giải thích).</a:t>
            </a:r>
            <a:br>
              <a:rPr lang="en-US"/>
            </a:br>
            <a:endParaRPr/>
          </a:p>
        </p:txBody>
      </p:sp>
      <p:sp>
        <p:nvSpPr>
          <p:cNvPr id="4553" name="Google Shape;4553;p2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4" name="Shape 4564"/>
        <p:cNvGrpSpPr/>
        <p:nvPr/>
      </p:nvGrpSpPr>
      <p:grpSpPr>
        <a:xfrm>
          <a:off x="0" y="0"/>
          <a:ext cx="0" cy="0"/>
          <a:chOff x="0" y="0"/>
          <a:chExt cx="0" cy="0"/>
        </a:xfrm>
      </p:grpSpPr>
      <p:sp>
        <p:nvSpPr>
          <p:cNvPr id="4565" name="Google Shape;4565;p2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6" name="Google Shape;4566;p2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567" name="Google Shape;4567;p2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5" name="Shape 4615"/>
        <p:cNvGrpSpPr/>
        <p:nvPr/>
      </p:nvGrpSpPr>
      <p:grpSpPr>
        <a:xfrm>
          <a:off x="0" y="0"/>
          <a:ext cx="0" cy="0"/>
          <a:chOff x="0" y="0"/>
          <a:chExt cx="0" cy="0"/>
        </a:xfrm>
      </p:grpSpPr>
      <p:sp>
        <p:nvSpPr>
          <p:cNvPr id="4616" name="Google Shape;4616;p2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7" name="Google Shape;4617;p2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Các lỗi có thể được tóm tắt bằng cách sử dụng các chỉ số lỗi như được định nghĩa ở đây.</a:t>
            </a:r>
            <a:br>
              <a:rPr lang="en-US"/>
            </a:br>
            <a:endParaRPr/>
          </a:p>
        </p:txBody>
      </p:sp>
      <p:sp>
        <p:nvSpPr>
          <p:cNvPr id="4618" name="Google Shape;4618;p2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6" name="Google Shape;55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5" name="Shape 4625"/>
        <p:cNvGrpSpPr/>
        <p:nvPr/>
      </p:nvGrpSpPr>
      <p:grpSpPr>
        <a:xfrm>
          <a:off x="0" y="0"/>
          <a:ext cx="0" cy="0"/>
          <a:chOff x="0" y="0"/>
          <a:chExt cx="0" cy="0"/>
        </a:xfrm>
      </p:grpSpPr>
      <p:sp>
        <p:nvSpPr>
          <p:cNvPr id="4626" name="Google Shape;4626;p2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7" name="Google Shape;4627;p2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 the simple linear regression </a:t>
            </a:r>
            <a:r>
              <a:rPr lang="en-US" sz="1200">
                <a:latin typeface="Times New Roman"/>
                <a:ea typeface="Times New Roman"/>
                <a:cs typeface="Times New Roman"/>
                <a:sym typeface="Times New Roman"/>
              </a:rPr>
              <a:t>where there is only one explanatory variable, we can even set a confidence interval for the response </a:t>
            </a:r>
            <a:r>
              <a:rPr i="0" lang="en-US" sz="1200">
                <a:latin typeface="Cambria Math"/>
                <a:ea typeface="Cambria Math"/>
                <a:cs typeface="Cambria Math"/>
                <a:sym typeface="Cambria Math"/>
              </a:rPr>
              <a:t>𝑌</a:t>
            </a:r>
            <a:r>
              <a:rPr lang="en-US"/>
              <a:t>.</a:t>
            </a:r>
            <a:endParaRPr/>
          </a:p>
        </p:txBody>
      </p:sp>
      <p:sp>
        <p:nvSpPr>
          <p:cNvPr id="4628" name="Google Shape;4628;p2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6" name="Shape 4636"/>
        <p:cNvGrpSpPr/>
        <p:nvPr/>
      </p:nvGrpSpPr>
      <p:grpSpPr>
        <a:xfrm>
          <a:off x="0" y="0"/>
          <a:ext cx="0" cy="0"/>
          <a:chOff x="0" y="0"/>
          <a:chExt cx="0" cy="0"/>
        </a:xfrm>
      </p:grpSpPr>
      <p:sp>
        <p:nvSpPr>
          <p:cNvPr id="4637" name="Google Shape;4637;p2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8" name="Google Shape;4638;p2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Khi không có biến phân loại, chúng ta sẽ nhận được "xu hướng" chính là dự đoán. </a:t>
            </a:r>
            <a:br>
              <a:rPr lang="en-US"/>
            </a:br>
            <a:endParaRPr/>
          </a:p>
        </p:txBody>
      </p:sp>
      <p:sp>
        <p:nvSpPr>
          <p:cNvPr id="4639" name="Google Shape;4639;p2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4" name="Shape 4654"/>
        <p:cNvGrpSpPr/>
        <p:nvPr/>
      </p:nvGrpSpPr>
      <p:grpSpPr>
        <a:xfrm>
          <a:off x="0" y="0"/>
          <a:ext cx="0" cy="0"/>
          <a:chOff x="0" y="0"/>
          <a:chExt cx="0" cy="0"/>
        </a:xfrm>
      </p:grpSpPr>
      <p:sp>
        <p:nvSpPr>
          <p:cNvPr id="4655" name="Google Shape;4655;p2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6" name="Google Shape;4656;p2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Việc bao gồm một biến phân loại giới thiệu một hiệu ứng có thể dễ dàng giải thích.</a:t>
            </a:r>
            <a:br>
              <a:rPr lang="en-US"/>
            </a:br>
            <a:r>
              <a:rPr lang="en-US"/>
              <a:t>Chúng ta có thể giả định rằng biến phân loại đã được "xử lý": biến giả. </a:t>
            </a:r>
            <a:br>
              <a:rPr lang="en-US"/>
            </a:br>
            <a:endParaRPr/>
          </a:p>
          <a:p>
            <a:pPr indent="0" lvl="0" marL="0" marR="0" rtl="0" algn="l">
              <a:lnSpc>
                <a:spcPct val="100000"/>
              </a:lnSpc>
              <a:spcBef>
                <a:spcPts val="0"/>
              </a:spcBef>
              <a:spcAft>
                <a:spcPts val="0"/>
              </a:spcAft>
              <a:buClr>
                <a:schemeClr val="dk1"/>
              </a:buClr>
              <a:buSzPts val="1200"/>
              <a:buFont typeface="Malgun Gothic"/>
              <a:buNone/>
            </a:pPr>
            <a:r>
              <a:rPr lang="en-US"/>
              <a:t>Ở đây, chúng ta bao gồm một biến phân loại như một biến độc lập.</a:t>
            </a:r>
            <a:br>
              <a:rPr lang="en-US"/>
            </a:br>
            <a:r>
              <a:rPr lang="en-US"/>
              <a:t>Điều này làm cho việc đánh chặn phụ thuộc vào danh mục hoặc loại.</a:t>
            </a:r>
            <a:br>
              <a:rPr lang="en-US"/>
            </a:br>
            <a:endParaRPr/>
          </a:p>
        </p:txBody>
      </p:sp>
      <p:sp>
        <p:nvSpPr>
          <p:cNvPr id="4657" name="Google Shape;4657;p2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3" name="Shape 4673"/>
        <p:cNvGrpSpPr/>
        <p:nvPr/>
      </p:nvGrpSpPr>
      <p:grpSpPr>
        <a:xfrm>
          <a:off x="0" y="0"/>
          <a:ext cx="0" cy="0"/>
          <a:chOff x="0" y="0"/>
          <a:chExt cx="0" cy="0"/>
        </a:xfrm>
      </p:grpSpPr>
      <p:sp>
        <p:nvSpPr>
          <p:cNvPr id="4674" name="Google Shape;4674;p2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5" name="Google Shape;4675;p2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chúng tôi bao gồm một biến phân loại như một biến độc lập và như một thuật ngữ tương tác (chiều cao  giới tính).</a:t>
            </a:r>
            <a:br>
              <a:rPr lang="en-US"/>
            </a:br>
            <a:r>
              <a:rPr lang="en-US"/>
              <a:t>Bây giờ, việc đánh chặn và độ dốc phụ thuộc vào loại hoặc loại. </a:t>
            </a:r>
            <a:br>
              <a:rPr lang="en-US"/>
            </a:br>
            <a:endParaRPr/>
          </a:p>
        </p:txBody>
      </p:sp>
      <p:sp>
        <p:nvSpPr>
          <p:cNvPr id="4676" name="Google Shape;4676;p2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2" name="Shape 4692"/>
        <p:cNvGrpSpPr/>
        <p:nvPr/>
      </p:nvGrpSpPr>
      <p:grpSpPr>
        <a:xfrm>
          <a:off x="0" y="0"/>
          <a:ext cx="0" cy="0"/>
          <a:chOff x="0" y="0"/>
          <a:chExt cx="0" cy="0"/>
        </a:xfrm>
      </p:grpSpPr>
      <p:sp>
        <p:nvSpPr>
          <p:cNvPr id="4693" name="Google Shape;4693;p2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4" name="Google Shape;4694;p2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ĐIỀU GÌ</a:t>
            </a:r>
            <a:br>
              <a:rPr b="1" lang="en-US" sz="1200">
                <a:latin typeface="Times New Roman"/>
                <a:ea typeface="Times New Roman"/>
                <a:cs typeface="Times New Roman"/>
                <a:sym typeface="Times New Roman"/>
              </a:rPr>
            </a:br>
            <a:r>
              <a:rPr b="0" lang="en-US" sz="1200">
                <a:latin typeface="Times New Roman"/>
                <a:ea typeface="Times New Roman"/>
                <a:cs typeface="Times New Roman"/>
                <a:sym typeface="Times New Roman"/>
              </a:rPr>
              <a:t>Trong thực tiễn này, chúng tôi áp dụng hồi quy tuyến tính đơn giản cho dữ liệu của Galton cổ điển. Do có nhiều giá trị lặp đi lặp lại, chúng ta phải chuẩn bị dữ liệu một cách phù hợp để trực quan hóa chính xác.</a:t>
            </a:r>
            <a:br>
              <a:rPr b="1" lang="en-US" sz="1200">
                <a:latin typeface="Times New Roman"/>
                <a:ea typeface="Times New Roman"/>
                <a:cs typeface="Times New Roman"/>
                <a:sym typeface="Times New Roman"/>
              </a:rPr>
            </a:b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br>
              <a:rPr b="1" lang="en-US" sz="10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Khởi động Jupyter Notebook.</a:t>
            </a:r>
            <a:endParaRPr/>
          </a:p>
          <a:p>
            <a:pPr indent="-342900" lvl="0" marL="342900" marR="0" rtl="0" algn="l">
              <a:lnSpc>
                <a:spcPct val="100000"/>
              </a:lnSpc>
              <a:spcBef>
                <a:spcPts val="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Trong Sổ ghi chép Jupyter, bấm vào tệp ex_0301.ipynb trong thư mục Bài tập Mã hóa.</a:t>
            </a:r>
            <a:br>
              <a:rPr lang="en-US" sz="1200">
                <a:solidFill>
                  <a:schemeClr val="dk1"/>
                </a:solidFill>
                <a:latin typeface="Malgun Gothic"/>
                <a:ea typeface="Malgun Gothic"/>
                <a:cs typeface="Malgun Gothic"/>
                <a:sym typeface="Malgun Gothic"/>
              </a:rPr>
            </a:br>
            <a:r>
              <a:rPr lang="en-US" sz="1200">
                <a:solidFill>
                  <a:schemeClr val="dk1"/>
                </a:solidFill>
                <a:latin typeface="Malgun Gothic"/>
                <a:ea typeface="Malgun Gothic"/>
                <a:cs typeface="Malgun Gothic"/>
                <a:sym typeface="Malgun Gothic"/>
              </a:rPr>
              <a:t>Xem lại các ví dụ về các chủ đề dưới đây:</a:t>
            </a:r>
            <a:br>
              <a:rPr i="0" lang="en-US" sz="1000">
                <a:solidFill>
                  <a:srgbClr val="FF0000"/>
                </a:solidFill>
                <a:latin typeface="Malgun Gothic"/>
                <a:ea typeface="Malgun Gothic"/>
                <a:cs typeface="Malgun Gothic"/>
                <a:sym typeface="Malgun Gothic"/>
              </a:rPr>
            </a:br>
            <a:br>
              <a:rPr i="0" lang="en-US" sz="1000">
                <a:solidFill>
                  <a:srgbClr val="FF0000"/>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A. Hồi quy tuyến tính với dữ liệu 'Galton'.</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tôi. Đọc dữ liệu và trực quan hóa.</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 Hồi quy tuyến tính huấn luyện.</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iii. Trực quan hóa đường hồi quy.</a:t>
            </a:r>
            <a:endParaRPr i="1" sz="1200">
              <a:solidFill>
                <a:schemeClr val="dk1"/>
              </a:solidFill>
              <a:latin typeface="Malgun Gothic"/>
              <a:ea typeface="Malgun Gothic"/>
              <a:cs typeface="Malgun Gothic"/>
              <a:sym typeface="Malgun Gothic"/>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(Không bắt buộc) Sử dụng ô trống ở dưới cùng để thực hành các nhu cầu cá nhân của riêng bạn.</a:t>
            </a:r>
            <a:endParaRPr sz="1000">
              <a:solidFill>
                <a:schemeClr val="dk1"/>
              </a:solidFill>
              <a:latin typeface="Malgun Gothic"/>
              <a:ea typeface="Malgun Gothic"/>
              <a:cs typeface="Malgun Gothic"/>
              <a:sym typeface="Malgun Gothic"/>
            </a:endParaRPr>
          </a:p>
        </p:txBody>
      </p:sp>
      <p:sp>
        <p:nvSpPr>
          <p:cNvPr id="4695" name="Google Shape;4695;p2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7" name="Shape 4707"/>
        <p:cNvGrpSpPr/>
        <p:nvPr/>
      </p:nvGrpSpPr>
      <p:grpSpPr>
        <a:xfrm>
          <a:off x="0" y="0"/>
          <a:ext cx="0" cy="0"/>
          <a:chOff x="0" y="0"/>
          <a:chExt cx="0" cy="0"/>
        </a:xfrm>
      </p:grpSpPr>
      <p:sp>
        <p:nvSpPr>
          <p:cNvPr id="4708" name="Google Shape;4708;p23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9" name="Google Shape;4709;p2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4710" name="Google Shape;4710;p2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5" name="Shape 4715"/>
        <p:cNvGrpSpPr/>
        <p:nvPr/>
      </p:nvGrpSpPr>
      <p:grpSpPr>
        <a:xfrm>
          <a:off x="0" y="0"/>
          <a:ext cx="0" cy="0"/>
          <a:chOff x="0" y="0"/>
          <a:chExt cx="0" cy="0"/>
        </a:xfrm>
      </p:grpSpPr>
      <p:sp>
        <p:nvSpPr>
          <p:cNvPr id="4716" name="Google Shape;4716;p2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7" name="Google Shape;4717;p2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nhiều phương thức chẩn đoán liên quan đến hồi quy tuyến tính.</a:t>
            </a:r>
            <a:br>
              <a:rPr lang="en-US"/>
            </a:br>
            <a:endParaRPr/>
          </a:p>
        </p:txBody>
      </p:sp>
      <p:sp>
        <p:nvSpPr>
          <p:cNvPr id="4718" name="Google Shape;4718;p2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7" name="Shape 4727"/>
        <p:cNvGrpSpPr/>
        <p:nvPr/>
      </p:nvGrpSpPr>
      <p:grpSpPr>
        <a:xfrm>
          <a:off x="0" y="0"/>
          <a:ext cx="0" cy="0"/>
          <a:chOff x="0" y="0"/>
          <a:chExt cx="0" cy="0"/>
        </a:xfrm>
      </p:grpSpPr>
      <p:sp>
        <p:nvSpPr>
          <p:cNvPr id="4728" name="Google Shape;4728;p2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9" name="Google Shape;4729;p2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Chúng tôi đã đề cập về lỗi chỉ số.</a:t>
            </a:r>
            <a:br>
              <a:rPr lang="en-US"/>
            </a:br>
            <a:r>
              <a:rPr lang="en-US"/>
              <a:t>Xin vui lòng, hãy nhớ rằng các lỗi nhỏ hơn là tốt hơn.  </a:t>
            </a:r>
            <a:br>
              <a:rPr lang="en-US"/>
            </a:br>
            <a:endParaRPr/>
          </a:p>
        </p:txBody>
      </p:sp>
      <p:sp>
        <p:nvSpPr>
          <p:cNvPr id="4730" name="Google Shape;4730;p2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8" name="Shape 4738"/>
        <p:cNvGrpSpPr/>
        <p:nvPr/>
      </p:nvGrpSpPr>
      <p:grpSpPr>
        <a:xfrm>
          <a:off x="0" y="0"/>
          <a:ext cx="0" cy="0"/>
          <a:chOff x="0" y="0"/>
          <a:chExt cx="0" cy="0"/>
        </a:xfrm>
      </p:grpSpPr>
      <p:sp>
        <p:nvSpPr>
          <p:cNvPr id="4739" name="Google Shape;4739;p2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0" name="Google Shape;4740;p2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Here, coefficient of determination or </a:t>
            </a:r>
            <a:r>
              <a:rPr i="0" lang="en-US" sz="1200">
                <a:latin typeface="Cambria Math"/>
                <a:ea typeface="Cambria Math"/>
                <a:cs typeface="Cambria Math"/>
                <a:sym typeface="Cambria Math"/>
              </a:rPr>
              <a:t>𝑅^2</a:t>
            </a:r>
            <a:r>
              <a:rPr lang="en-US" sz="1200">
                <a:latin typeface="Times New Roman"/>
                <a:ea typeface="Times New Roman"/>
                <a:cs typeface="Times New Roman"/>
                <a:sym typeface="Times New Roman"/>
              </a:rPr>
              <a:t> is defined.</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Adjusted </a:t>
            </a:r>
            <a:r>
              <a:rPr i="0" lang="en-US" sz="1200">
                <a:latin typeface="Cambria Math"/>
                <a:ea typeface="Cambria Math"/>
                <a:cs typeface="Cambria Math"/>
                <a:sym typeface="Cambria Math"/>
              </a:rPr>
              <a:t>𝑅^2</a:t>
            </a:r>
            <a:r>
              <a:rPr lang="en-US" sz="1200">
                <a:latin typeface="Times New Roman"/>
                <a:ea typeface="Times New Roman"/>
                <a:cs typeface="Times New Roman"/>
                <a:sym typeface="Times New Roman"/>
              </a:rPr>
              <a:t> would be more useful when there are many explanatory variables.</a:t>
            </a:r>
            <a:endParaRPr sz="1200">
              <a:latin typeface="Times New Roman"/>
              <a:ea typeface="Times New Roman"/>
              <a:cs typeface="Times New Roman"/>
              <a:sym typeface="Times New Roman"/>
            </a:endParaRPr>
          </a:p>
        </p:txBody>
      </p:sp>
      <p:sp>
        <p:nvSpPr>
          <p:cNvPr id="4741" name="Google Shape;4741;p2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0" name="Shape 4750"/>
        <p:cNvGrpSpPr/>
        <p:nvPr/>
      </p:nvGrpSpPr>
      <p:grpSpPr>
        <a:xfrm>
          <a:off x="0" y="0"/>
          <a:ext cx="0" cy="0"/>
          <a:chOff x="0" y="0"/>
          <a:chExt cx="0" cy="0"/>
        </a:xfrm>
      </p:grpSpPr>
      <p:sp>
        <p:nvSpPr>
          <p:cNvPr id="4751" name="Google Shape;4751;p2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2" name="Google Shape;4752;p2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Kiểm tra F trong bối cảnh hồi quy tuyến tính được giải thích.</a:t>
            </a:r>
            <a:br>
              <a:rPr lang="en-US"/>
            </a:br>
            <a:r>
              <a:rPr lang="en-US"/>
              <a:t>Giá trị p phải nhỏ (&lt;0,05) để Mô hình tuyến tính có ý nghĩa tổng thể.</a:t>
            </a:r>
            <a:br>
              <a:rPr lang="en-US"/>
            </a:br>
            <a:endParaRPr/>
          </a:p>
        </p:txBody>
      </p:sp>
      <p:sp>
        <p:nvSpPr>
          <p:cNvPr id="4753" name="Google Shape;4753;p2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77" name="Google Shape;57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1" name="Shape 4761"/>
        <p:cNvGrpSpPr/>
        <p:nvPr/>
      </p:nvGrpSpPr>
      <p:grpSpPr>
        <a:xfrm>
          <a:off x="0" y="0"/>
          <a:ext cx="0" cy="0"/>
          <a:chOff x="0" y="0"/>
          <a:chExt cx="0" cy="0"/>
        </a:xfrm>
      </p:grpSpPr>
      <p:sp>
        <p:nvSpPr>
          <p:cNvPr id="4762" name="Google Shape;4762;p2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3" name="Google Shape;4763;p2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Bài kiểm tra t trong bối cảnh hồi quy tuyến tính được giải thích.</a:t>
            </a:r>
            <a:endParaRPr/>
          </a:p>
          <a:p>
            <a:pPr indent="0" lvl="0" marL="0" marR="0" rtl="0" algn="l">
              <a:lnSpc>
                <a:spcPct val="100000"/>
              </a:lnSpc>
              <a:spcBef>
                <a:spcPts val="0"/>
              </a:spcBef>
              <a:spcAft>
                <a:spcPts val="0"/>
              </a:spcAft>
              <a:buClr>
                <a:schemeClr val="dk1"/>
              </a:buClr>
              <a:buSzPts val="1200"/>
              <a:buFont typeface="Malgun Gothic"/>
              <a:buNone/>
            </a:pPr>
            <a:r>
              <a:rPr lang="en-US"/>
              <a:t>Giá trị p phải nhỏ (&lt;0,05) để mỗi tham số (và biến) có ý nghĩa.</a:t>
            </a:r>
            <a:endParaRPr/>
          </a:p>
        </p:txBody>
      </p:sp>
      <p:sp>
        <p:nvSpPr>
          <p:cNvPr id="4764" name="Google Shape;4764;p2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2" name="Shape 4772"/>
        <p:cNvGrpSpPr/>
        <p:nvPr/>
      </p:nvGrpSpPr>
      <p:grpSpPr>
        <a:xfrm>
          <a:off x="0" y="0"/>
          <a:ext cx="0" cy="0"/>
          <a:chOff x="0" y="0"/>
          <a:chExt cx="0" cy="0"/>
        </a:xfrm>
      </p:grpSpPr>
      <p:sp>
        <p:nvSpPr>
          <p:cNvPr id="4773" name="Google Shape;4773;p2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4" name="Google Shape;4774;p2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Kiểm tra t trong bối cảnh hồi quy tuyến tính được giải thích.</a:t>
            </a:r>
            <a:br>
              <a:rPr lang="en-US"/>
            </a:br>
            <a:r>
              <a:rPr lang="en-US"/>
              <a:t>Giá trị p phải nhỏ (&lt;0,05) để mỗi tham số (và biến) có ý nghĩa. </a:t>
            </a:r>
            <a:br>
              <a:rPr lang="en-US"/>
            </a:br>
            <a:endParaRPr/>
          </a:p>
        </p:txBody>
      </p:sp>
      <p:sp>
        <p:nvSpPr>
          <p:cNvPr id="4775" name="Google Shape;4775;p2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3" name="Shape 4833"/>
        <p:cNvGrpSpPr/>
        <p:nvPr/>
      </p:nvGrpSpPr>
      <p:grpSpPr>
        <a:xfrm>
          <a:off x="0" y="0"/>
          <a:ext cx="0" cy="0"/>
          <a:chOff x="0" y="0"/>
          <a:chExt cx="0" cy="0"/>
        </a:xfrm>
      </p:grpSpPr>
      <p:sp>
        <p:nvSpPr>
          <p:cNvPr id="4834" name="Google Shape;4834;p2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5" name="Google Shape;4835;p2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Hệ số lạm phát phương sai (VIF) đo lường "mức độ nghiêm trọng" của tính đa tuyến do bao gồm một biến giải thích cụ thể.</a:t>
            </a:r>
            <a:br>
              <a:rPr lang="en-US"/>
            </a:br>
            <a:endParaRPr/>
          </a:p>
        </p:txBody>
      </p:sp>
      <p:sp>
        <p:nvSpPr>
          <p:cNvPr id="4836" name="Google Shape;4836;p2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3" name="Shape 4843"/>
        <p:cNvGrpSpPr/>
        <p:nvPr/>
      </p:nvGrpSpPr>
      <p:grpSpPr>
        <a:xfrm>
          <a:off x="0" y="0"/>
          <a:ext cx="0" cy="0"/>
          <a:chOff x="0" y="0"/>
          <a:chExt cx="0" cy="0"/>
        </a:xfrm>
      </p:grpSpPr>
      <p:sp>
        <p:nvSpPr>
          <p:cNvPr id="4844" name="Google Shape;4844;p2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5" name="Google Shape;4845;p2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tính toán phương thức của VIF được giải thích.</a:t>
            </a:r>
            <a:br>
              <a:rPr lang="en-US"/>
            </a:br>
            <a:r>
              <a:rPr lang="en-US"/>
              <a:t>VIF được tính cho mỗi biến giải thích. </a:t>
            </a:r>
            <a:br>
              <a:rPr lang="en-US"/>
            </a:br>
            <a:endParaRPr/>
          </a:p>
        </p:txBody>
      </p:sp>
      <p:sp>
        <p:nvSpPr>
          <p:cNvPr id="4846" name="Google Shape;4846;p2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6" name="Shape 4856"/>
        <p:cNvGrpSpPr/>
        <p:nvPr/>
      </p:nvGrpSpPr>
      <p:grpSpPr>
        <a:xfrm>
          <a:off x="0" y="0"/>
          <a:ext cx="0" cy="0"/>
          <a:chOff x="0" y="0"/>
          <a:chExt cx="0" cy="0"/>
        </a:xfrm>
      </p:grpSpPr>
      <p:sp>
        <p:nvSpPr>
          <p:cNvPr id="4857" name="Google Shape;4857;p2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8" name="Google Shape;4858;p2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các tiêu chí thông tin được xác định. </a:t>
            </a:r>
            <a:br>
              <a:rPr lang="en-US"/>
            </a:br>
            <a:r>
              <a:rPr lang="en-US"/>
              <a:t>Vì các hệ số hồi quy được gắn nhãn từ chỉ số XNUMX: 0 ~ k, số Tham số p = k + 1.</a:t>
            </a:r>
            <a:br>
              <a:rPr lang="en-US"/>
            </a:br>
            <a:r>
              <a:rPr lang="en-US"/>
              <a:t>AIC (hoặc BIC) cung cấp một tiêu chí để tối ưu hóa mô hình. </a:t>
            </a:r>
            <a:br>
              <a:rPr lang="en-US"/>
            </a:br>
            <a:r>
              <a:rPr lang="en-US"/>
              <a:t>Tuy nhiên, đây chỉ là một trong một số biện pháp khả thi để xem xét.</a:t>
            </a:r>
            <a:br>
              <a:rPr lang="en-US"/>
            </a:br>
            <a:r>
              <a:rPr lang="en-US"/>
              <a:t>Xin lưu ý rằng việc cải thiện tất cả các biện pháp chẩn đoán là không dễ dàng và thường là không thể. </a:t>
            </a:r>
            <a:br>
              <a:rPr lang="en-US"/>
            </a:br>
            <a:endParaRPr/>
          </a:p>
        </p:txBody>
      </p:sp>
      <p:sp>
        <p:nvSpPr>
          <p:cNvPr id="4859" name="Google Shape;4859;p2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1" name="Shape 4871"/>
        <p:cNvGrpSpPr/>
        <p:nvPr/>
      </p:nvGrpSpPr>
      <p:grpSpPr>
        <a:xfrm>
          <a:off x="0" y="0"/>
          <a:ext cx="0" cy="0"/>
          <a:chOff x="0" y="0"/>
          <a:chExt cx="0" cy="0"/>
        </a:xfrm>
      </p:grpSpPr>
      <p:sp>
        <p:nvSpPr>
          <p:cNvPr id="4872" name="Google Shape;4872;p2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3" name="Google Shape;4873;p2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AIC và BIC trên thực tế là tổng hợp của hai xu hướng đối lập. </a:t>
            </a:r>
            <a:br>
              <a:rPr lang="en-US"/>
            </a:br>
            <a:r>
              <a:rPr lang="en-US"/>
              <a:t>Khi độ phức tạp của mô hình tăng lên, thuật ngữ đầu tiên giảm đơn điệu trong khi thuật ngữ thứ hai làm ngược lại. </a:t>
            </a:r>
            <a:br>
              <a:rPr lang="en-US"/>
            </a:br>
            <a:endParaRPr/>
          </a:p>
        </p:txBody>
      </p:sp>
      <p:sp>
        <p:nvSpPr>
          <p:cNvPr id="4874" name="Google Shape;4874;p2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1" name="Shape 4901"/>
        <p:cNvGrpSpPr/>
        <p:nvPr/>
      </p:nvGrpSpPr>
      <p:grpSpPr>
        <a:xfrm>
          <a:off x="0" y="0"/>
          <a:ext cx="0" cy="0"/>
          <a:chOff x="0" y="0"/>
          <a:chExt cx="0" cy="0"/>
        </a:xfrm>
      </p:grpSpPr>
      <p:sp>
        <p:nvSpPr>
          <p:cNvPr id="4902" name="Google Shape;4902;p2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3" name="Google Shape;4903;p2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Khi chúng ta kết hợp hai xu hướng đối lập nhau, chúng ta có một xu hướng chung hình chữ "U".</a:t>
            </a:r>
            <a:br>
              <a:rPr lang="en-US"/>
            </a:br>
            <a:r>
              <a:rPr lang="en-US"/>
              <a:t>Một điều chúng ta có thể nhận thấy là trong hình chữ U đó có mức tối thiểu dưới cùng. Đây là nơi mô hình nên được.</a:t>
            </a:r>
            <a:br>
              <a:rPr lang="en-US"/>
            </a:br>
            <a:endParaRPr/>
          </a:p>
        </p:txBody>
      </p:sp>
      <p:sp>
        <p:nvSpPr>
          <p:cNvPr id="4904" name="Google Shape;4904;p2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7" name="Shape 4927"/>
        <p:cNvGrpSpPr/>
        <p:nvPr/>
      </p:nvGrpSpPr>
      <p:grpSpPr>
        <a:xfrm>
          <a:off x="0" y="0"/>
          <a:ext cx="0" cy="0"/>
          <a:chOff x="0" y="0"/>
          <a:chExt cx="0" cy="0"/>
        </a:xfrm>
      </p:grpSpPr>
      <p:sp>
        <p:nvSpPr>
          <p:cNvPr id="4928" name="Google Shape;4928;p2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9" name="Google Shape;4929;p2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Residual is defined as the difference </a:t>
            </a:r>
            <a:r>
              <a:rPr lang="en-US" sz="1200">
                <a:latin typeface="Times New Roman"/>
                <a:ea typeface="Times New Roman"/>
                <a:cs typeface="Times New Roman"/>
                <a:sym typeface="Times New Roman"/>
              </a:rPr>
              <a:t>between the predicted </a:t>
            </a:r>
            <a:r>
              <a:rPr b="0" i="0" lang="en-US" sz="1200">
                <a:solidFill>
                  <a:srgbClr val="0070C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real </a:t>
            </a:r>
            <a:r>
              <a:rPr i="0" lang="en-US" sz="1200">
                <a:solidFill>
                  <a:srgbClr val="FF0000"/>
                </a:solidFill>
                <a:latin typeface="Cambria Math"/>
                <a:ea typeface="Cambria Math"/>
                <a:cs typeface="Cambria Math"/>
                <a:sym typeface="Cambria Math"/>
              </a:rPr>
              <a:t>𝑦</a:t>
            </a:r>
            <a:endParaRPr/>
          </a:p>
        </p:txBody>
      </p:sp>
      <p:sp>
        <p:nvSpPr>
          <p:cNvPr id="4930" name="Google Shape;4930;p2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9" name="Shape 4949"/>
        <p:cNvGrpSpPr/>
        <p:nvPr/>
      </p:nvGrpSpPr>
      <p:grpSpPr>
        <a:xfrm>
          <a:off x="0" y="0"/>
          <a:ext cx="0" cy="0"/>
          <a:chOff x="0" y="0"/>
          <a:chExt cx="0" cy="0"/>
        </a:xfrm>
      </p:grpSpPr>
      <p:sp>
        <p:nvSpPr>
          <p:cNvPr id="4950" name="Google Shape;4950;p2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1" name="Google Shape;4951;p2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nhiều lý do để thực hiện phân tích dư.</a:t>
            </a:r>
            <a:br>
              <a:rPr lang="en-US"/>
            </a:br>
            <a:r>
              <a:rPr lang="en-US"/>
              <a:t>Với phân tích dư, chúng tôi cũng có thể xác minh các giả định cơ bản của hồi quy tuyến tính.</a:t>
            </a:r>
            <a:br>
              <a:rPr lang="en-US"/>
            </a:br>
            <a:endParaRPr/>
          </a:p>
        </p:txBody>
      </p:sp>
      <p:sp>
        <p:nvSpPr>
          <p:cNvPr id="4952" name="Google Shape;4952;p2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p2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2" name="Google Shape;4962;p2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đòn bẩy được xác định.</a:t>
            </a:r>
            <a:br>
              <a:rPr lang="en-US"/>
            </a:br>
            <a:r>
              <a:rPr lang="en-US"/>
              <a:t>Đòn bẩy rất hữu ích để phát hiện các quan sát có ảnh hưởng: những quan sát có ngoại lệ trong các biến giải thích.</a:t>
            </a:r>
            <a:br>
              <a:rPr lang="en-US"/>
            </a:br>
            <a:endParaRPr/>
          </a:p>
        </p:txBody>
      </p:sp>
      <p:sp>
        <p:nvSpPr>
          <p:cNvPr id="4963" name="Google Shape;4963;p2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4" name="Google Shape;59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8" name="Shape 4978"/>
        <p:cNvGrpSpPr/>
        <p:nvPr/>
      </p:nvGrpSpPr>
      <p:grpSpPr>
        <a:xfrm>
          <a:off x="0" y="0"/>
          <a:ext cx="0" cy="0"/>
          <a:chOff x="0" y="0"/>
          <a:chExt cx="0" cy="0"/>
        </a:xfrm>
      </p:grpSpPr>
      <p:sp>
        <p:nvSpPr>
          <p:cNvPr id="4979" name="Google Shape;4979;p25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0" name="Google Shape;4980;p2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4981" name="Google Shape;4981;p2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6" name="Shape 4986"/>
        <p:cNvGrpSpPr/>
        <p:nvPr/>
      </p:nvGrpSpPr>
      <p:grpSpPr>
        <a:xfrm>
          <a:off x="0" y="0"/>
          <a:ext cx="0" cy="0"/>
          <a:chOff x="0" y="0"/>
          <a:chExt cx="0" cy="0"/>
        </a:xfrm>
      </p:grpSpPr>
      <p:sp>
        <p:nvSpPr>
          <p:cNvPr id="4987" name="Google Shape;4987;p2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8" name="Google Shape;4988;p2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Hãy nhớ rằng tổng số lỗi = lỗi độ chênh + lỗi phương sai.</a:t>
            </a:r>
            <a:br>
              <a:rPr lang="en-US"/>
            </a:br>
            <a:r>
              <a:rPr lang="en-US"/>
              <a:t>Ngoài ra, hãy nhớ rằng có một mối quan hệ đánh đổi giữa lỗi độ chênh và lỗi phương sai.</a:t>
            </a:r>
            <a:br>
              <a:rPr lang="en-US"/>
            </a:br>
            <a:r>
              <a:rPr lang="en-US"/>
              <a:t>+ Khi có quá nhiều sai số phương sai, chúng ta có thể áp dụng các hồi quy chính quy như Ridge và Lasso để đưa mô hình về điểm tối ưu.</a:t>
            </a:r>
            <a:br>
              <a:rPr lang="en-US"/>
            </a:br>
            <a:r>
              <a:rPr lang="en-US"/>
              <a:t>+ Khi có quá nhiều sai số độ chênh, ta có thể áp dụng hồi quy đa thức để đưa mô hình về điểm tối ưu.</a:t>
            </a:r>
            <a:br>
              <a:rPr lang="en-US"/>
            </a:br>
            <a:endParaRPr sz="1200">
              <a:solidFill>
                <a:srgbClr val="00B050"/>
              </a:solidFill>
              <a:latin typeface="Times New Roman"/>
              <a:ea typeface="Times New Roman"/>
              <a:cs typeface="Times New Roman"/>
              <a:sym typeface="Times New Roman"/>
            </a:endParaRPr>
          </a:p>
        </p:txBody>
      </p:sp>
      <p:sp>
        <p:nvSpPr>
          <p:cNvPr id="4989" name="Google Shape;4989;p2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2" name="Shape 5002"/>
        <p:cNvGrpSpPr/>
        <p:nvPr/>
      </p:nvGrpSpPr>
      <p:grpSpPr>
        <a:xfrm>
          <a:off x="0" y="0"/>
          <a:ext cx="0" cy="0"/>
          <a:chOff x="0" y="0"/>
          <a:chExt cx="0" cy="0"/>
        </a:xfrm>
      </p:grpSpPr>
      <p:sp>
        <p:nvSpPr>
          <p:cNvPr id="5003" name="Google Shape;5003;p2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4" name="Google Shape;5004;p2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hồi quy Ridge được giải thích. </a:t>
            </a:r>
            <a:br>
              <a:rPr lang="en-US"/>
            </a:br>
            <a:r>
              <a:rPr lang="en-US"/>
              <a:t>Hồi quy sườn núi rất hữu ích khi có quá nhiều lỗi phương sai. </a:t>
            </a:r>
            <a:br>
              <a:rPr lang="en-US"/>
            </a:br>
            <a:endParaRPr/>
          </a:p>
        </p:txBody>
      </p:sp>
      <p:sp>
        <p:nvSpPr>
          <p:cNvPr id="5005" name="Google Shape;5005;p2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4" name="Shape 5014"/>
        <p:cNvGrpSpPr/>
        <p:nvPr/>
      </p:nvGrpSpPr>
      <p:grpSpPr>
        <a:xfrm>
          <a:off x="0" y="0"/>
          <a:ext cx="0" cy="0"/>
          <a:chOff x="0" y="0"/>
          <a:chExt cx="0" cy="0"/>
        </a:xfrm>
      </p:grpSpPr>
      <p:sp>
        <p:nvSpPr>
          <p:cNvPr id="5015" name="Google Shape;5015;p2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6" name="Google Shape;5016;p2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200"/>
              <a:buFont typeface="Cambria Math"/>
              <a:buNone/>
            </a:pPr>
            <a:r>
              <a:rPr b="0" i="0" lang="en-US" sz="1200">
                <a:solidFill>
                  <a:srgbClr val="00B050"/>
                </a:solidFill>
                <a:latin typeface="Cambria Math"/>
                <a:ea typeface="Cambria Math"/>
                <a:cs typeface="Cambria Math"/>
                <a:sym typeface="Cambria Math"/>
              </a:rPr>
              <a:t>𝜆</a:t>
            </a:r>
            <a:r>
              <a:rPr lang="en-US"/>
              <a:t> có thể được hiểu là sức mạnh của chính quy hóa (hoặc ràng buộc đối với các hệ số). </a:t>
            </a:r>
            <a:endParaRPr/>
          </a:p>
        </p:txBody>
      </p:sp>
      <p:sp>
        <p:nvSpPr>
          <p:cNvPr id="5017" name="Google Shape;5017;p2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6" name="Shape 5036"/>
        <p:cNvGrpSpPr/>
        <p:nvPr/>
      </p:nvGrpSpPr>
      <p:grpSpPr>
        <a:xfrm>
          <a:off x="0" y="0"/>
          <a:ext cx="0" cy="0"/>
          <a:chOff x="0" y="0"/>
          <a:chExt cx="0" cy="0"/>
        </a:xfrm>
      </p:grpSpPr>
      <p:sp>
        <p:nvSpPr>
          <p:cNvPr id="5037" name="Google Shape;5037;p2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8" name="Google Shape;5038;p2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Hồi quy Lasso được giải thích. </a:t>
            </a:r>
            <a:br>
              <a:rPr lang="en-US"/>
            </a:br>
            <a:r>
              <a:rPr lang="en-US"/>
              <a:t>Hồi quy Lasso rất hữu ích khi có quá nhiều lỗi phương sai. </a:t>
            </a:r>
            <a:br>
              <a:rPr lang="en-US"/>
            </a:br>
            <a:r>
              <a:rPr lang="en-US"/>
              <a:t>λ có thể được hiểu là sức mạnh của chính quy hóa (hoặc ràng buộc đối với các hệ số). </a:t>
            </a:r>
            <a:br>
              <a:rPr lang="en-US"/>
            </a:br>
            <a:r>
              <a:rPr lang="en-US"/>
              <a:t>Một điểm khác biệt quan trọng so với Ridge là ở Lasso, các hệ số β_i có thể trở nên chính xác bằng không.</a:t>
            </a:r>
            <a:br>
              <a:rPr lang="en-US"/>
            </a:br>
            <a:endParaRPr/>
          </a:p>
        </p:txBody>
      </p:sp>
      <p:sp>
        <p:nvSpPr>
          <p:cNvPr id="5039" name="Google Shape;5039;p2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8" name="Shape 5048"/>
        <p:cNvGrpSpPr/>
        <p:nvPr/>
      </p:nvGrpSpPr>
      <p:grpSpPr>
        <a:xfrm>
          <a:off x="0" y="0"/>
          <a:ext cx="0" cy="0"/>
          <a:chOff x="0" y="0"/>
          <a:chExt cx="0" cy="0"/>
        </a:xfrm>
      </p:grpSpPr>
      <p:sp>
        <p:nvSpPr>
          <p:cNvPr id="5049" name="Google Shape;5049;p2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0" name="Google Shape;5050;p2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Hồi quy đa thức rất hữu ích khi Mô hình tuyến tính quá thiên vị.</a:t>
            </a:r>
            <a:br>
              <a:rPr lang="en-US"/>
            </a:br>
            <a:r>
              <a:rPr lang="en-US"/>
              <a:t>Ở đây, các thuật ngữ đa thức cao hơn được giới thiệu cho mô hình để làm cho nó linh hoạt hơn.</a:t>
            </a:r>
            <a:br>
              <a:rPr lang="en-US"/>
            </a:br>
            <a:r>
              <a:rPr lang="en-US"/>
              <a:t>Tuy nhiên, hãy thận trọng rằng chúng ta có thể dễ dàng vượt qua và gây ra quá khớp. </a:t>
            </a:r>
            <a:br>
              <a:rPr lang="en-US"/>
            </a:br>
            <a:endParaRPr/>
          </a:p>
        </p:txBody>
      </p:sp>
      <p:sp>
        <p:nvSpPr>
          <p:cNvPr id="5051" name="Google Shape;5051;p2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1" name="Shape 5061"/>
        <p:cNvGrpSpPr/>
        <p:nvPr/>
      </p:nvGrpSpPr>
      <p:grpSpPr>
        <a:xfrm>
          <a:off x="0" y="0"/>
          <a:ext cx="0" cy="0"/>
          <a:chOff x="0" y="0"/>
          <a:chExt cx="0" cy="0"/>
        </a:xfrm>
      </p:grpSpPr>
      <p:sp>
        <p:nvSpPr>
          <p:cNvPr id="5062" name="Google Shape;5062;p2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3" name="Google Shape;5063;p2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Hồi quy Poisson rất hữu ích khi chúng tôi lập mô hình phản hồi đại diện cho số lượng.</a:t>
            </a:r>
            <a:br>
              <a:rPr lang="en-US"/>
            </a:br>
            <a:r>
              <a:rPr lang="en-US"/>
              <a:t>Phân bố xác suất cơ bản là ....... Phân phối Poisson (không có gì ngạc nhiên ở đây!)</a:t>
            </a:r>
            <a:br>
              <a:rPr lang="en-US"/>
            </a:br>
            <a:endParaRPr/>
          </a:p>
        </p:txBody>
      </p:sp>
      <p:sp>
        <p:nvSpPr>
          <p:cNvPr id="5064" name="Google Shape;5064;p2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6" name="Shape 5076"/>
        <p:cNvGrpSpPr/>
        <p:nvPr/>
      </p:nvGrpSpPr>
      <p:grpSpPr>
        <a:xfrm>
          <a:off x="0" y="0"/>
          <a:ext cx="0" cy="0"/>
          <a:chOff x="0" y="0"/>
          <a:chExt cx="0" cy="0"/>
        </a:xfrm>
      </p:grpSpPr>
      <p:sp>
        <p:nvSpPr>
          <p:cNvPr id="5077" name="Google Shape;5077;p25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8" name="Google Shape;5078;p2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079" name="Google Shape;5079;p2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4" name="Shape 5084"/>
        <p:cNvGrpSpPr/>
        <p:nvPr/>
      </p:nvGrpSpPr>
      <p:grpSpPr>
        <a:xfrm>
          <a:off x="0" y="0"/>
          <a:ext cx="0" cy="0"/>
          <a:chOff x="0" y="0"/>
          <a:chExt cx="0" cy="0"/>
        </a:xfrm>
      </p:grpSpPr>
      <p:sp>
        <p:nvSpPr>
          <p:cNvPr id="5085" name="Google Shape;5085;p2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6" name="Google Shape;5086;p2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solidFill>
                <a:srgbClr val="00B050"/>
              </a:solidFill>
              <a:latin typeface="Times New Roman"/>
              <a:ea typeface="Times New Roman"/>
              <a:cs typeface="Times New Roman"/>
              <a:sym typeface="Times New Roman"/>
            </a:endParaRPr>
          </a:p>
        </p:txBody>
      </p:sp>
      <p:sp>
        <p:nvSpPr>
          <p:cNvPr id="5087" name="Google Shape;5087;p2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7" name="Shape 5097"/>
        <p:cNvGrpSpPr/>
        <p:nvPr/>
      </p:nvGrpSpPr>
      <p:grpSpPr>
        <a:xfrm>
          <a:off x="0" y="0"/>
          <a:ext cx="0" cy="0"/>
          <a:chOff x="0" y="0"/>
          <a:chExt cx="0" cy="0"/>
        </a:xfrm>
      </p:grpSpPr>
      <p:sp>
        <p:nvSpPr>
          <p:cNvPr id="5098" name="Google Shape;5098;p2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9" name="Google Shape;5099;p2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ĐIỀU GÌ</a:t>
            </a:r>
            <a:br>
              <a:rPr b="1" lang="en-US" sz="1200">
                <a:latin typeface="Times New Roman"/>
                <a:ea typeface="Times New Roman"/>
                <a:cs typeface="Times New Roman"/>
                <a:sym typeface="Times New Roman"/>
              </a:rPr>
            </a:br>
            <a:r>
              <a:rPr lang="en-US" sz="1200">
                <a:solidFill>
                  <a:schemeClr val="dk1"/>
                </a:solidFill>
                <a:latin typeface="Malgun Gothic"/>
                <a:ea typeface="Malgun Gothic"/>
                <a:cs typeface="Malgun Gothic"/>
                <a:sym typeface="Malgun Gothic"/>
              </a:rPr>
              <a:t>Trong thực tiễn này, chúng ta đi qua một số ví dụ về hồi quy và chẩn đoán tuyến tính.</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br>
              <a:rPr b="1" lang="en-US" sz="10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Khởi động Jupyter Notebook. </a:t>
            </a:r>
            <a:endParaRPr/>
          </a:p>
          <a:p>
            <a:pPr indent="-342900" lvl="0" marL="342900" marR="0" rtl="0" algn="l">
              <a:lnSpc>
                <a:spcPct val="100000"/>
              </a:lnSpc>
              <a:spcBef>
                <a:spcPts val="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Trong Jupyter Notebook, bấm vào tệp ex_0302.ipynb trong thư mục Bài tập Mã hóa.</a:t>
            </a:r>
            <a:br>
              <a:rPr lang="en-US" sz="1200">
                <a:solidFill>
                  <a:schemeClr val="dk1"/>
                </a:solidFill>
                <a:latin typeface="Malgun Gothic"/>
                <a:ea typeface="Malgun Gothic"/>
                <a:cs typeface="Malgun Gothic"/>
                <a:sym typeface="Malgun Gothic"/>
              </a:rPr>
            </a:br>
            <a:r>
              <a:rPr lang="en-US" sz="1200">
                <a:solidFill>
                  <a:schemeClr val="dk1"/>
                </a:solidFill>
                <a:latin typeface="Malgun Gothic"/>
                <a:ea typeface="Malgun Gothic"/>
                <a:cs typeface="Malgun Gothic"/>
                <a:sym typeface="Malgun Gothic"/>
              </a:rPr>
              <a:t>Xem lại các ví dụ về các chủ đề dưới đây:</a:t>
            </a:r>
            <a:br>
              <a:rPr i="0" lang="en-US" sz="1000">
                <a:solidFill>
                  <a:srgbClr val="FF0000"/>
                </a:solidFill>
                <a:latin typeface="Malgun Gothic"/>
                <a:ea typeface="Malgun Gothic"/>
                <a:cs typeface="Malgun Gothic"/>
                <a:sym typeface="Malgun Gothic"/>
              </a:rPr>
            </a:br>
            <a:br>
              <a:rPr i="0" lang="en-US" sz="1000">
                <a:solidFill>
                  <a:srgbClr val="FF0000"/>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A. Linear regression and diagnostics.</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 Load the 'Boston' bộ dữ liệu from Scikit-Learn.</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 Convert the data into a DataFrame and then explore.</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iii. huấn luyện by linear regression.</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iv. Diagnostics.</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v. In-sample and out-of-sample testing.</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vi. Phân tích dư lượng.</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vii. Given a new set of values for the explanatory variables, predict the response.</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5100" name="Google Shape;5100;p2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06" name="Google Shape;60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2" name="Shape 5112"/>
        <p:cNvGrpSpPr/>
        <p:nvPr/>
      </p:nvGrpSpPr>
      <p:grpSpPr>
        <a:xfrm>
          <a:off x="0" y="0"/>
          <a:ext cx="0" cy="0"/>
          <a:chOff x="0" y="0"/>
          <a:chExt cx="0" cy="0"/>
        </a:xfrm>
      </p:grpSpPr>
      <p:sp>
        <p:nvSpPr>
          <p:cNvPr id="5113" name="Google Shape;5113;p2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4" name="Google Shape;5114;p2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ĐIỀU GÌ</a:t>
            </a:r>
            <a:br>
              <a:rPr b="1" lang="en-US" sz="1200">
                <a:latin typeface="Times New Roman"/>
                <a:ea typeface="Times New Roman"/>
                <a:cs typeface="Times New Roman"/>
                <a:sym typeface="Times New Roman"/>
              </a:rPr>
            </a:br>
            <a:r>
              <a:rPr lang="en-US" sz="1200">
                <a:solidFill>
                  <a:schemeClr val="dk1"/>
                </a:solidFill>
                <a:latin typeface="Malgun Gothic"/>
                <a:ea typeface="Malgun Gothic"/>
                <a:cs typeface="Malgun Gothic"/>
                <a:sym typeface="Malgun Gothic"/>
              </a:rPr>
              <a:t>Trong thực tiễn này, chúng tôi sẽ sử dụng thư viện StatsModels để lập mô hình và chẩn đoán. Chúng ta có thể sử dụng các công thức tương tự như các công thức trong ngôn ngữ R.</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br>
              <a:rPr b="1" lang="en-US" sz="10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Khởi động Jupyter Notebook. </a:t>
            </a:r>
            <a:endParaRPr/>
          </a:p>
          <a:p>
            <a:pPr indent="-342900" lvl="0" marL="342900" marR="0" rtl="0" algn="l">
              <a:lnSpc>
                <a:spcPct val="100000"/>
              </a:lnSpc>
              <a:spcBef>
                <a:spcPts val="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Trong Jupyter Notebook, bấm vào tệp ex_0303.ipynb trong thư mục Bài luyện tập.</a:t>
            </a:r>
            <a:br>
              <a:rPr lang="en-US" sz="1200">
                <a:solidFill>
                  <a:schemeClr val="dk1"/>
                </a:solidFill>
                <a:latin typeface="Malgun Gothic"/>
                <a:ea typeface="Malgun Gothic"/>
                <a:cs typeface="Malgun Gothic"/>
                <a:sym typeface="Malgun Gothic"/>
              </a:rPr>
            </a:br>
            <a:r>
              <a:rPr lang="en-US" sz="1200">
                <a:solidFill>
                  <a:schemeClr val="dk1"/>
                </a:solidFill>
                <a:latin typeface="Malgun Gothic"/>
                <a:ea typeface="Malgun Gothic"/>
                <a:cs typeface="Malgun Gothic"/>
                <a:sym typeface="Malgun Gothic"/>
              </a:rPr>
              <a:t>Xem lại các ví dụ về các chủ đề dưới đây:</a:t>
            </a:r>
            <a:br>
              <a:rPr i="0" lang="en-US" sz="1000">
                <a:solidFill>
                  <a:srgbClr val="FF0000"/>
                </a:solidFill>
                <a:latin typeface="Malgun Gothic"/>
                <a:ea typeface="Malgun Gothic"/>
                <a:cs typeface="Malgun Gothic"/>
                <a:sym typeface="Malgun Gothic"/>
              </a:rPr>
            </a:br>
            <a:br>
              <a:rPr i="0" lang="en-US" sz="1000">
                <a:solidFill>
                  <a:srgbClr val="FF0000"/>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A. Quá trình phân tích hồi quy tuyến tính and modeling using StatsModels library.</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 Load the 'Boston' bộ dữ liệu from Scikit-Learn and convert it into a DataFrame.</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 Mô hình tuyến tínhing using R-styled formula.</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(Optional) Use the blank cell at the bottom to practice your own personal needs.</a:t>
            </a:r>
            <a:endParaRPr sz="1000">
              <a:solidFill>
                <a:schemeClr val="dk1"/>
              </a:solidFill>
              <a:latin typeface="Malgun Gothic"/>
              <a:ea typeface="Malgun Gothic"/>
              <a:cs typeface="Malgun Gothic"/>
              <a:sym typeface="Malgun Gothic"/>
            </a:endParaRPr>
          </a:p>
        </p:txBody>
      </p:sp>
      <p:sp>
        <p:nvSpPr>
          <p:cNvPr id="5115" name="Google Shape;5115;p2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7" name="Shape 5127"/>
        <p:cNvGrpSpPr/>
        <p:nvPr/>
      </p:nvGrpSpPr>
      <p:grpSpPr>
        <a:xfrm>
          <a:off x="0" y="0"/>
          <a:ext cx="0" cy="0"/>
          <a:chOff x="0" y="0"/>
          <a:chExt cx="0" cy="0"/>
        </a:xfrm>
      </p:grpSpPr>
      <p:sp>
        <p:nvSpPr>
          <p:cNvPr id="5128" name="Google Shape;5128;p2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9" name="Google Shape;5129;p2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ĐIỀU GÌ</a:t>
            </a:r>
            <a:br>
              <a:rPr b="1" lang="en-US" sz="1200">
                <a:latin typeface="Times New Roman"/>
                <a:ea typeface="Times New Roman"/>
                <a:cs typeface="Times New Roman"/>
                <a:sym typeface="Times New Roman"/>
              </a:rPr>
            </a:br>
            <a:r>
              <a:rPr lang="en-US" sz="1200">
                <a:solidFill>
                  <a:schemeClr val="dk1"/>
                </a:solidFill>
                <a:latin typeface="Malgun Gothic"/>
                <a:ea typeface="Malgun Gothic"/>
                <a:cs typeface="Malgun Gothic"/>
                <a:sym typeface="Malgun Gothic"/>
              </a:rPr>
              <a:t>Trong thực tiễn này, chúng ta đi qua một ví dụ về tính toán khoảng tin cậy cho các giá trị thực của biến phản hồi.</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br>
              <a:rPr b="1" lang="en-US" sz="10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Khởi động Jupyter Notebook. </a:t>
            </a:r>
            <a:endParaRPr/>
          </a:p>
          <a:p>
            <a:pPr indent="-342900" lvl="0" marL="342900" marR="0" rtl="0" algn="l">
              <a:lnSpc>
                <a:spcPct val="100000"/>
              </a:lnSpc>
              <a:spcBef>
                <a:spcPts val="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Trong Jupyter Notebook, bấm vào tệp ex_0304.ipynb trong thư mục Bài luyện tập.</a:t>
            </a:r>
            <a:br>
              <a:rPr lang="en-US" sz="1200">
                <a:solidFill>
                  <a:schemeClr val="dk1"/>
                </a:solidFill>
                <a:latin typeface="Malgun Gothic"/>
                <a:ea typeface="Malgun Gothic"/>
                <a:cs typeface="Malgun Gothic"/>
                <a:sym typeface="Malgun Gothic"/>
              </a:rPr>
            </a:br>
            <a:r>
              <a:rPr lang="en-US" sz="1200">
                <a:solidFill>
                  <a:schemeClr val="dk1"/>
                </a:solidFill>
                <a:latin typeface="Malgun Gothic"/>
                <a:ea typeface="Malgun Gothic"/>
                <a:cs typeface="Malgun Gothic"/>
                <a:sym typeface="Malgun Gothic"/>
              </a:rPr>
              <a:t>Xem lại các ví dụ về các chủ đề dưới đây:</a:t>
            </a:r>
            <a:br>
              <a:rPr lang="en-US" sz="1200">
                <a:solidFill>
                  <a:schemeClr val="dk1"/>
                </a:solidFill>
                <a:latin typeface="Malgun Gothic"/>
                <a:ea typeface="Malgun Gothic"/>
                <a:cs typeface="Malgun Gothic"/>
                <a:sym typeface="Malgun Gothic"/>
              </a:rPr>
            </a:br>
            <a:br>
              <a:rPr i="0" lang="en-US" sz="1000">
                <a:solidFill>
                  <a:srgbClr val="FF0000"/>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A. Dự đoán hồi quy tuyến tính và khoảng tin cậy.</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 Dữ liệu.</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 Huấn luyện.</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iii. Khoảng tin cậy và hình dung.</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(Không bắt buộc) Sử dụng ô trống ở dưới cùng để thực hành các nhu cầu cá nhân của riêng bạn.</a:t>
            </a:r>
            <a:endParaRPr sz="1000">
              <a:solidFill>
                <a:schemeClr val="dk1"/>
              </a:solidFill>
              <a:latin typeface="Malgun Gothic"/>
              <a:ea typeface="Malgun Gothic"/>
              <a:cs typeface="Malgun Gothic"/>
              <a:sym typeface="Malgun Gothic"/>
            </a:endParaRPr>
          </a:p>
        </p:txBody>
      </p:sp>
      <p:sp>
        <p:nvSpPr>
          <p:cNvPr id="5130" name="Google Shape;5130;p2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2" name="Shape 5142"/>
        <p:cNvGrpSpPr/>
        <p:nvPr/>
      </p:nvGrpSpPr>
      <p:grpSpPr>
        <a:xfrm>
          <a:off x="0" y="0"/>
          <a:ext cx="0" cy="0"/>
          <a:chOff x="0" y="0"/>
          <a:chExt cx="0" cy="0"/>
        </a:xfrm>
      </p:grpSpPr>
      <p:sp>
        <p:nvSpPr>
          <p:cNvPr id="5143" name="Google Shape;5143;p2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4" name="Google Shape;5144;p2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ĐIỀU GÌ</a:t>
            </a:r>
            <a:br>
              <a:rPr b="1" lang="en-US" sz="1200">
                <a:latin typeface="Times New Roman"/>
                <a:ea typeface="Times New Roman"/>
                <a:cs typeface="Times New Roman"/>
                <a:sym typeface="Times New Roman"/>
              </a:rPr>
            </a:br>
            <a:r>
              <a:rPr lang="en-US" sz="1200">
                <a:solidFill>
                  <a:schemeClr val="dk1"/>
                </a:solidFill>
                <a:latin typeface="Malgun Gothic"/>
                <a:ea typeface="Malgun Gothic"/>
                <a:cs typeface="Malgun Gothic"/>
                <a:sym typeface="Malgun Gothic"/>
              </a:rPr>
              <a:t>Trong thực tiễn này, chúng ta học cách chuyển đổi một biến phân loại thành các biến giả. Chúng ta sẽ thấy rằng các biến giả có thể tương tác với các biến khác cải thiện hơn nữa các chỉ số chẩn đoán.</a:t>
            </a:r>
            <a:br>
              <a:rPr lang="en-US" sz="1200">
                <a:solidFill>
                  <a:schemeClr val="dk1"/>
                </a:solidFill>
                <a:latin typeface="Malgun Gothic"/>
                <a:ea typeface="Malgun Gothic"/>
                <a:cs typeface="Malgun Gothic"/>
                <a:sym typeface="Malgun Gothic"/>
              </a:rPr>
            </a:br>
            <a:r>
              <a:rPr lang="en-US" sz="1200">
                <a:solidFill>
                  <a:schemeClr val="dk1"/>
                </a:solidFill>
                <a:latin typeface="Malgun Gothic"/>
                <a:ea typeface="Malgun Gothic"/>
                <a:cs typeface="Malgun Gothic"/>
                <a:sym typeface="Malgun Gothic"/>
              </a:rPr>
              <a:t> </a:t>
            </a:r>
            <a:br>
              <a:rPr lang="en-US" sz="1200">
                <a:solidFill>
                  <a:schemeClr val="dk1"/>
                </a:solidFill>
                <a:latin typeface="Malgun Gothic"/>
                <a:ea typeface="Malgun Gothic"/>
                <a:cs typeface="Malgun Gothic"/>
                <a:sym typeface="Malgun Gothic"/>
              </a:rPr>
            </a:br>
            <a:r>
              <a:rPr b="1" lang="en-US" sz="1000">
                <a:solidFill>
                  <a:srgbClr val="000000"/>
                </a:solidFill>
                <a:latin typeface="Times New Roman"/>
                <a:ea typeface="Times New Roman"/>
                <a:cs typeface="Times New Roman"/>
                <a:sym typeface="Times New Roman"/>
              </a:rPr>
              <a:t>HƯỚNG DẪN THỰC HÀNH</a:t>
            </a:r>
            <a:endParaRPr sz="1000">
              <a:solidFill>
                <a:schemeClr val="dk1"/>
              </a:solidFill>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Khởi động Jupyter Notebook. </a:t>
            </a:r>
            <a:br>
              <a:rPr lang="en-US" sz="12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Trong Jupyter Notebook, bấm vào tệp ex_0305.ipynb trong thư mục Bài luyện tập.</a:t>
            </a:r>
            <a:br>
              <a:rPr lang="en-US" sz="12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Xem lại các ví dụ về các chủ đề dưới đây</a:t>
            </a:r>
            <a:r>
              <a:rPr lang="en-US" sz="1200">
                <a:solidFill>
                  <a:srgbClr val="FF0000"/>
                </a:solidFill>
                <a:latin typeface="Malgun Gothic"/>
                <a:ea typeface="Malgun Gothic"/>
                <a:cs typeface="Malgun Gothic"/>
                <a:sym typeface="Malgun Gothic"/>
              </a:rPr>
              <a:t>:</a:t>
            </a:r>
            <a:br>
              <a:rPr i="0" lang="en-US" sz="1000">
                <a:solidFill>
                  <a:srgbClr val="FF0000"/>
                </a:solidFill>
                <a:latin typeface="Malgun Gothic"/>
                <a:ea typeface="Malgun Gothic"/>
                <a:cs typeface="Malgun Gothic"/>
                <a:sym typeface="Malgun Gothic"/>
              </a:rPr>
            </a:br>
            <a:br>
              <a:rPr i="0" lang="en-US" sz="1000">
                <a:solidFill>
                  <a:srgbClr val="FF0000"/>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A. Biến giả và tương tác.</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tôi. Đọc trong dữ liệu.</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 Hồi quy tuyến tính mà không có biến giả.</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iii. Hồi quy tuyến tính với biến giả.</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iv. Hồi quy tuyến tính với biến giả tương tác.</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v. So sánh R2, RMSE cho các trường hợp khác nhau.</a:t>
            </a:r>
            <a:endParaRPr/>
          </a:p>
          <a:p>
            <a:pPr indent="-266700" lvl="0" marL="342900" rtl="0" algn="l">
              <a:spcBef>
                <a:spcPts val="800"/>
              </a:spcBef>
              <a:spcAft>
                <a:spcPts val="0"/>
              </a:spcAft>
              <a:buClr>
                <a:schemeClr val="dk1"/>
              </a:buClr>
              <a:buSzPts val="1200"/>
              <a:buFont typeface="Malgun Gothic"/>
              <a:buNone/>
            </a:pPr>
            <a:r>
              <a:t/>
            </a:r>
            <a:endParaRPr i="1"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(Không bắt buộc) Sử dụng ô trống ở dưới cùng để thực hành các nhu cầu cá nhân của riêng bạn.</a:t>
            </a:r>
            <a:br>
              <a:rPr lang="en-US" sz="1200">
                <a:solidFill>
                  <a:schemeClr val="dk1"/>
                </a:solidFill>
                <a:latin typeface="Malgun Gothic"/>
                <a:ea typeface="Malgun Gothic"/>
                <a:cs typeface="Malgun Gothic"/>
                <a:sym typeface="Malgun Gothic"/>
              </a:rPr>
            </a:br>
            <a:endParaRPr sz="1000">
              <a:solidFill>
                <a:schemeClr val="dk1"/>
              </a:solidFill>
              <a:latin typeface="Malgun Gothic"/>
              <a:ea typeface="Malgun Gothic"/>
              <a:cs typeface="Malgun Gothic"/>
              <a:sym typeface="Malgun Gothic"/>
            </a:endParaRPr>
          </a:p>
        </p:txBody>
      </p:sp>
      <p:sp>
        <p:nvSpPr>
          <p:cNvPr id="5145" name="Google Shape;5145;p2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7" name="Shape 5157"/>
        <p:cNvGrpSpPr/>
        <p:nvPr/>
      </p:nvGrpSpPr>
      <p:grpSpPr>
        <a:xfrm>
          <a:off x="0" y="0"/>
          <a:ext cx="0" cy="0"/>
          <a:chOff x="0" y="0"/>
          <a:chExt cx="0" cy="0"/>
        </a:xfrm>
      </p:grpSpPr>
      <p:sp>
        <p:nvSpPr>
          <p:cNvPr id="5158" name="Google Shape;5158;p2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9" name="Google Shape;5159;p2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ĐIỀU GÌ</a:t>
            </a:r>
            <a:br>
              <a:rPr b="1" lang="en-US" sz="1200">
                <a:latin typeface="Times New Roman"/>
                <a:ea typeface="Times New Roman"/>
                <a:cs typeface="Times New Roman"/>
                <a:sym typeface="Times New Roman"/>
              </a:rPr>
            </a:br>
            <a:r>
              <a:rPr lang="en-US" sz="1200">
                <a:solidFill>
                  <a:schemeClr val="dk1"/>
                </a:solidFill>
                <a:latin typeface="Malgun Gothic"/>
                <a:ea typeface="Malgun Gothic"/>
                <a:cs typeface="Malgun Gothic"/>
                <a:sym typeface="Malgun Gothic"/>
              </a:rPr>
              <a:t>Trong thực tiễn này, chúng tôi áp dụng các thuật toán hồi quy được chính quy hóa như Ridge và Lasso. Chúng tôi điều chỉnh siêu tham số lambda (λ) và diễn giải kết quả.</a:t>
            </a:r>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br>
              <a:rPr b="1" lang="en-US" sz="10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Khởi động Jupyter Notebook. </a:t>
            </a:r>
            <a:endParaRPr/>
          </a:p>
          <a:p>
            <a:pPr indent="-342900" lvl="0" marL="342900" marR="0" rtl="0" algn="l">
              <a:lnSpc>
                <a:spcPct val="100000"/>
              </a:lnSpc>
              <a:spcBef>
                <a:spcPts val="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Trong Jupyter Notebook, bấm vào tệp ex_0306.ipynb trong thư mục Bài luyện tập.</a:t>
            </a:r>
            <a:br>
              <a:rPr lang="en-US" sz="1200">
                <a:solidFill>
                  <a:schemeClr val="dk1"/>
                </a:solidFill>
                <a:latin typeface="Malgun Gothic"/>
                <a:ea typeface="Malgun Gothic"/>
                <a:cs typeface="Malgun Gothic"/>
                <a:sym typeface="Malgun Gothic"/>
              </a:rPr>
            </a:br>
            <a:r>
              <a:rPr lang="en-US" sz="1200">
                <a:solidFill>
                  <a:schemeClr val="dk1"/>
                </a:solidFill>
                <a:latin typeface="Malgun Gothic"/>
                <a:ea typeface="Malgun Gothic"/>
                <a:cs typeface="Malgun Gothic"/>
                <a:sym typeface="Malgun Gothic"/>
              </a:rPr>
              <a:t>Xem lại các ví dụ về các chủ đề dưới đây</a:t>
            </a:r>
            <a:r>
              <a:rPr lang="en-US" sz="1200">
                <a:solidFill>
                  <a:srgbClr val="FF0000"/>
                </a:solidFill>
                <a:latin typeface="Malgun Gothic"/>
                <a:ea typeface="Malgun Gothic"/>
                <a:cs typeface="Malgun Gothic"/>
                <a:sym typeface="Malgun Gothic"/>
              </a:rPr>
              <a:t>:</a:t>
            </a:r>
            <a:br>
              <a:rPr i="0" lang="en-US" sz="1000">
                <a:solidFill>
                  <a:srgbClr val="FF0000"/>
                </a:solidFill>
                <a:latin typeface="Malgun Gothic"/>
                <a:ea typeface="Malgun Gothic"/>
                <a:cs typeface="Malgun Gothic"/>
                <a:sym typeface="Malgun Gothic"/>
              </a:rPr>
            </a:br>
            <a:br>
              <a:rPr i="0" lang="en-US" sz="1000">
                <a:solidFill>
                  <a:srgbClr val="FF0000"/>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A. Hồi quy chính quy</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tôi. Đọc dữ liệu</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 Hồi quy Ridge</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iii. Hồi quy Lasso</a:t>
            </a:r>
            <a:endParaRPr/>
          </a:p>
          <a:p>
            <a:pPr indent="-266700" lvl="0" marL="342900" rtl="0" algn="l">
              <a:spcBef>
                <a:spcPts val="80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(Không bắt buộc) Sử dụng ô trống ở dưới cùng để thực hành các nhu cầu cá nhân của riêng bạn.</a:t>
            </a:r>
            <a:endParaRPr sz="1000">
              <a:solidFill>
                <a:schemeClr val="dk1"/>
              </a:solidFill>
              <a:latin typeface="Malgun Gothic"/>
              <a:ea typeface="Malgun Gothic"/>
              <a:cs typeface="Malgun Gothic"/>
              <a:sym typeface="Malgun Gothic"/>
            </a:endParaRPr>
          </a:p>
        </p:txBody>
      </p:sp>
      <p:sp>
        <p:nvSpPr>
          <p:cNvPr id="5160" name="Google Shape;5160;p2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p26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4" name="Google Shape;5174;p2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36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175" name="Google Shape;5175;p2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0" name="Shape 5180"/>
        <p:cNvGrpSpPr/>
        <p:nvPr/>
      </p:nvGrpSpPr>
      <p:grpSpPr>
        <a:xfrm>
          <a:off x="0" y="0"/>
          <a:ext cx="0" cy="0"/>
          <a:chOff x="0" y="0"/>
          <a:chExt cx="0" cy="0"/>
        </a:xfrm>
      </p:grpSpPr>
      <p:sp>
        <p:nvSpPr>
          <p:cNvPr id="5181" name="Google Shape;5181;p2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2" name="Google Shape;5182;p2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Bây giờ, chúng ta hãy nghiên cứu các thuật toán học máy có thể áp dụng khi biến response Y được phân loại.</a:t>
            </a:r>
            <a:br>
              <a:rPr lang="en-US"/>
            </a:br>
            <a:r>
              <a:rPr lang="en-US"/>
              <a:t>Thuật toán đầu tiên như vậy là cái gọi là hồi quy logistic. </a:t>
            </a:r>
            <a:br>
              <a:rPr lang="en-US"/>
            </a:br>
            <a:endParaRPr/>
          </a:p>
        </p:txBody>
      </p:sp>
      <p:sp>
        <p:nvSpPr>
          <p:cNvPr id="5183" name="Google Shape;5183;p2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9" name="Shape 5359"/>
        <p:cNvGrpSpPr/>
        <p:nvPr/>
      </p:nvGrpSpPr>
      <p:grpSpPr>
        <a:xfrm>
          <a:off x="0" y="0"/>
          <a:ext cx="0" cy="0"/>
          <a:chOff x="0" y="0"/>
          <a:chExt cx="0" cy="0"/>
        </a:xfrm>
      </p:grpSpPr>
      <p:sp>
        <p:nvSpPr>
          <p:cNvPr id="5360" name="Google Shape;5360;p2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1" name="Google Shape;5361;p2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Hồi quy Lasso được giải thích. </a:t>
            </a:r>
            <a:br>
              <a:rPr lang="en-US"/>
            </a:br>
            <a:r>
              <a:rPr lang="en-US"/>
              <a:t>Hồi quy Lasso rất hữu ích khi có quá nhiều lỗi phương sai. </a:t>
            </a:r>
            <a:br>
              <a:rPr lang="en-US"/>
            </a:br>
            <a:r>
              <a:rPr lang="en-US"/>
              <a:t>λ có thể được hiểu là sức mạnh của chính quy hóa (hoặc ràng buộc đối với các hệ số). </a:t>
            </a:r>
            <a:br>
              <a:rPr lang="en-US"/>
            </a:br>
            <a:r>
              <a:rPr lang="en-US"/>
              <a:t>Một điểm khác biệt quan trọng so với Ridge là ở Lasso, các hệ số β_i có thể trở nên chính xác bằng không.</a:t>
            </a:r>
            <a:br>
              <a:rPr lang="en-US"/>
            </a:br>
            <a:endParaRPr/>
          </a:p>
        </p:txBody>
      </p:sp>
      <p:sp>
        <p:nvSpPr>
          <p:cNvPr id="5362" name="Google Shape;5362;p2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1" name="Shape 5371"/>
        <p:cNvGrpSpPr/>
        <p:nvPr/>
      </p:nvGrpSpPr>
      <p:grpSpPr>
        <a:xfrm>
          <a:off x="0" y="0"/>
          <a:ext cx="0" cy="0"/>
          <a:chOff x="0" y="0"/>
          <a:chExt cx="0" cy="0"/>
        </a:xfrm>
      </p:grpSpPr>
      <p:sp>
        <p:nvSpPr>
          <p:cNvPr id="5372" name="Google Shape;5372;p2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3" name="Google Shape;5373;p2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74" name="Google Shape;5374;p2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4" name="Shape 5384"/>
        <p:cNvGrpSpPr/>
        <p:nvPr/>
      </p:nvGrpSpPr>
      <p:grpSpPr>
        <a:xfrm>
          <a:off x="0" y="0"/>
          <a:ext cx="0" cy="0"/>
          <a:chOff x="0" y="0"/>
          <a:chExt cx="0" cy="0"/>
        </a:xfrm>
      </p:grpSpPr>
      <p:sp>
        <p:nvSpPr>
          <p:cNvPr id="5385" name="Google Shape;5385;p2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6" name="Google Shape;5386;p2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87" name="Google Shape;5387;p2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0" name="Shape 5400"/>
        <p:cNvGrpSpPr/>
        <p:nvPr/>
      </p:nvGrpSpPr>
      <p:grpSpPr>
        <a:xfrm>
          <a:off x="0" y="0"/>
          <a:ext cx="0" cy="0"/>
          <a:chOff x="0" y="0"/>
          <a:chExt cx="0" cy="0"/>
        </a:xfrm>
      </p:grpSpPr>
      <p:sp>
        <p:nvSpPr>
          <p:cNvPr id="5401" name="Google Shape;5401;p2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2" name="Google Shape;5402;p2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403" name="Google Shape;5403;p2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sz="1200"/>
              <a:t>Instancing là một quá trình lựa chọn siêu tham số. Giá trị mặc định được áp dụng cho siêu tham số chưa đặt. Gọi công cụ ước tính để hiển thị trạng thái tham số.</a:t>
            </a:r>
            <a:endParaRPr/>
          </a:p>
        </p:txBody>
      </p:sp>
      <p:sp>
        <p:nvSpPr>
          <p:cNvPr id="625" name="Google Shape;62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3" name="Shape 5413"/>
        <p:cNvGrpSpPr/>
        <p:nvPr/>
      </p:nvGrpSpPr>
      <p:grpSpPr>
        <a:xfrm>
          <a:off x="0" y="0"/>
          <a:ext cx="0" cy="0"/>
          <a:chOff x="0" y="0"/>
          <a:chExt cx="0" cy="0"/>
        </a:xfrm>
      </p:grpSpPr>
      <p:sp>
        <p:nvSpPr>
          <p:cNvPr id="5414" name="Google Shape;5414;p2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5" name="Google Shape;5415;p2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416" name="Google Shape;5416;p2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6" name="Shape 5426"/>
        <p:cNvGrpSpPr/>
        <p:nvPr/>
      </p:nvGrpSpPr>
      <p:grpSpPr>
        <a:xfrm>
          <a:off x="0" y="0"/>
          <a:ext cx="0" cy="0"/>
          <a:chOff x="0" y="0"/>
          <a:chExt cx="0" cy="0"/>
        </a:xfrm>
      </p:grpSpPr>
      <p:sp>
        <p:nvSpPr>
          <p:cNvPr id="5427" name="Google Shape;5427;p27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8" name="Google Shape;5428;p2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429" name="Google Shape;5429;p2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4" name="Shape 5434"/>
        <p:cNvGrpSpPr/>
        <p:nvPr/>
      </p:nvGrpSpPr>
      <p:grpSpPr>
        <a:xfrm>
          <a:off x="0" y="0"/>
          <a:ext cx="0" cy="0"/>
          <a:chOff x="0" y="0"/>
          <a:chExt cx="0" cy="0"/>
        </a:xfrm>
      </p:grpSpPr>
      <p:sp>
        <p:nvSpPr>
          <p:cNvPr id="5435" name="Google Shape;5435;p2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6" name="Google Shape;5436;p2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Trong hồi quy logistic, chúng tôi giả định một hoặc nhiều biến giải thích.</a:t>
            </a:r>
            <a:br>
              <a:rPr lang="en-US"/>
            </a:br>
            <a:r>
              <a:rPr lang="en-US"/>
              <a:t>Việc lựa chọn các biến giải thích là khá linh hoạt; chúng có thể là số, phân loại, v.v. trong tự nhiên.</a:t>
            </a:r>
            <a:br>
              <a:rPr lang="en-US"/>
            </a:br>
            <a:r>
              <a:rPr lang="en-US"/>
              <a:t>Tuy nhiên, biến phản hồi phải là nhị phân, nghĩa là phân loại với hai lớp.</a:t>
            </a:r>
            <a:br>
              <a:rPr lang="en-US"/>
            </a:br>
            <a:r>
              <a:rPr lang="en-US"/>
              <a:t>Chúng tôi nhận thấy rằng một biến số nguyên với hai giá trị có thể về cơ bản là một biến phân loại đại diện cho hai lớp.</a:t>
            </a:r>
            <a:br>
              <a:rPr lang="en-US"/>
            </a:br>
            <a:endParaRPr/>
          </a:p>
        </p:txBody>
      </p:sp>
      <p:sp>
        <p:nvSpPr>
          <p:cNvPr id="5437" name="Google Shape;5437;p2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2" name="Shape 5482"/>
        <p:cNvGrpSpPr/>
        <p:nvPr/>
      </p:nvGrpSpPr>
      <p:grpSpPr>
        <a:xfrm>
          <a:off x="0" y="0"/>
          <a:ext cx="0" cy="0"/>
          <a:chOff x="0" y="0"/>
          <a:chExt cx="0" cy="0"/>
        </a:xfrm>
      </p:grpSpPr>
      <p:sp>
        <p:nvSpPr>
          <p:cNvPr id="5483" name="Google Shape;5483;p2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4" name="Google Shape;5484;p2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485" name="Google Shape;5485;p2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2" name="Shape 5492"/>
        <p:cNvGrpSpPr/>
        <p:nvPr/>
      </p:nvGrpSpPr>
      <p:grpSpPr>
        <a:xfrm>
          <a:off x="0" y="0"/>
          <a:ext cx="0" cy="0"/>
          <a:chOff x="0" y="0"/>
          <a:chExt cx="0" cy="0"/>
        </a:xfrm>
      </p:grpSpPr>
      <p:sp>
        <p:nvSpPr>
          <p:cNvPr id="5493" name="Google Shape;5493;p2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4" name="Google Shape;5494;p2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Hồi quy logistic thường là một thuật toán chuẩn mà những thuật toán khác được so sánh.</a:t>
            </a:r>
            <a:br>
              <a:rPr lang="en-US"/>
            </a:br>
            <a:r>
              <a:rPr lang="en-US"/>
              <a:t>Hồi quy logistic cung cấp thông tin chi tiết khó có được từ các thuật toán khác. </a:t>
            </a:r>
            <a:br>
              <a:rPr lang="en-US"/>
            </a:br>
            <a:r>
              <a:rPr lang="en-US"/>
              <a:t>Hồi quy logistic không nằm trong số các thuật toán phân loại hoạt động tốt nhất.</a:t>
            </a:r>
            <a:br>
              <a:rPr lang="en-US"/>
            </a:br>
            <a:endParaRPr/>
          </a:p>
        </p:txBody>
      </p:sp>
      <p:sp>
        <p:nvSpPr>
          <p:cNvPr id="5495" name="Google Shape;5495;p2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4" name="Shape 5504"/>
        <p:cNvGrpSpPr/>
        <p:nvPr/>
      </p:nvGrpSpPr>
      <p:grpSpPr>
        <a:xfrm>
          <a:off x="0" y="0"/>
          <a:ext cx="0" cy="0"/>
          <a:chOff x="0" y="0"/>
          <a:chExt cx="0" cy="0"/>
        </a:xfrm>
      </p:grpSpPr>
      <p:sp>
        <p:nvSpPr>
          <p:cNvPr id="5505" name="Google Shape;5505;p2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6" name="Google Shape;5506;p2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A linear relation is assumed between the explanatory variables and the logit.</a:t>
            </a:r>
            <a:endParaRPr/>
          </a:p>
          <a:p>
            <a:pPr indent="0" lvl="0" marL="0" marR="0" rtl="0" algn="l">
              <a:lnSpc>
                <a:spcPct val="100000"/>
              </a:lnSpc>
              <a:spcBef>
                <a:spcPts val="0"/>
              </a:spcBef>
              <a:spcAft>
                <a:spcPts val="0"/>
              </a:spcAft>
              <a:buClr>
                <a:schemeClr val="dk1"/>
              </a:buClr>
              <a:buSzPts val="1200"/>
              <a:buFont typeface="Malgun Gothic"/>
              <a:buNone/>
            </a:pPr>
            <a:r>
              <a:rPr lang="en-US"/>
              <a:t>The response </a:t>
            </a:r>
            <a:r>
              <a:rPr i="0" lang="en-US">
                <a:latin typeface="Cambria Math"/>
                <a:ea typeface="Cambria Math"/>
                <a:cs typeface="Cambria Math"/>
                <a:sym typeface="Cambria Math"/>
              </a:rPr>
              <a:t>𝑌</a:t>
            </a:r>
            <a:r>
              <a:rPr lang="en-US"/>
              <a:t> is connected to the logit by the “Sigmoid” function.</a:t>
            </a:r>
            <a:endParaRPr/>
          </a:p>
          <a:p>
            <a:pPr indent="0" lvl="0" marL="0" marR="0" rtl="0" algn="l">
              <a:lnSpc>
                <a:spcPct val="100000"/>
              </a:lnSpc>
              <a:spcBef>
                <a:spcPts val="0"/>
              </a:spcBef>
              <a:spcAft>
                <a:spcPts val="0"/>
              </a:spcAft>
              <a:buClr>
                <a:schemeClr val="dk1"/>
              </a:buClr>
              <a:buSzPts val="1200"/>
              <a:buFont typeface="Malgun Gothic"/>
              <a:buNone/>
            </a:pPr>
            <a:r>
              <a:rPr lang="en-US"/>
              <a:t>We can interpret that a large positive logit gives a higher probability of the response </a:t>
            </a:r>
            <a:r>
              <a:rPr i="0" lang="en-US">
                <a:latin typeface="Cambria Math"/>
                <a:ea typeface="Cambria Math"/>
                <a:cs typeface="Cambria Math"/>
                <a:sym typeface="Cambria Math"/>
              </a:rPr>
              <a:t>𝑌</a:t>
            </a:r>
            <a:r>
              <a:rPr lang="en-US"/>
              <a:t> being equal to 1. </a:t>
            </a:r>
            <a:endParaRPr/>
          </a:p>
          <a:p>
            <a:pPr indent="0" lvl="0" marL="0" marR="0" rtl="0" algn="l">
              <a:lnSpc>
                <a:spcPct val="100000"/>
              </a:lnSpc>
              <a:spcBef>
                <a:spcPts val="0"/>
              </a:spcBef>
              <a:spcAft>
                <a:spcPts val="0"/>
              </a:spcAft>
              <a:buClr>
                <a:schemeClr val="dk1"/>
              </a:buClr>
              <a:buSzPts val="1200"/>
              <a:buFont typeface="Malgun Gothic"/>
              <a:buNone/>
            </a:pPr>
            <a:r>
              <a:rPr lang="en-US"/>
              <a:t>We can interpret that a large negative logit gives a lower probability of the response </a:t>
            </a:r>
            <a:r>
              <a:rPr i="0" lang="en-US">
                <a:latin typeface="Cambria Math"/>
                <a:ea typeface="Cambria Math"/>
                <a:cs typeface="Cambria Math"/>
                <a:sym typeface="Cambria Math"/>
              </a:rPr>
              <a:t>𝑌</a:t>
            </a:r>
            <a:r>
              <a:rPr lang="en-US"/>
              <a:t> being equal to 1.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07" name="Google Shape;5507;p2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0" name="Shape 5520"/>
        <p:cNvGrpSpPr/>
        <p:nvPr/>
      </p:nvGrpSpPr>
      <p:grpSpPr>
        <a:xfrm>
          <a:off x="0" y="0"/>
          <a:ext cx="0" cy="0"/>
          <a:chOff x="0" y="0"/>
          <a:chExt cx="0" cy="0"/>
        </a:xfrm>
      </p:grpSpPr>
      <p:sp>
        <p:nvSpPr>
          <p:cNvPr id="5521" name="Google Shape;5521;p2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2" name="Google Shape;5522;p2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các đại lượng như "tỷ lệ cược" và "logit" được xác định chính thức.</a:t>
            </a:r>
            <a:br>
              <a:rPr lang="en-US"/>
            </a:br>
            <a:endParaRPr/>
          </a:p>
        </p:txBody>
      </p:sp>
      <p:sp>
        <p:nvSpPr>
          <p:cNvPr id="5523" name="Google Shape;5523;p2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6" name="Shape 5536"/>
        <p:cNvGrpSpPr/>
        <p:nvPr/>
      </p:nvGrpSpPr>
      <p:grpSpPr>
        <a:xfrm>
          <a:off x="0" y="0"/>
          <a:ext cx="0" cy="0"/>
          <a:chOff x="0" y="0"/>
          <a:chExt cx="0" cy="0"/>
        </a:xfrm>
      </p:grpSpPr>
      <p:sp>
        <p:nvSpPr>
          <p:cNvPr id="5537" name="Google Shape;5537;p2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8" name="Google Shape;5538;p2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39" name="Google Shape;5539;p2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0" name="Shape 5550"/>
        <p:cNvGrpSpPr/>
        <p:nvPr/>
      </p:nvGrpSpPr>
      <p:grpSpPr>
        <a:xfrm>
          <a:off x="0" y="0"/>
          <a:ext cx="0" cy="0"/>
          <a:chOff x="0" y="0"/>
          <a:chExt cx="0" cy="0"/>
        </a:xfrm>
      </p:grpSpPr>
      <p:sp>
        <p:nvSpPr>
          <p:cNvPr id="5551" name="Google Shape;5551;p2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2" name="Google Shape;5552;p2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53" name="Google Shape;5553;p2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1" name="Shape 5561"/>
        <p:cNvGrpSpPr/>
        <p:nvPr/>
      </p:nvGrpSpPr>
      <p:grpSpPr>
        <a:xfrm>
          <a:off x="0" y="0"/>
          <a:ext cx="0" cy="0"/>
          <a:chOff x="0" y="0"/>
          <a:chExt cx="0" cy="0"/>
        </a:xfrm>
      </p:grpSpPr>
      <p:sp>
        <p:nvSpPr>
          <p:cNvPr id="5562" name="Google Shape;5562;p2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3" name="Google Shape;5563;p2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64" name="Google Shape;5564;p2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p>
        </p:txBody>
      </p:sp>
      <p:sp>
        <p:nvSpPr>
          <p:cNvPr id="645" name="Google Shape;64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5" name="Shape 5575"/>
        <p:cNvGrpSpPr/>
        <p:nvPr/>
      </p:nvGrpSpPr>
      <p:grpSpPr>
        <a:xfrm>
          <a:off x="0" y="0"/>
          <a:ext cx="0" cy="0"/>
          <a:chOff x="0" y="0"/>
          <a:chExt cx="0" cy="0"/>
        </a:xfrm>
      </p:grpSpPr>
      <p:sp>
        <p:nvSpPr>
          <p:cNvPr id="5576" name="Google Shape;5576;p2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7" name="Google Shape;5577;p2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First, we should huấn luyện the logistic regression model.</a:t>
            </a:r>
            <a:endParaRPr/>
          </a:p>
          <a:p>
            <a:pPr indent="0" lvl="0" marL="0" marR="0" rtl="0" algn="l">
              <a:lnSpc>
                <a:spcPct val="100000"/>
              </a:lnSpc>
              <a:spcBef>
                <a:spcPts val="0"/>
              </a:spcBef>
              <a:spcAft>
                <a:spcPts val="0"/>
              </a:spcAft>
              <a:buClr>
                <a:schemeClr val="dk1"/>
              </a:buClr>
              <a:buSzPts val="1200"/>
              <a:buFont typeface="Malgun Gothic"/>
              <a:buNone/>
            </a:pPr>
            <a:r>
              <a:rPr lang="en-US"/>
              <a:t>That is, we should get the regression Tham số </a:t>
            </a:r>
            <a:r>
              <a:rPr i="0" lang="en-US" sz="1200">
                <a:latin typeface="Cambria Math"/>
                <a:ea typeface="Cambria Math"/>
                <a:cs typeface="Cambria Math"/>
                <a:sym typeface="Cambria Math"/>
              </a:rPr>
              <a:t>{𝛽_𝑖 }</a:t>
            </a:r>
            <a:r>
              <a:rPr lang="en-US" sz="1200">
                <a:latin typeface="Times New Roman"/>
                <a:ea typeface="Times New Roman"/>
                <a:cs typeface="Times New Roman"/>
                <a:sym typeface="Times New Roman"/>
              </a:rPr>
              <a:t> using a bộ dữ liệu huấn luyện.</a:t>
            </a:r>
            <a:endParaRPr/>
          </a:p>
          <a:p>
            <a:pPr indent="0" lvl="0" marL="0" marR="0" rtl="0" algn="l">
              <a:lnSpc>
                <a:spcPct val="100000"/>
              </a:lnSpc>
              <a:spcBef>
                <a:spcPts val="0"/>
              </a:spcBef>
              <a:spcAft>
                <a:spcPts val="0"/>
              </a:spcAft>
              <a:buClr>
                <a:schemeClr val="dk1"/>
              </a:buClr>
              <a:buSzPts val="1200"/>
              <a:buFont typeface="Malgun Gothic"/>
              <a:buNone/>
            </a:pPr>
            <a:r>
              <a:rPr lang="en-US"/>
              <a:t>If there were any pattern in the data, it is summarized by the Tham số </a:t>
            </a:r>
            <a:r>
              <a:rPr i="0" lang="en-US" sz="1200">
                <a:latin typeface="Cambria Math"/>
                <a:ea typeface="Cambria Math"/>
                <a:cs typeface="Cambria Math"/>
                <a:sym typeface="Cambria Math"/>
              </a:rPr>
              <a:t>{𝛽_𝑖 }</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This makes the prediction step fast and efficient. </a:t>
            </a:r>
            <a:endParaRPr/>
          </a:p>
          <a:p>
            <a:pPr indent="0" lvl="0" marL="0" marR="0" rtl="0" algn="l">
              <a:lnSpc>
                <a:spcPct val="100000"/>
              </a:lnSpc>
              <a:spcBef>
                <a:spcPts val="0"/>
              </a:spcBef>
              <a:spcAft>
                <a:spcPts val="0"/>
              </a:spcAft>
              <a:buClr>
                <a:schemeClr val="dk1"/>
              </a:buClr>
              <a:buSzPts val="1200"/>
              <a:buFont typeface="Malgun Gothic"/>
              <a:buNone/>
            </a:pPr>
            <a:r>
              <a:rPr lang="en-US"/>
              <a:t>  </a:t>
            </a:r>
            <a:endParaRPr/>
          </a:p>
        </p:txBody>
      </p:sp>
      <p:sp>
        <p:nvSpPr>
          <p:cNvPr id="5578" name="Google Shape;5578;p2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0" name="Shape 5590"/>
        <p:cNvGrpSpPr/>
        <p:nvPr/>
      </p:nvGrpSpPr>
      <p:grpSpPr>
        <a:xfrm>
          <a:off x="0" y="0"/>
          <a:ext cx="0" cy="0"/>
          <a:chOff x="0" y="0"/>
          <a:chExt cx="0" cy="0"/>
        </a:xfrm>
      </p:grpSpPr>
      <p:sp>
        <p:nvSpPr>
          <p:cNvPr id="5591" name="Google Shape;5591;p2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2" name="Google Shape;5592;p2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Logistic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the output is not directly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It has to be compared to a cutoff probability to make the final prediction.</a:t>
            </a:r>
            <a:endParaRPr/>
          </a:p>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93" name="Google Shape;5593;p2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4" name="Shape 5644"/>
        <p:cNvGrpSpPr/>
        <p:nvPr/>
      </p:nvGrpSpPr>
      <p:grpSpPr>
        <a:xfrm>
          <a:off x="0" y="0"/>
          <a:ext cx="0" cy="0"/>
          <a:chOff x="0" y="0"/>
          <a:chExt cx="0" cy="0"/>
        </a:xfrm>
      </p:grpSpPr>
      <p:sp>
        <p:nvSpPr>
          <p:cNvPr id="5645" name="Google Shape;5645;p2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6" name="Google Shape;5646;p2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We will go a bit deeper into the details. </a:t>
            </a:r>
            <a:endParaRPr/>
          </a:p>
          <a:p>
            <a:pPr indent="0" lvl="0" marL="0" marR="0" rtl="0" algn="l">
              <a:lnSpc>
                <a:spcPct val="100000"/>
              </a:lnSpc>
              <a:spcBef>
                <a:spcPts val="0"/>
              </a:spcBef>
              <a:spcAft>
                <a:spcPts val="0"/>
              </a:spcAft>
              <a:buClr>
                <a:schemeClr val="dk1"/>
              </a:buClr>
              <a:buSzPts val="1200"/>
              <a:buFont typeface="Malgun Gothic"/>
              <a:buNone/>
            </a:pPr>
            <a:r>
              <a:rPr lang="en-US"/>
              <a:t>Please, remember that,</a:t>
            </a:r>
            <a:endParaRPr/>
          </a:p>
          <a:p>
            <a:pPr indent="0" lvl="0" marL="0" marR="0" rtl="0" algn="l">
              <a:lnSpc>
                <a:spcPct val="100000"/>
              </a:lnSpc>
              <a:spcBef>
                <a:spcPts val="0"/>
              </a:spcBef>
              <a:spcAft>
                <a:spcPts val="0"/>
              </a:spcAft>
              <a:buClr>
                <a:schemeClr val="dk1"/>
              </a:buClr>
              <a:buSzPts val="1200"/>
              <a:buFont typeface="Malgun Gothic"/>
              <a:buNone/>
            </a:pPr>
            <a:r>
              <a:rPr lang="en-US"/>
              <a:t>+For linear regression (OLS): the minimization target is </a:t>
            </a:r>
            <a:r>
              <a:rPr b="1" i="0" lang="en-US" sz="1200">
                <a:latin typeface="Cambria Math"/>
                <a:ea typeface="Cambria Math"/>
                <a:cs typeface="Cambria Math"/>
                <a:sym typeface="Cambria Math"/>
              </a:rPr>
              <a:t>|𝜺|^</a:t>
            </a:r>
            <a:r>
              <a:rPr i="0" lang="en-US" sz="1200">
                <a:latin typeface="Cambria Math"/>
                <a:ea typeface="Cambria Math"/>
                <a:cs typeface="Cambria Math"/>
                <a:sym typeface="Cambria Math"/>
              </a:rPr>
              <a:t>2</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+For Hồi quy Lasso: the minimization target is </a:t>
            </a:r>
            <a:r>
              <a:rPr b="1" i="0" lang="en-US" sz="1200">
                <a:solidFill>
                  <a:srgbClr val="FF0000"/>
                </a:solidFill>
                <a:latin typeface="Cambria Math"/>
                <a:ea typeface="Cambria Math"/>
                <a:cs typeface="Cambria Math"/>
                <a:sym typeface="Cambria Math"/>
              </a:rPr>
              <a:t>𝑳</a:t>
            </a:r>
            <a:r>
              <a:rPr i="0" lang="en-US" sz="1200">
                <a:latin typeface="Cambria Math"/>
                <a:ea typeface="Cambria Math"/>
                <a:cs typeface="Cambria Math"/>
                <a:sym typeface="Cambria Math"/>
              </a:rPr>
              <a:t>=</a:t>
            </a:r>
            <a:r>
              <a:rPr b="1" i="0" lang="en-US" sz="1200">
                <a:solidFill>
                  <a:schemeClr val="dk1"/>
                </a:solidFill>
                <a:latin typeface="Cambria Math"/>
                <a:ea typeface="Cambria Math"/>
                <a:cs typeface="Cambria Math"/>
                <a:sym typeface="Cambria Math"/>
              </a:rPr>
              <a:t>|𝜺|^</a:t>
            </a:r>
            <a:r>
              <a:rPr i="0" lang="en-US" sz="1200">
                <a:solidFill>
                  <a:schemeClr val="dk1"/>
                </a:solidFill>
                <a:latin typeface="Cambria Math"/>
                <a:ea typeface="Cambria Math"/>
                <a:cs typeface="Cambria Math"/>
                <a:sym typeface="Cambria Math"/>
              </a:rPr>
              <a:t>2</a:t>
            </a:r>
            <a:r>
              <a:rPr i="0" lang="en-US" sz="1200">
                <a:latin typeface="Cambria Math"/>
                <a:ea typeface="Cambria Math"/>
                <a:cs typeface="Cambria Math"/>
                <a:sym typeface="Cambria Math"/>
              </a:rPr>
              <a:t>+</a:t>
            </a:r>
            <a:r>
              <a:rPr b="1" i="0" lang="en-US" sz="1200">
                <a:solidFill>
                  <a:srgbClr val="00B050"/>
                </a:solidFill>
                <a:latin typeface="Cambria Math"/>
                <a:ea typeface="Cambria Math"/>
                <a:cs typeface="Cambria Math"/>
                <a:sym typeface="Cambria Math"/>
              </a:rPr>
              <a:t>𝝀</a:t>
            </a:r>
            <a:r>
              <a:rPr i="0" lang="en-US" sz="1200">
                <a:latin typeface="Cambria Math"/>
                <a:ea typeface="Cambria Math"/>
                <a:cs typeface="Cambria Math"/>
                <a:sym typeface="Cambria Math"/>
              </a:rPr>
              <a:t>∑_(𝑖=0)</a:t>
            </a:r>
            <a:r>
              <a:rPr b="0" i="0" lang="en-US" sz="1200">
                <a:latin typeface="Cambria Math"/>
                <a:ea typeface="Cambria Math"/>
                <a:cs typeface="Cambria Math"/>
                <a:sym typeface="Cambria Math"/>
              </a:rPr>
              <a:t>^𝑘</a:t>
            </a:r>
            <a:r>
              <a:rPr b="0" i="0" lang="en-US" sz="1200">
                <a:solidFill>
                  <a:schemeClr val="accent1"/>
                </a:solidFill>
                <a:latin typeface="Cambria Math"/>
                <a:ea typeface="Cambria Math"/>
                <a:cs typeface="Cambria Math"/>
                <a:sym typeface="Cambria Math"/>
              </a:rPr>
              <a:t>▒</a:t>
            </a:r>
            <a:r>
              <a:rPr i="0" lang="en-US" sz="1200">
                <a:solidFill>
                  <a:schemeClr val="accent1"/>
                </a:solidFill>
                <a:latin typeface="Cambria Math"/>
                <a:ea typeface="Cambria Math"/>
                <a:cs typeface="Cambria Math"/>
                <a:sym typeface="Cambria Math"/>
              </a:rPr>
              <a:t>𝛽_𝑖^2 </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+For Hồi quy Ridge: the minimization target is </a:t>
            </a:r>
            <a:r>
              <a:rPr b="1" i="0" lang="en-US" sz="1200">
                <a:solidFill>
                  <a:srgbClr val="FF0000"/>
                </a:solidFill>
                <a:latin typeface="Cambria Math"/>
                <a:ea typeface="Cambria Math"/>
                <a:cs typeface="Cambria Math"/>
                <a:sym typeface="Cambria Math"/>
              </a:rPr>
              <a:t>𝑳</a:t>
            </a:r>
            <a:r>
              <a:rPr i="0" lang="en-US" sz="1200">
                <a:latin typeface="Cambria Math"/>
                <a:ea typeface="Cambria Math"/>
                <a:cs typeface="Cambria Math"/>
                <a:sym typeface="Cambria Math"/>
              </a:rPr>
              <a:t>=</a:t>
            </a:r>
            <a:r>
              <a:rPr b="1" i="0" lang="en-US" sz="1200">
                <a:solidFill>
                  <a:schemeClr val="dk1"/>
                </a:solidFill>
                <a:latin typeface="Cambria Math"/>
                <a:ea typeface="Cambria Math"/>
                <a:cs typeface="Cambria Math"/>
                <a:sym typeface="Cambria Math"/>
              </a:rPr>
              <a:t>|𝜺|^</a:t>
            </a:r>
            <a:r>
              <a:rPr i="0" lang="en-US" sz="1200">
                <a:solidFill>
                  <a:schemeClr val="dk1"/>
                </a:solidFill>
                <a:latin typeface="Cambria Math"/>
                <a:ea typeface="Cambria Math"/>
                <a:cs typeface="Cambria Math"/>
                <a:sym typeface="Cambria Math"/>
              </a:rPr>
              <a:t>2</a:t>
            </a:r>
            <a:r>
              <a:rPr i="0" lang="en-US" sz="1200">
                <a:latin typeface="Cambria Math"/>
                <a:ea typeface="Cambria Math"/>
                <a:cs typeface="Cambria Math"/>
                <a:sym typeface="Cambria Math"/>
              </a:rPr>
              <a:t>+</a:t>
            </a:r>
            <a:r>
              <a:rPr b="1" i="0" lang="en-US" sz="1200">
                <a:solidFill>
                  <a:srgbClr val="00B050"/>
                </a:solidFill>
                <a:latin typeface="Cambria Math"/>
                <a:ea typeface="Cambria Math"/>
                <a:cs typeface="Cambria Math"/>
                <a:sym typeface="Cambria Math"/>
              </a:rPr>
              <a:t>𝝀</a:t>
            </a:r>
            <a:r>
              <a:rPr i="0" lang="en-US" sz="1200">
                <a:latin typeface="Cambria Math"/>
                <a:ea typeface="Cambria Math"/>
                <a:cs typeface="Cambria Math"/>
                <a:sym typeface="Cambria Math"/>
              </a:rPr>
              <a:t>∑_(𝑖=0)</a:t>
            </a:r>
            <a:r>
              <a:rPr b="0" i="0" lang="en-US" sz="1200">
                <a:latin typeface="Cambria Math"/>
                <a:ea typeface="Cambria Math"/>
                <a:cs typeface="Cambria Math"/>
                <a:sym typeface="Cambria Math"/>
              </a:rPr>
              <a:t>^𝑘</a:t>
            </a:r>
            <a:r>
              <a:rPr b="0" i="0" lang="en-US" sz="1200">
                <a:solidFill>
                  <a:srgbClr val="0070C0"/>
                </a:solidFill>
                <a:latin typeface="Cambria Math"/>
                <a:ea typeface="Cambria Math"/>
                <a:cs typeface="Cambria Math"/>
                <a:sym typeface="Cambria Math"/>
              </a:rPr>
              <a:t>▒|</a:t>
            </a:r>
            <a:r>
              <a:rPr i="0" lang="en-US" sz="1200">
                <a:solidFill>
                  <a:srgbClr val="0070C0"/>
                </a:solidFill>
                <a:latin typeface="Cambria Math"/>
                <a:ea typeface="Cambria Math"/>
                <a:cs typeface="Cambria Math"/>
                <a:sym typeface="Cambria Math"/>
              </a:rPr>
              <a:t>𝛽_𝑖 | </a:t>
            </a:r>
            <a:r>
              <a:rPr lang="en-US"/>
              <a:t>.</a:t>
            </a:r>
            <a:endParaRPr/>
          </a:p>
          <a:p>
            <a:pPr indent="0" lvl="0" marL="0" marR="0" rtl="0" algn="l">
              <a:lnSpc>
                <a:spcPct val="100000"/>
              </a:lnSpc>
              <a:spcBef>
                <a:spcPts val="0"/>
              </a:spcBef>
              <a:spcAft>
                <a:spcPts val="0"/>
              </a:spcAft>
              <a:buClr>
                <a:schemeClr val="dk1"/>
              </a:buClr>
              <a:buSzPts val="1200"/>
              <a:buFont typeface="Malgun Gothic"/>
              <a:buNone/>
            </a:pPr>
            <a:r>
              <a:rPr lang="en-US"/>
              <a:t>Similarly, we will define an appropriate loss function for the logistic regression.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647" name="Google Shape;5647;p2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4" name="Shape 5654"/>
        <p:cNvGrpSpPr/>
        <p:nvPr/>
      </p:nvGrpSpPr>
      <p:grpSpPr>
        <a:xfrm>
          <a:off x="0" y="0"/>
          <a:ext cx="0" cy="0"/>
          <a:chOff x="0" y="0"/>
          <a:chExt cx="0" cy="0"/>
        </a:xfrm>
      </p:grpSpPr>
      <p:sp>
        <p:nvSpPr>
          <p:cNvPr id="5655" name="Google Shape;5655;p2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6" name="Google Shape;5656;p2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Instead of pursuing the maximization of the logarithmic likelihood, we will minimize the </a:t>
            </a:r>
            <a:r>
              <a:rPr b="1" lang="en-US"/>
              <a:t>negative</a:t>
            </a:r>
            <a:r>
              <a:rPr lang="en-US"/>
              <a:t> logarithmic likelihood.</a:t>
            </a:r>
            <a:endParaRPr/>
          </a:p>
          <a:p>
            <a:pPr indent="0" lvl="0" marL="0" marR="0" rtl="0" algn="l">
              <a:lnSpc>
                <a:spcPct val="100000"/>
              </a:lnSpc>
              <a:spcBef>
                <a:spcPts val="0"/>
              </a:spcBef>
              <a:spcAft>
                <a:spcPts val="0"/>
              </a:spcAft>
              <a:buClr>
                <a:schemeClr val="dk1"/>
              </a:buClr>
              <a:buSzPts val="1200"/>
              <a:buFont typeface="Malgun Gothic"/>
              <a:buNone/>
            </a:pPr>
            <a:r>
              <a:rPr lang="en-US"/>
              <a:t>We assume that the response </a:t>
            </a:r>
            <a:r>
              <a:rPr i="0" lang="en-US">
                <a:latin typeface="Cambria Math"/>
                <a:ea typeface="Cambria Math"/>
                <a:cs typeface="Cambria Math"/>
                <a:sym typeface="Cambria Math"/>
              </a:rPr>
              <a:t>𝑌</a:t>
            </a:r>
            <a:r>
              <a:rPr lang="en-US"/>
              <a:t> has classes </a:t>
            </a:r>
            <a:r>
              <a:rPr i="0" lang="en-US" sz="1200">
                <a:latin typeface="Cambria Math"/>
                <a:ea typeface="Cambria Math"/>
                <a:cs typeface="Cambria Math"/>
                <a:sym typeface="Cambria Math"/>
              </a:rPr>
              <a:t>{</a:t>
            </a:r>
            <a:r>
              <a:rPr b="0" i="0" lang="en-US" sz="1200">
                <a:latin typeface="Cambria Math"/>
                <a:ea typeface="Cambria Math"/>
                <a:cs typeface="Cambria Math"/>
                <a:sym typeface="Cambria Math"/>
              </a:rPr>
              <a:t>−1</a:t>
            </a:r>
            <a:r>
              <a:rPr i="0" lang="en-US" sz="1200">
                <a:latin typeface="Cambria Math"/>
                <a:ea typeface="Cambria Math"/>
                <a:cs typeface="Cambria Math"/>
                <a:sym typeface="Cambria Math"/>
              </a:rPr>
              <a:t>,</a:t>
            </a:r>
            <a:r>
              <a:rPr b="0" i="0" lang="en-US" sz="1200">
                <a:latin typeface="Cambria Math"/>
                <a:ea typeface="Cambria Math"/>
                <a:cs typeface="Cambria Math"/>
                <a:sym typeface="Cambria Math"/>
              </a:rPr>
              <a:t>+</a:t>
            </a:r>
            <a:r>
              <a:rPr i="0" lang="en-US" sz="1200">
                <a:latin typeface="Cambria Math"/>
                <a:ea typeface="Cambria Math"/>
                <a:cs typeface="Cambria Math"/>
                <a:sym typeface="Cambria Math"/>
              </a:rPr>
              <a:t>1}</a:t>
            </a:r>
            <a:r>
              <a:rPr lang="en-US"/>
              <a:t> instead of </a:t>
            </a:r>
            <a:r>
              <a:rPr i="0" lang="en-US" sz="1200">
                <a:latin typeface="Cambria Math"/>
                <a:ea typeface="Cambria Math"/>
                <a:cs typeface="Cambria Math"/>
                <a:sym typeface="Cambria Math"/>
              </a:rPr>
              <a:t>{</a:t>
            </a:r>
            <a:r>
              <a:rPr b="0" i="0" lang="en-US" sz="1200">
                <a:latin typeface="Cambria Math"/>
                <a:ea typeface="Cambria Math"/>
                <a:cs typeface="Cambria Math"/>
                <a:sym typeface="Cambria Math"/>
              </a:rPr>
              <a:t>0,1}</a:t>
            </a:r>
            <a:r>
              <a:rPr lang="en-US"/>
              <a:t>. </a:t>
            </a:r>
            <a:endParaRPr/>
          </a:p>
        </p:txBody>
      </p:sp>
      <p:sp>
        <p:nvSpPr>
          <p:cNvPr id="5657" name="Google Shape;5657;p2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6" name="Shape 5666"/>
        <p:cNvGrpSpPr/>
        <p:nvPr/>
      </p:nvGrpSpPr>
      <p:grpSpPr>
        <a:xfrm>
          <a:off x="0" y="0"/>
          <a:ext cx="0" cy="0"/>
          <a:chOff x="0" y="0"/>
          <a:chExt cx="0" cy="0"/>
        </a:xfrm>
      </p:grpSpPr>
      <p:sp>
        <p:nvSpPr>
          <p:cNvPr id="5667" name="Google Shape;5667;p2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8" name="Google Shape;5668;p2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mbria Math"/>
              <a:buNone/>
            </a:pPr>
            <a:r>
              <a:rPr b="1" i="0" lang="en-US" sz="1200">
                <a:latin typeface="Cambria Math"/>
                <a:ea typeface="Cambria Math"/>
                <a:cs typeface="Cambria Math"/>
                <a:sym typeface="Cambria Math"/>
              </a:rPr>
              <a:t>𝒙_</a:t>
            </a:r>
            <a:r>
              <a:rPr i="0" lang="en-US" sz="1200">
                <a:latin typeface="Cambria Math"/>
                <a:ea typeface="Cambria Math"/>
                <a:cs typeface="Cambria Math"/>
                <a:sym typeface="Cambria Math"/>
              </a:rPr>
              <a:t>𝑖</a:t>
            </a:r>
            <a:r>
              <a:rPr lang="en-US"/>
              <a:t> is a single column matrix that corresponds to an observation. The sub-index </a:t>
            </a:r>
            <a:r>
              <a:rPr i="0" lang="en-US">
                <a:latin typeface="Cambria Math"/>
                <a:ea typeface="Cambria Math"/>
                <a:cs typeface="Cambria Math"/>
                <a:sym typeface="Cambria Math"/>
              </a:rPr>
              <a:t>𝑖</a:t>
            </a:r>
            <a:r>
              <a:rPr lang="en-US"/>
              <a:t> goes from </a:t>
            </a:r>
            <a:r>
              <a:rPr i="0" lang="en-US">
                <a:latin typeface="Cambria Math"/>
                <a:ea typeface="Cambria Math"/>
                <a:cs typeface="Cambria Math"/>
                <a:sym typeface="Cambria Math"/>
              </a:rPr>
              <a:t>1</a:t>
            </a:r>
            <a:r>
              <a:rPr lang="en-US"/>
              <a:t> to </a:t>
            </a:r>
            <a:r>
              <a:rPr i="0" lang="en-US">
                <a:latin typeface="Cambria Math"/>
                <a:ea typeface="Cambria Math"/>
                <a:cs typeface="Cambria Math"/>
                <a:sym typeface="Cambria Math"/>
              </a:rPr>
              <a:t>𝑛</a:t>
            </a:r>
            <a:r>
              <a:rPr lang="en-US"/>
              <a:t>.</a:t>
            </a:r>
            <a:endParaRPr/>
          </a:p>
          <a:p>
            <a:pPr indent="0" lvl="0" marL="0" marR="0" rtl="0" algn="l">
              <a:lnSpc>
                <a:spcPct val="100000"/>
              </a:lnSpc>
              <a:spcBef>
                <a:spcPts val="0"/>
              </a:spcBef>
              <a:spcAft>
                <a:spcPts val="0"/>
              </a:spcAft>
              <a:buClr>
                <a:schemeClr val="dk1"/>
              </a:buClr>
              <a:buSzPts val="1200"/>
              <a:buFont typeface="Cambria Math"/>
              <a:buNone/>
            </a:pPr>
            <a:r>
              <a:rPr b="1" i="0" lang="en-US" sz="1200">
                <a:latin typeface="Cambria Math"/>
                <a:ea typeface="Cambria Math"/>
                <a:cs typeface="Cambria Math"/>
                <a:sym typeface="Cambria Math"/>
              </a:rPr>
              <a:t>𝒙_</a:t>
            </a:r>
            <a:r>
              <a:rPr i="0" lang="en-US" sz="1200">
                <a:latin typeface="Cambria Math"/>
                <a:ea typeface="Cambria Math"/>
                <a:cs typeface="Cambria Math"/>
                <a:sym typeface="Cambria Math"/>
              </a:rPr>
              <a:t>𝑖^𝑡</a:t>
            </a:r>
            <a:r>
              <a:rPr lang="en-US"/>
              <a:t> is the transpose of </a:t>
            </a:r>
            <a:r>
              <a:rPr b="1" i="0" lang="en-US" sz="1200">
                <a:latin typeface="Cambria Math"/>
                <a:ea typeface="Cambria Math"/>
                <a:cs typeface="Cambria Math"/>
                <a:sym typeface="Cambria Math"/>
              </a:rPr>
              <a:t>𝒙_</a:t>
            </a:r>
            <a:r>
              <a:rPr i="0" lang="en-US" sz="1200">
                <a:latin typeface="Cambria Math"/>
                <a:ea typeface="Cambria Math"/>
                <a:cs typeface="Cambria Math"/>
                <a:sym typeface="Cambria Math"/>
              </a:rPr>
              <a:t>𝑖</a:t>
            </a:r>
            <a:r>
              <a:rPr lang="en-US"/>
              <a:t>. </a:t>
            </a:r>
            <a:endParaRPr/>
          </a:p>
          <a:p>
            <a:pPr indent="0" lvl="0" marL="0" marR="0" rtl="0" algn="l">
              <a:lnSpc>
                <a:spcPct val="100000"/>
              </a:lnSpc>
              <a:spcBef>
                <a:spcPts val="0"/>
              </a:spcBef>
              <a:spcAft>
                <a:spcPts val="0"/>
              </a:spcAft>
              <a:buClr>
                <a:schemeClr val="dk1"/>
              </a:buClr>
              <a:buSzPts val="1200"/>
              <a:buFont typeface="Cambria Math"/>
              <a:buNone/>
            </a:pPr>
            <a:r>
              <a:rPr b="1" i="0" lang="en-US" sz="1200">
                <a:latin typeface="Cambria Math"/>
                <a:ea typeface="Cambria Math"/>
                <a:cs typeface="Cambria Math"/>
                <a:sym typeface="Cambria Math"/>
              </a:rPr>
              <a:t>𝜷</a:t>
            </a:r>
            <a:r>
              <a:rPr lang="en-US"/>
              <a:t> is a single column matrix that contains the model Tham số.</a:t>
            </a:r>
            <a:endParaRPr/>
          </a:p>
          <a:p>
            <a:pPr indent="0" lvl="0" marL="0" marR="0" rtl="0" algn="l">
              <a:lnSpc>
                <a:spcPct val="100000"/>
              </a:lnSpc>
              <a:spcBef>
                <a:spcPts val="0"/>
              </a:spcBef>
              <a:spcAft>
                <a:spcPts val="0"/>
              </a:spcAft>
              <a:buClr>
                <a:schemeClr val="dk1"/>
              </a:buClr>
              <a:buSzPts val="1200"/>
              <a:buFont typeface="Cambria Math"/>
              <a:buNone/>
            </a:pPr>
            <a:r>
              <a:rPr b="1" i="0" lang="en-US" sz="1200">
                <a:latin typeface="Cambria Math"/>
                <a:ea typeface="Cambria Math"/>
                <a:cs typeface="Cambria Math"/>
                <a:sym typeface="Cambria Math"/>
              </a:rPr>
              <a:t>𝜷^</a:t>
            </a:r>
            <a:r>
              <a:rPr i="0" lang="en-US" sz="1200">
                <a:latin typeface="Cambria Math"/>
                <a:ea typeface="Cambria Math"/>
                <a:cs typeface="Cambria Math"/>
                <a:sym typeface="Cambria Math"/>
              </a:rPr>
              <a:t>𝑡  </a:t>
            </a:r>
            <a:r>
              <a:rPr lang="en-US"/>
              <a:t>is the transpose of </a:t>
            </a:r>
            <a:r>
              <a:rPr b="1" i="0" lang="en-US" sz="1200">
                <a:latin typeface="Cambria Math"/>
                <a:ea typeface="Cambria Math"/>
                <a:cs typeface="Cambria Math"/>
                <a:sym typeface="Cambria Math"/>
              </a:rPr>
              <a:t>𝜷</a:t>
            </a:r>
            <a:r>
              <a:rPr lang="en-US"/>
              <a: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669" name="Google Shape;5669;p2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8" name="Shape 5678"/>
        <p:cNvGrpSpPr/>
        <p:nvPr/>
      </p:nvGrpSpPr>
      <p:grpSpPr>
        <a:xfrm>
          <a:off x="0" y="0"/>
          <a:ext cx="0" cy="0"/>
          <a:chOff x="0" y="0"/>
          <a:chExt cx="0" cy="0"/>
        </a:xfrm>
      </p:grpSpPr>
      <p:sp>
        <p:nvSpPr>
          <p:cNvPr id="5679" name="Google Shape;5679;p2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0" name="Google Shape;5680;p2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Here, the expression for the gradient is given.</a:t>
            </a:r>
            <a:endParaRPr/>
          </a:p>
          <a:p>
            <a:pPr indent="0" lvl="0" marL="0" marR="0" rtl="0" algn="l">
              <a:lnSpc>
                <a:spcPct val="100000"/>
              </a:lnSpc>
              <a:spcBef>
                <a:spcPts val="0"/>
              </a:spcBef>
              <a:spcAft>
                <a:spcPts val="0"/>
              </a:spcAft>
              <a:buClr>
                <a:schemeClr val="dk1"/>
              </a:buClr>
              <a:buSzPts val="1200"/>
              <a:buFont typeface="Malgun Gothic"/>
              <a:buNone/>
            </a:pPr>
            <a:r>
              <a:rPr lang="en-US"/>
              <a:t>The gradient is a vector (or a single column matrix) that contains the direction of steepest growth of </a:t>
            </a:r>
            <a:r>
              <a:rPr i="0" lang="en-US" sz="1200">
                <a:solidFill>
                  <a:srgbClr val="FF0000"/>
                </a:solidFill>
                <a:latin typeface="Cambria Math"/>
                <a:ea typeface="Cambria Math"/>
                <a:cs typeface="Cambria Math"/>
                <a:sym typeface="Cambria Math"/>
              </a:rPr>
              <a:t>𝐿(</a:t>
            </a:r>
            <a:r>
              <a:rPr b="1" i="0" lang="en-US" sz="1200">
                <a:solidFill>
                  <a:srgbClr val="FF0000"/>
                </a:solidFill>
                <a:latin typeface="Cambria Math"/>
                <a:ea typeface="Cambria Math"/>
                <a:cs typeface="Cambria Math"/>
                <a:sym typeface="Cambria Math"/>
              </a:rPr>
              <a:t>𝜷</a:t>
            </a:r>
            <a:r>
              <a:rPr i="0" lang="en-US" sz="1200">
                <a:solidFill>
                  <a:srgbClr val="FF0000"/>
                </a:solidFill>
                <a:latin typeface="Cambria Math"/>
                <a:ea typeface="Cambria Math"/>
                <a:cs typeface="Cambria Math"/>
                <a:sym typeface="Cambria Math"/>
              </a:rPr>
              <a:t>)</a:t>
            </a:r>
            <a:r>
              <a:rPr lang="en-US" sz="1200">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Inversely, the negative gradient </a:t>
            </a:r>
            <a:r>
              <a:rPr lang="en-US"/>
              <a:t>contains the direction of steepest descent of </a:t>
            </a:r>
            <a:r>
              <a:rPr i="0" lang="en-US" sz="1200">
                <a:solidFill>
                  <a:srgbClr val="FF0000"/>
                </a:solidFill>
                <a:latin typeface="Cambria Math"/>
                <a:ea typeface="Cambria Math"/>
                <a:cs typeface="Cambria Math"/>
                <a:sym typeface="Cambria Math"/>
              </a:rPr>
              <a:t>𝐿(</a:t>
            </a:r>
            <a:r>
              <a:rPr b="1" i="0" lang="en-US" sz="1200">
                <a:solidFill>
                  <a:srgbClr val="FF0000"/>
                </a:solidFill>
                <a:latin typeface="Cambria Math"/>
                <a:ea typeface="Cambria Math"/>
                <a:cs typeface="Cambria Math"/>
                <a:sym typeface="Cambria Math"/>
              </a:rPr>
              <a:t>𝜷</a:t>
            </a:r>
            <a:r>
              <a:rPr i="0" lang="en-US" sz="1200">
                <a:solidFill>
                  <a:srgbClr val="FF0000"/>
                </a:solidFill>
                <a:latin typeface="Cambria Math"/>
                <a:ea typeface="Cambria Math"/>
                <a:cs typeface="Cambria Math"/>
                <a:sym typeface="Cambria Math"/>
              </a:rPr>
              <a:t>)</a:t>
            </a:r>
            <a:r>
              <a:rPr lang="en-US" sz="1200">
                <a:latin typeface="Times New Roman"/>
                <a:ea typeface="Times New Roman"/>
                <a:cs typeface="Times New Roman"/>
                <a:sym typeface="Times New Roman"/>
              </a:rPr>
              <a:t>.</a:t>
            </a:r>
            <a:endParaRPr/>
          </a:p>
        </p:txBody>
      </p:sp>
      <p:sp>
        <p:nvSpPr>
          <p:cNvPr id="5681" name="Google Shape;5681;p2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0" name="Shape 5690"/>
        <p:cNvGrpSpPr/>
        <p:nvPr/>
      </p:nvGrpSpPr>
      <p:grpSpPr>
        <a:xfrm>
          <a:off x="0" y="0"/>
          <a:ext cx="0" cy="0"/>
          <a:chOff x="0" y="0"/>
          <a:chExt cx="0" cy="0"/>
        </a:xfrm>
      </p:grpSpPr>
      <p:sp>
        <p:nvSpPr>
          <p:cNvPr id="5691" name="Google Shape;5691;p2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2" name="Google Shape;5692;p2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The gradient </a:t>
            </a:r>
            <a:r>
              <a:rPr b="1" i="0" lang="en-US" sz="1200">
                <a:solidFill>
                  <a:srgbClr val="FF0000"/>
                </a:solidFill>
                <a:latin typeface="Cambria Math"/>
                <a:ea typeface="Cambria Math"/>
                <a:cs typeface="Cambria Math"/>
                <a:sym typeface="Cambria Math"/>
              </a:rPr>
              <a:t>𝜵</a:t>
            </a:r>
            <a:r>
              <a:rPr i="0" lang="en-US" sz="1200">
                <a:solidFill>
                  <a:srgbClr val="FF0000"/>
                </a:solidFill>
                <a:latin typeface="Cambria Math"/>
                <a:ea typeface="Cambria Math"/>
                <a:cs typeface="Cambria Math"/>
                <a:sym typeface="Cambria Math"/>
              </a:rPr>
              <a:t>𝐿(</a:t>
            </a:r>
            <a:r>
              <a:rPr b="1" i="0" lang="en-US" sz="1200">
                <a:solidFill>
                  <a:srgbClr val="FF0000"/>
                </a:solidFill>
                <a:latin typeface="Cambria Math"/>
                <a:ea typeface="Cambria Math"/>
                <a:cs typeface="Cambria Math"/>
                <a:sym typeface="Cambria Math"/>
              </a:rPr>
              <a:t>𝜷</a:t>
            </a:r>
            <a:r>
              <a:rPr i="0" lang="en-US" sz="1200">
                <a:solidFill>
                  <a:srgbClr val="FF0000"/>
                </a:solidFill>
                <a:latin typeface="Cambria Math"/>
                <a:ea typeface="Cambria Math"/>
                <a:cs typeface="Cambria Math"/>
                <a:sym typeface="Cambria Math"/>
              </a:rPr>
              <a:t>)</a:t>
            </a:r>
            <a:r>
              <a:rPr lang="en-US" sz="1200">
                <a:latin typeface="Times New Roman"/>
                <a:ea typeface="Times New Roman"/>
                <a:cs typeface="Times New Roman"/>
                <a:sym typeface="Times New Roman"/>
              </a:rPr>
              <a:t> </a:t>
            </a:r>
            <a:r>
              <a:rPr lang="en-US"/>
              <a:t>is a single column matrix that contains the partial derivatives. </a:t>
            </a:r>
            <a:endParaRPr/>
          </a:p>
        </p:txBody>
      </p:sp>
      <p:sp>
        <p:nvSpPr>
          <p:cNvPr id="5693" name="Google Shape;5693;p2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3" name="Shape 5703"/>
        <p:cNvGrpSpPr/>
        <p:nvPr/>
      </p:nvGrpSpPr>
      <p:grpSpPr>
        <a:xfrm>
          <a:off x="0" y="0"/>
          <a:ext cx="0" cy="0"/>
          <a:chOff x="0" y="0"/>
          <a:chExt cx="0" cy="0"/>
        </a:xfrm>
      </p:grpSpPr>
      <p:sp>
        <p:nvSpPr>
          <p:cNvPr id="5704" name="Google Shape;5704;p2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5" name="Google Shape;5705;p2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Here, the gradient descent algorithm is laid out.</a:t>
            </a:r>
            <a:endParaRPr/>
          </a:p>
          <a:p>
            <a:pPr indent="0" lvl="0" marL="0" marR="0" rtl="0" algn="l">
              <a:lnSpc>
                <a:spcPct val="100000"/>
              </a:lnSpc>
              <a:spcBef>
                <a:spcPts val="0"/>
              </a:spcBef>
              <a:spcAft>
                <a:spcPts val="0"/>
              </a:spcAft>
              <a:buClr>
                <a:schemeClr val="dk1"/>
              </a:buClr>
              <a:buSzPts val="1200"/>
              <a:buFont typeface="Malgun Gothic"/>
              <a:buNone/>
            </a:pPr>
            <a:r>
              <a:rPr lang="en-US"/>
              <a:t>This is an iterative algorithm that approaches the optimal solution in small steps.</a:t>
            </a:r>
            <a:endParaRPr/>
          </a:p>
          <a:p>
            <a:pPr indent="0" lvl="0" marL="0" marR="0" rtl="0" algn="l">
              <a:lnSpc>
                <a:spcPct val="100000"/>
              </a:lnSpc>
              <a:spcBef>
                <a:spcPts val="0"/>
              </a:spcBef>
              <a:spcAft>
                <a:spcPts val="0"/>
              </a:spcAft>
              <a:buClr>
                <a:schemeClr val="dk1"/>
              </a:buClr>
              <a:buSzPts val="1200"/>
              <a:buFont typeface="Malgun Gothic"/>
              <a:buNone/>
            </a:pPr>
            <a:r>
              <a:rPr lang="en-US"/>
              <a:t>We notice that the siêu tham số eta (</a:t>
            </a:r>
            <a:r>
              <a:rPr i="0" lang="en-US" sz="1200">
                <a:solidFill>
                  <a:srgbClr val="00B050"/>
                </a:solidFill>
                <a:latin typeface="Cambria Math"/>
                <a:ea typeface="Cambria Math"/>
                <a:cs typeface="Cambria Math"/>
                <a:sym typeface="Cambria Math"/>
              </a:rPr>
              <a:t>𝜂</a:t>
            </a:r>
            <a:r>
              <a:rPr lang="en-US"/>
              <a:t>) controls the convergence speed. </a:t>
            </a:r>
            <a:endParaRPr/>
          </a:p>
        </p:txBody>
      </p:sp>
      <p:sp>
        <p:nvSpPr>
          <p:cNvPr id="5706" name="Google Shape;5706;p2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3" name="Shape 5713"/>
        <p:cNvGrpSpPr/>
        <p:nvPr/>
      </p:nvGrpSpPr>
      <p:grpSpPr>
        <a:xfrm>
          <a:off x="0" y="0"/>
          <a:ext cx="0" cy="0"/>
          <a:chOff x="0" y="0"/>
          <a:chExt cx="0" cy="0"/>
        </a:xfrm>
      </p:grpSpPr>
      <p:sp>
        <p:nvSpPr>
          <p:cNvPr id="5714" name="Google Shape;5714;p2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5" name="Google Shape;5715;p2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Hình ảnh này minh họa thuật toán gradient descent.</a:t>
            </a:r>
            <a:br>
              <a:rPr lang="en-US"/>
            </a:br>
            <a:endParaRPr/>
          </a:p>
        </p:txBody>
      </p:sp>
      <p:sp>
        <p:nvSpPr>
          <p:cNvPr id="5716" name="Google Shape;5716;p2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1" name="Shape 5741"/>
        <p:cNvGrpSpPr/>
        <p:nvPr/>
      </p:nvGrpSpPr>
      <p:grpSpPr>
        <a:xfrm>
          <a:off x="0" y="0"/>
          <a:ext cx="0" cy="0"/>
          <a:chOff x="0" y="0"/>
          <a:chExt cx="0" cy="0"/>
        </a:xfrm>
      </p:grpSpPr>
      <p:sp>
        <p:nvSpPr>
          <p:cNvPr id="5742" name="Google Shape;5742;p2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3" name="Google Shape;5743;p2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Việc triển khai hàm Sigmoid và gradient trong Python khá đơn giản.</a:t>
            </a:r>
            <a:br>
              <a:rPr lang="en-US"/>
            </a:br>
            <a:endParaRPr/>
          </a:p>
        </p:txBody>
      </p:sp>
      <p:sp>
        <p:nvSpPr>
          <p:cNvPr id="5744" name="Google Shape;5744;p2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64" name="Google Shape;66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3" name="Shape 5753"/>
        <p:cNvGrpSpPr/>
        <p:nvPr/>
      </p:nvGrpSpPr>
      <p:grpSpPr>
        <a:xfrm>
          <a:off x="0" y="0"/>
          <a:ext cx="0" cy="0"/>
          <a:chOff x="0" y="0"/>
          <a:chExt cx="0" cy="0"/>
        </a:xfrm>
      </p:grpSpPr>
      <p:sp>
        <p:nvSpPr>
          <p:cNvPr id="5754" name="Google Shape;5754;p2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5" name="Google Shape;5755;p2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Nó không yêu cầu nhiều mã hóa để triển khai thuật toán gradient descent trong Python.</a:t>
            </a:r>
            <a:br>
              <a:rPr lang="en-US"/>
            </a:br>
            <a:r>
              <a:rPr lang="en-US"/>
              <a:t>Hàm "train()" được thực hiện như một thành viên phương thức của một lớp.</a:t>
            </a:r>
            <a:br>
              <a:rPr lang="en-US"/>
            </a:br>
            <a:endParaRPr/>
          </a:p>
        </p:txBody>
      </p:sp>
      <p:sp>
        <p:nvSpPr>
          <p:cNvPr id="5756" name="Google Shape;5756;p2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5" name="Shape 5765"/>
        <p:cNvGrpSpPr/>
        <p:nvPr/>
      </p:nvGrpSpPr>
      <p:grpSpPr>
        <a:xfrm>
          <a:off x="0" y="0"/>
          <a:ext cx="0" cy="0"/>
          <a:chOff x="0" y="0"/>
          <a:chExt cx="0" cy="0"/>
        </a:xfrm>
      </p:grpSpPr>
      <p:sp>
        <p:nvSpPr>
          <p:cNvPr id="5766" name="Google Shape;5766;p29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7" name="Google Shape;5767;p2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768" name="Google Shape;5768;p2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3" name="Shape 5773"/>
        <p:cNvGrpSpPr/>
        <p:nvPr/>
      </p:nvGrpSpPr>
      <p:grpSpPr>
        <a:xfrm>
          <a:off x="0" y="0"/>
          <a:ext cx="0" cy="0"/>
          <a:chOff x="0" y="0"/>
          <a:chExt cx="0" cy="0"/>
        </a:xfrm>
      </p:grpSpPr>
      <p:sp>
        <p:nvSpPr>
          <p:cNvPr id="5774" name="Google Shape;5774;p2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5" name="Google Shape;5775;p2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của lớpes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776" name="Google Shape;5776;p2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4" name="Shape 5784"/>
        <p:cNvGrpSpPr/>
        <p:nvPr/>
      </p:nvGrpSpPr>
      <p:grpSpPr>
        <a:xfrm>
          <a:off x="0" y="0"/>
          <a:ext cx="0" cy="0"/>
          <a:chOff x="0" y="0"/>
          <a:chExt cx="0" cy="0"/>
        </a:xfrm>
      </p:grpSpPr>
      <p:sp>
        <p:nvSpPr>
          <p:cNvPr id="5785" name="Google Shape;5785;p2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6" name="Google Shape;5786;p2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787" name="Google Shape;5787;p2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6" name="Shape 5796"/>
        <p:cNvGrpSpPr/>
        <p:nvPr/>
      </p:nvGrpSpPr>
      <p:grpSpPr>
        <a:xfrm>
          <a:off x="0" y="0"/>
          <a:ext cx="0" cy="0"/>
          <a:chOff x="0" y="0"/>
          <a:chExt cx="0" cy="0"/>
        </a:xfrm>
      </p:grpSpPr>
      <p:sp>
        <p:nvSpPr>
          <p:cNvPr id="5797" name="Google Shape;5797;p2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8" name="Google Shape;5798;p2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799" name="Google Shape;5799;p2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6" name="Shape 5806"/>
        <p:cNvGrpSpPr/>
        <p:nvPr/>
      </p:nvGrpSpPr>
      <p:grpSpPr>
        <a:xfrm>
          <a:off x="0" y="0"/>
          <a:ext cx="0" cy="0"/>
          <a:chOff x="0" y="0"/>
          <a:chExt cx="0" cy="0"/>
        </a:xfrm>
      </p:grpSpPr>
      <p:sp>
        <p:nvSpPr>
          <p:cNvPr id="5807" name="Google Shape;5807;p2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8" name="Google Shape;5808;p2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09" name="Google Shape;5809;p2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6" name="Shape 5816"/>
        <p:cNvGrpSpPr/>
        <p:nvPr/>
      </p:nvGrpSpPr>
      <p:grpSpPr>
        <a:xfrm>
          <a:off x="0" y="0"/>
          <a:ext cx="0" cy="0"/>
          <a:chOff x="0" y="0"/>
          <a:chExt cx="0" cy="0"/>
        </a:xfrm>
      </p:grpSpPr>
      <p:sp>
        <p:nvSpPr>
          <p:cNvPr id="5817" name="Google Shape;5817;p2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8" name="Google Shape;5818;p2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19" name="Google Shape;5819;p2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6" name="Shape 5826"/>
        <p:cNvGrpSpPr/>
        <p:nvPr/>
      </p:nvGrpSpPr>
      <p:grpSpPr>
        <a:xfrm>
          <a:off x="0" y="0"/>
          <a:ext cx="0" cy="0"/>
          <a:chOff x="0" y="0"/>
          <a:chExt cx="0" cy="0"/>
        </a:xfrm>
      </p:grpSpPr>
      <p:sp>
        <p:nvSpPr>
          <p:cNvPr id="5827" name="Google Shape;5827;p2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8" name="Google Shape;5828;p2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29" name="Google Shape;5829;p2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6" name="Shape 5836"/>
        <p:cNvGrpSpPr/>
        <p:nvPr/>
      </p:nvGrpSpPr>
      <p:grpSpPr>
        <a:xfrm>
          <a:off x="0" y="0"/>
          <a:ext cx="0" cy="0"/>
          <a:chOff x="0" y="0"/>
          <a:chExt cx="0" cy="0"/>
        </a:xfrm>
      </p:grpSpPr>
      <p:sp>
        <p:nvSpPr>
          <p:cNvPr id="5837" name="Google Shape;5837;p2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8" name="Google Shape;5838;p2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39" name="Google Shape;5839;p2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8" name="Shape 5848"/>
        <p:cNvGrpSpPr/>
        <p:nvPr/>
      </p:nvGrpSpPr>
      <p:grpSpPr>
        <a:xfrm>
          <a:off x="0" y="0"/>
          <a:ext cx="0" cy="0"/>
          <a:chOff x="0" y="0"/>
          <a:chExt cx="0" cy="0"/>
        </a:xfrm>
      </p:grpSpPr>
      <p:sp>
        <p:nvSpPr>
          <p:cNvPr id="5849" name="Google Shape;5849;p3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0" name="Google Shape;5850;p3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51" name="Google Shape;5851;p3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3:notes"/>
          <p:cNvSpPr txBox="1"/>
          <p:nvPr>
            <p:ph idx="1" type="body"/>
          </p:nvPr>
        </p:nvSpPr>
        <p:spPr>
          <a:xfrm>
            <a:off x="679768" y="5542373"/>
            <a:ext cx="5438140" cy="36397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75" name="Google Shape;67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4" name="Shape 5864"/>
        <p:cNvGrpSpPr/>
        <p:nvPr/>
      </p:nvGrpSpPr>
      <p:grpSpPr>
        <a:xfrm>
          <a:off x="0" y="0"/>
          <a:ext cx="0" cy="0"/>
          <a:chOff x="0" y="0"/>
          <a:chExt cx="0" cy="0"/>
        </a:xfrm>
      </p:grpSpPr>
      <p:sp>
        <p:nvSpPr>
          <p:cNvPr id="5865" name="Google Shape;5865;p3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6" name="Google Shape;5866;p3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67" name="Google Shape;5867;p3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9" name="Shape 5879"/>
        <p:cNvGrpSpPr/>
        <p:nvPr/>
      </p:nvGrpSpPr>
      <p:grpSpPr>
        <a:xfrm>
          <a:off x="0" y="0"/>
          <a:ext cx="0" cy="0"/>
          <a:chOff x="0" y="0"/>
          <a:chExt cx="0" cy="0"/>
        </a:xfrm>
      </p:grpSpPr>
      <p:sp>
        <p:nvSpPr>
          <p:cNvPr id="5880" name="Google Shape;5880;p3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1" name="Google Shape;5881;p3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82" name="Google Shape;5882;p3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3" name="Shape 5893"/>
        <p:cNvGrpSpPr/>
        <p:nvPr/>
      </p:nvGrpSpPr>
      <p:grpSpPr>
        <a:xfrm>
          <a:off x="0" y="0"/>
          <a:ext cx="0" cy="0"/>
          <a:chOff x="0" y="0"/>
          <a:chExt cx="0" cy="0"/>
        </a:xfrm>
      </p:grpSpPr>
      <p:sp>
        <p:nvSpPr>
          <p:cNvPr id="5894" name="Google Shape;5894;p3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5" name="Google Shape;5895;p3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96" name="Google Shape;5896;p3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7" name="Shape 5907"/>
        <p:cNvGrpSpPr/>
        <p:nvPr/>
      </p:nvGrpSpPr>
      <p:grpSpPr>
        <a:xfrm>
          <a:off x="0" y="0"/>
          <a:ext cx="0" cy="0"/>
          <a:chOff x="0" y="0"/>
          <a:chExt cx="0" cy="0"/>
        </a:xfrm>
      </p:grpSpPr>
      <p:sp>
        <p:nvSpPr>
          <p:cNvPr id="5908" name="Google Shape;5908;p3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9" name="Google Shape;5909;p3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10" name="Google Shape;5910;p3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2" name="Shape 5922"/>
        <p:cNvGrpSpPr/>
        <p:nvPr/>
      </p:nvGrpSpPr>
      <p:grpSpPr>
        <a:xfrm>
          <a:off x="0" y="0"/>
          <a:ext cx="0" cy="0"/>
          <a:chOff x="0" y="0"/>
          <a:chExt cx="0" cy="0"/>
        </a:xfrm>
      </p:grpSpPr>
      <p:sp>
        <p:nvSpPr>
          <p:cNvPr id="5923" name="Google Shape;5923;p3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4" name="Google Shape;5924;p3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25" name="Google Shape;5925;p3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7" name="Shape 5937"/>
        <p:cNvGrpSpPr/>
        <p:nvPr/>
      </p:nvGrpSpPr>
      <p:grpSpPr>
        <a:xfrm>
          <a:off x="0" y="0"/>
          <a:ext cx="0" cy="0"/>
          <a:chOff x="0" y="0"/>
          <a:chExt cx="0" cy="0"/>
        </a:xfrm>
      </p:grpSpPr>
      <p:sp>
        <p:nvSpPr>
          <p:cNvPr id="5938" name="Google Shape;5938;p3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9" name="Google Shape;5939;p3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Độ nhạy còn được gọi là Tỷ lệ dương tính thật.</a:t>
            </a:r>
            <a:br>
              <a:rPr lang="en-US"/>
            </a:br>
            <a:r>
              <a:rPr lang="en-US"/>
              <a:t>Tính đặc hiệu còn được gọi là Tỷ lệ âm thực sự.</a:t>
            </a:r>
            <a:br>
              <a:rPr lang="en-US"/>
            </a:br>
            <a:r>
              <a:rPr lang="en-US"/>
              <a:t>Có các tên thay thế cho các đại lượng được xác định trước đó. </a:t>
            </a:r>
            <a:br>
              <a:rPr lang="en-US"/>
            </a:br>
            <a:endParaRPr/>
          </a:p>
        </p:txBody>
      </p:sp>
      <p:sp>
        <p:nvSpPr>
          <p:cNvPr id="5940" name="Google Shape;5940;p3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1" name="Shape 5951"/>
        <p:cNvGrpSpPr/>
        <p:nvPr/>
      </p:nvGrpSpPr>
      <p:grpSpPr>
        <a:xfrm>
          <a:off x="0" y="0"/>
          <a:ext cx="0" cy="0"/>
          <a:chOff x="0" y="0"/>
          <a:chExt cx="0" cy="0"/>
        </a:xfrm>
      </p:grpSpPr>
      <p:sp>
        <p:nvSpPr>
          <p:cNvPr id="5952" name="Google Shape;5952;p3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3" name="Google Shape;5953;p3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ROC là viết tắt của "receiver operating characteristic". Đường cong ROC có trước Học máy; </a:t>
            </a:r>
            <a:br>
              <a:rPr lang="en-US"/>
            </a:br>
            <a:r>
              <a:rPr lang="en-US"/>
              <a:t>Nguồn gốc lịch sử của nó có thể được tìm thấy trong công nghệ vô tuyến.</a:t>
            </a:r>
            <a:br>
              <a:rPr lang="en-US"/>
            </a:br>
            <a:r>
              <a:rPr lang="en-US"/>
              <a:t>Trong Học máy, Đường cong ROC tóm tắt hiệu suất tổng thể của một bộ phân loại nhị phân trong đó mức cắt (ngưỡng phân biệt) có thể thay đổi liên tục (như trong hồi quy logistic).</a:t>
            </a:r>
            <a:br>
              <a:rPr lang="en-US"/>
            </a:br>
            <a:endParaRPr/>
          </a:p>
          <a:p>
            <a:pPr indent="0" lvl="0" marL="0" marR="0" rtl="0" algn="l">
              <a:lnSpc>
                <a:spcPct val="100000"/>
              </a:lnSpc>
              <a:spcBef>
                <a:spcPts val="0"/>
              </a:spcBef>
              <a:spcAft>
                <a:spcPts val="0"/>
              </a:spcAft>
              <a:buClr>
                <a:schemeClr val="dk1"/>
              </a:buClr>
              <a:buSzPts val="1200"/>
              <a:buFont typeface="Malgun Gothic"/>
              <a:buNone/>
            </a:pPr>
            <a:r>
              <a:rPr lang="en-US"/>
              <a:t>Đường cong ROC là một tham số cong vì:</a:t>
            </a:r>
            <a:br>
              <a:rPr lang="en-US"/>
            </a:br>
            <a:r>
              <a:rPr lang="en-US"/>
              <a:t>Tọa độ dọc = Tỷ lệ dương tính thật = Độ nhạy = chức năng của phần cắt. </a:t>
            </a:r>
            <a:br>
              <a:rPr lang="en-US"/>
            </a:br>
            <a:r>
              <a:rPr lang="en-US"/>
              <a:t>Tọa độ ngang = Tỷ lệ dương tính giả = 1 - Độ đặc hiệu = chức năng của phần cắt. </a:t>
            </a:r>
            <a:br>
              <a:rPr lang="en-US"/>
            </a:br>
            <a:r>
              <a:rPr lang="en-US"/>
              <a:t>Cả tọa độ dọc và ngang đều là chức năng của một tham số chung "cắt".</a:t>
            </a:r>
            <a:br>
              <a:rPr lang="en-US"/>
            </a:br>
            <a:endParaRPr/>
          </a:p>
        </p:txBody>
      </p:sp>
      <p:sp>
        <p:nvSpPr>
          <p:cNvPr id="5954" name="Google Shape;5954;p3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4" name="Shape 5964"/>
        <p:cNvGrpSpPr/>
        <p:nvPr/>
      </p:nvGrpSpPr>
      <p:grpSpPr>
        <a:xfrm>
          <a:off x="0" y="0"/>
          <a:ext cx="0" cy="0"/>
          <a:chOff x="0" y="0"/>
          <a:chExt cx="0" cy="0"/>
        </a:xfrm>
      </p:grpSpPr>
      <p:sp>
        <p:nvSpPr>
          <p:cNvPr id="5965" name="Google Shape;5965;p3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6" name="Google Shape;5966;p3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67" name="Google Shape;5967;p3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2" name="Shape 5982"/>
        <p:cNvGrpSpPr/>
        <p:nvPr/>
      </p:nvGrpSpPr>
      <p:grpSpPr>
        <a:xfrm>
          <a:off x="0" y="0"/>
          <a:ext cx="0" cy="0"/>
          <a:chOff x="0" y="0"/>
          <a:chExt cx="0" cy="0"/>
        </a:xfrm>
      </p:grpSpPr>
      <p:sp>
        <p:nvSpPr>
          <p:cNvPr id="5983" name="Google Shape;5983;p3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4" name="Google Shape;5984;p3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85" name="Google Shape;5985;p3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0" name="Shape 6000"/>
        <p:cNvGrpSpPr/>
        <p:nvPr/>
      </p:nvGrpSpPr>
      <p:grpSpPr>
        <a:xfrm>
          <a:off x="0" y="0"/>
          <a:ext cx="0" cy="0"/>
          <a:chOff x="0" y="0"/>
          <a:chExt cx="0" cy="0"/>
        </a:xfrm>
      </p:grpSpPr>
      <p:sp>
        <p:nvSpPr>
          <p:cNvPr id="6001" name="Google Shape;6001;p3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2" name="Google Shape;6002;p3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Đường cong ROC càng cong về phía trần nhà thì hiệu suất dự đoán tổng thể càng tốt. </a:t>
            </a:r>
            <a:br>
              <a:rPr lang="en-US"/>
            </a:br>
            <a:r>
              <a:rPr lang="en-US"/>
              <a:t>Điều này có thể được định lượng bởi AUC là viết tắt của khu vực dưới đường cong.</a:t>
            </a:r>
            <a:br>
              <a:rPr lang="en-US"/>
            </a:br>
            <a:endParaRPr/>
          </a:p>
        </p:txBody>
      </p:sp>
      <p:sp>
        <p:nvSpPr>
          <p:cNvPr id="6003" name="Google Shape;6003;p3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86" name="Google Shape;68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7" name="Shape 6017"/>
        <p:cNvGrpSpPr/>
        <p:nvPr/>
      </p:nvGrpSpPr>
      <p:grpSpPr>
        <a:xfrm>
          <a:off x="0" y="0"/>
          <a:ext cx="0" cy="0"/>
          <a:chOff x="0" y="0"/>
          <a:chExt cx="0" cy="0"/>
        </a:xfrm>
      </p:grpSpPr>
      <p:sp>
        <p:nvSpPr>
          <p:cNvPr id="6018" name="Google Shape;6018;p3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9" name="Google Shape;6019;p3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020" name="Google Shape;6020;p3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9" name="Shape 6029"/>
        <p:cNvGrpSpPr/>
        <p:nvPr/>
      </p:nvGrpSpPr>
      <p:grpSpPr>
        <a:xfrm>
          <a:off x="0" y="0"/>
          <a:ext cx="0" cy="0"/>
          <a:chOff x="0" y="0"/>
          <a:chExt cx="0" cy="0"/>
        </a:xfrm>
      </p:grpSpPr>
      <p:sp>
        <p:nvSpPr>
          <p:cNvPr id="6030" name="Google Shape;6030;p3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1" name="Google Shape;6031;p3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The test result of a classification prediction can be summarized by a confusion matrix.</a:t>
            </a:r>
            <a:endParaRPr/>
          </a:p>
          <a:p>
            <a:pPr indent="0" lvl="0" marL="0" marR="0" rtl="0" algn="l">
              <a:lnSpc>
                <a:spcPct val="100000"/>
              </a:lnSpc>
              <a:spcBef>
                <a:spcPts val="0"/>
              </a:spcBef>
              <a:spcAft>
                <a:spcPts val="0"/>
              </a:spcAft>
              <a:buClr>
                <a:schemeClr val="dk1"/>
              </a:buClr>
              <a:buSzPts val="1200"/>
              <a:buFont typeface="Malgun Gothic"/>
              <a:buNone/>
            </a:pPr>
            <a:r>
              <a:rPr lang="en-US"/>
              <a:t>The columns correspond to the actual class labels while the rows correspond to the predicted class labels.</a:t>
            </a:r>
            <a:endParaRPr/>
          </a:p>
          <a:p>
            <a:pPr indent="0" lvl="0" marL="0" marR="0" rtl="0" algn="l">
              <a:lnSpc>
                <a:spcPct val="100000"/>
              </a:lnSpc>
              <a:spcBef>
                <a:spcPts val="0"/>
              </a:spcBef>
              <a:spcAft>
                <a:spcPts val="0"/>
              </a:spcAft>
              <a:buClr>
                <a:schemeClr val="dk1"/>
              </a:buClr>
              <a:buSzPts val="1200"/>
              <a:buFont typeface="Malgun Gothic"/>
              <a:buNone/>
            </a:pPr>
            <a:r>
              <a:rPr lang="en-US"/>
              <a:t>When the response variable represents two classes, the confusion matrix is </a:t>
            </a:r>
            <a:r>
              <a:rPr b="0" i="0" lang="en-US">
                <a:latin typeface="Cambria Math"/>
                <a:ea typeface="Cambria Math"/>
                <a:cs typeface="Cambria Math"/>
                <a:sym typeface="Cambria Math"/>
              </a:rPr>
              <a:t>2×2</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rPr lang="en-US"/>
              <a:t>For a given number of classes </a:t>
            </a:r>
            <a:r>
              <a:rPr b="0" i="0" lang="en-US">
                <a:latin typeface="Cambria Math"/>
                <a:ea typeface="Cambria Math"/>
                <a:cs typeface="Cambria Math"/>
                <a:sym typeface="Cambria Math"/>
              </a:rPr>
              <a:t>𝐾</a:t>
            </a:r>
            <a:r>
              <a:rPr lang="en-US"/>
              <a:t>, the confusion matrix is </a:t>
            </a:r>
            <a:r>
              <a:rPr b="0" i="0" lang="en-US">
                <a:latin typeface="Cambria Math"/>
                <a:ea typeface="Cambria Math"/>
                <a:cs typeface="Cambria Math"/>
                <a:sym typeface="Cambria Math"/>
              </a:rPr>
              <a:t>𝐾×𝐾</a:t>
            </a:r>
            <a:r>
              <a:rPr lang="en-US"/>
              <a:t> in shape.</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032" name="Google Shape;6032;p3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2" name="Shape 6042"/>
        <p:cNvGrpSpPr/>
        <p:nvPr/>
      </p:nvGrpSpPr>
      <p:grpSpPr>
        <a:xfrm>
          <a:off x="0" y="0"/>
          <a:ext cx="0" cy="0"/>
          <a:chOff x="0" y="0"/>
          <a:chExt cx="0" cy="0"/>
        </a:xfrm>
      </p:grpSpPr>
      <p:sp>
        <p:nvSpPr>
          <p:cNvPr id="6043" name="Google Shape;6043;p3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4" name="Google Shape;6044;p3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1" lang="en-US" sz="1200">
                <a:latin typeface="Times New Roman"/>
                <a:ea typeface="Times New Roman"/>
                <a:cs typeface="Times New Roman"/>
                <a:sym typeface="Times New Roman"/>
              </a:rPr>
              <a:t>THỰC HÀNH NÀY VỀ ĐIỀU GÌ</a:t>
            </a:r>
            <a:br>
              <a:rPr b="1" lang="en-US" sz="1200">
                <a:latin typeface="Times New Roman"/>
                <a:ea typeface="Times New Roman"/>
                <a:cs typeface="Times New Roman"/>
                <a:sym typeface="Times New Roman"/>
              </a:rPr>
            </a:br>
            <a:r>
              <a:rPr lang="en-US" sz="1200">
                <a:solidFill>
                  <a:schemeClr val="dk1"/>
                </a:solidFill>
                <a:latin typeface="Malgun Gothic"/>
                <a:ea typeface="Malgun Gothic"/>
                <a:cs typeface="Malgun Gothic"/>
                <a:sym typeface="Malgun Gothic"/>
              </a:rPr>
              <a:t>Trong thực tiễn này, chúng tôi áp dụng phân loại với hồi quy logistic.</a:t>
            </a:r>
            <a:endParaRPr sz="1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rgbClr val="000000"/>
              </a:buClr>
              <a:buSzPts val="1000"/>
              <a:buFont typeface="Times New Roman"/>
              <a:buNone/>
            </a:pPr>
            <a:r>
              <a:rPr b="1" lang="en-US" sz="1000">
                <a:solidFill>
                  <a:srgbClr val="000000"/>
                </a:solidFill>
                <a:latin typeface="Times New Roman"/>
                <a:ea typeface="Times New Roman"/>
                <a:cs typeface="Times New Roman"/>
                <a:sym typeface="Times New Roman"/>
              </a:rPr>
              <a:t>HƯỚNG DẪN THỰC HÀNH</a:t>
            </a:r>
            <a:br>
              <a:rPr b="1" lang="en-US" sz="10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Nhấp vào nút Windows. </a:t>
            </a:r>
            <a:endParaRPr sz="1000">
              <a:latin typeface="Malgun Gothic"/>
              <a:ea typeface="Malgun Gothic"/>
              <a:cs typeface="Malgun Gothic"/>
              <a:sym typeface="Malgun Gothic"/>
            </a:endParaRPr>
          </a:p>
          <a:p>
            <a:pPr indent="-342900" lvl="0" marL="342900" rtl="0" algn="l">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Tìm kiếm "lời nhắc anaconda" và Chạy.</a:t>
            </a:r>
            <a:br>
              <a:rPr lang="en-US" sz="12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Nhập lệnh "Jupyter Notebook" và nhấn Enter. </a:t>
            </a:r>
            <a:br>
              <a:rPr lang="en-US" sz="12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Trong Jupyter Notebook, đi tới thư mục chứa các tệp thực hành. (Nếu bạn chưa có tệp thực hành, hãy hỏi người hướng dẫn của bạn)</a:t>
            </a:r>
            <a:br>
              <a:rPr lang="en-US" sz="12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Click Bài luyện tập folder.</a:t>
            </a:r>
            <a:br>
              <a:rPr lang="en-US" sz="12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Nhấp vào tệp ex_0307.ipynb.</a:t>
            </a:r>
            <a:br>
              <a:rPr lang="en-US" sz="1200">
                <a:solidFill>
                  <a:srgbClr val="000000"/>
                </a:solidFill>
                <a:latin typeface="Times New Roman"/>
                <a:ea typeface="Times New Roman"/>
                <a:cs typeface="Times New Roman"/>
                <a:sym typeface="Times New Roman"/>
              </a:rPr>
            </a:br>
            <a:r>
              <a:rPr lang="en-US" sz="1200">
                <a:solidFill>
                  <a:srgbClr val="000000"/>
                </a:solidFill>
                <a:latin typeface="Times New Roman"/>
                <a:ea typeface="Times New Roman"/>
                <a:cs typeface="Times New Roman"/>
                <a:sym typeface="Times New Roman"/>
              </a:rPr>
              <a:t>Xem lại các ví dụ về các chủ đề dưới đây</a:t>
            </a:r>
            <a:r>
              <a:rPr lang="en-US" sz="1200">
                <a:solidFill>
                  <a:srgbClr val="FF0000"/>
                </a:solidFill>
                <a:highlight>
                  <a:srgbClr val="FF0000"/>
                </a:highlight>
                <a:latin typeface="Malgun Gothic"/>
                <a:ea typeface="Malgun Gothic"/>
                <a:cs typeface="Malgun Gothic"/>
                <a:sym typeface="Malgun Gothic"/>
              </a:rPr>
              <a:t>:</a:t>
            </a:r>
            <a:br>
              <a:rPr i="0" lang="en-US" sz="1000">
                <a:solidFill>
                  <a:srgbClr val="FF0000"/>
                </a:solidFill>
                <a:highlight>
                  <a:srgbClr val="FF0000"/>
                </a:highlight>
                <a:latin typeface="Malgun Gothic"/>
                <a:ea typeface="Malgun Gothic"/>
                <a:cs typeface="Malgun Gothic"/>
                <a:sym typeface="Malgun Gothic"/>
              </a:rPr>
            </a:br>
            <a:br>
              <a:rPr i="0" lang="en-US" sz="1000">
                <a:solidFill>
                  <a:srgbClr val="FF0000"/>
                </a:solidFill>
                <a:highlight>
                  <a:srgbClr val="FF0000"/>
                </a:highlight>
                <a:latin typeface="Malgun Gothic"/>
                <a:ea typeface="Malgun Gothic"/>
                <a:cs typeface="Malgun Gothic"/>
                <a:sym typeface="Malgun Gothic"/>
              </a:rPr>
            </a:br>
            <a:r>
              <a:rPr i="1" lang="en-US" sz="1200">
                <a:solidFill>
                  <a:schemeClr val="dk1"/>
                </a:solidFill>
                <a:highlight>
                  <a:srgbClr val="FF0000"/>
                </a:highlight>
                <a:latin typeface="Malgun Gothic"/>
                <a:ea typeface="Malgun Gothic"/>
                <a:cs typeface="Malgun Gothic"/>
                <a:sym typeface="Malgun Gothic"/>
              </a:rPr>
              <a:t>A.</a:t>
            </a:r>
            <a:r>
              <a:rPr i="1" lang="en-US" sz="1200">
                <a:solidFill>
                  <a:schemeClr val="dk1"/>
                </a:solidFill>
                <a:latin typeface="Malgun Gothic"/>
                <a:ea typeface="Malgun Gothic"/>
                <a:cs typeface="Malgun Gothic"/>
                <a:sym typeface="Malgun Gothic"/>
              </a:rPr>
              <a:t> Phân loại với hồi quy logistic</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tôi. Đọc dữ liệu và khám phá.</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 Huấn luyện và Kiểm tra</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iii. Giới hạn (ngưỡng)</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iv. Đường cong ROC</a:t>
            </a:r>
            <a:br>
              <a:rPr i="1" lang="en-US" sz="1200">
                <a:solidFill>
                  <a:schemeClr val="dk1"/>
                </a:solidFill>
                <a:latin typeface="Malgun Gothic"/>
                <a:ea typeface="Malgun Gothic"/>
                <a:cs typeface="Malgun Gothic"/>
                <a:sym typeface="Malgun Gothic"/>
              </a:rPr>
            </a:br>
            <a:r>
              <a:rPr i="1" lang="en-US" sz="1200">
                <a:solidFill>
                  <a:schemeClr val="dk1"/>
                </a:solidFill>
                <a:latin typeface="Malgun Gothic"/>
                <a:ea typeface="Malgun Gothic"/>
                <a:cs typeface="Malgun Gothic"/>
                <a:sym typeface="Malgun Gothic"/>
              </a:rPr>
              <a:t>	v. Đường cong ROC (Scikit-learn)</a:t>
            </a:r>
            <a:br>
              <a:rPr i="1" lang="en-US" sz="1200">
                <a:solidFill>
                  <a:schemeClr val="dk1"/>
                </a:solidFill>
                <a:latin typeface="Malgun Gothic"/>
                <a:ea typeface="Malgun Gothic"/>
                <a:cs typeface="Malgun Gothic"/>
                <a:sym typeface="Malgun Gothic"/>
              </a:rPr>
            </a:br>
            <a:endParaRPr i="1" sz="1000">
              <a:solidFill>
                <a:schemeClr val="dk1"/>
              </a:solidFill>
              <a:latin typeface="Malgun Gothic"/>
              <a:ea typeface="Malgun Gothic"/>
              <a:cs typeface="Malgun Gothic"/>
              <a:sym typeface="Malgun Gothic"/>
            </a:endParaRPr>
          </a:p>
          <a:p>
            <a:pPr indent="-342900" lvl="0" marL="342900" rtl="0" algn="l">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(Không bắt buộc) Sử dụng ô trống ở dưới cùng để thực hành các nhu cầu cá nhân của riêng bạn.</a:t>
            </a:r>
            <a:br>
              <a:rPr lang="en-US" sz="1200">
                <a:solidFill>
                  <a:schemeClr val="dk1"/>
                </a:solidFill>
                <a:latin typeface="Malgun Gothic"/>
                <a:ea typeface="Malgun Gothic"/>
                <a:cs typeface="Malgun Gothic"/>
                <a:sym typeface="Malgun Gothic"/>
              </a:rPr>
            </a:br>
            <a:endParaRPr sz="1000">
              <a:solidFill>
                <a:schemeClr val="dk1"/>
              </a:solidFill>
              <a:latin typeface="Malgun Gothic"/>
              <a:ea typeface="Malgun Gothic"/>
              <a:cs typeface="Malgun Gothic"/>
              <a:sym typeface="Malgun Gothic"/>
            </a:endParaRPr>
          </a:p>
        </p:txBody>
      </p:sp>
      <p:sp>
        <p:nvSpPr>
          <p:cNvPr id="6045" name="Google Shape;6045;p3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7" name="Shape 6057"/>
        <p:cNvGrpSpPr/>
        <p:nvPr/>
      </p:nvGrpSpPr>
      <p:grpSpPr>
        <a:xfrm>
          <a:off x="0" y="0"/>
          <a:ext cx="0" cy="0"/>
          <a:chOff x="0" y="0"/>
          <a:chExt cx="0" cy="0"/>
        </a:xfrm>
      </p:grpSpPr>
      <p:sp>
        <p:nvSpPr>
          <p:cNvPr id="6058" name="Google Shape;6058;p3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9" name="Google Shape;6059;p3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0" name="Google Shape;6060;p3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9" name="Shape 6069"/>
        <p:cNvGrpSpPr/>
        <p:nvPr/>
      </p:nvGrpSpPr>
      <p:grpSpPr>
        <a:xfrm>
          <a:off x="0" y="0"/>
          <a:ext cx="0" cy="0"/>
          <a:chOff x="0" y="0"/>
          <a:chExt cx="0" cy="0"/>
        </a:xfrm>
      </p:grpSpPr>
      <p:sp>
        <p:nvSpPr>
          <p:cNvPr id="6070" name="Google Shape;6070;p3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1" name="Google Shape;6071;p3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04" name="Google Shape;70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15" name="Google Shape;71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27" name="Google Shape;72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44" name="Google Shape;74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59" name="Google Shape;759;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70" name="Google Shape;77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86" name="Google Shape;78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03" name="Google Shape;80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87" name="Google Shape;18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Bởi vì tất cả các chức năng bao gồm các thuật toán trong scikit-learn đều được chuẩn hóa dưới dạng instance -&gt; fit -&gt; predict hoặc transform, nên nó cực kỳ dễ sử dụng. </a:t>
            </a:r>
            <a:endParaRPr/>
          </a:p>
        </p:txBody>
      </p:sp>
      <p:sp>
        <p:nvSpPr>
          <p:cNvPr id="819" name="Google Shape;81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36" name="Google Shape;836;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3" name="Google Shape;85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0" name="Google Shape;87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3" name="Google Shape;88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5" name="Google Shape;90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5" name="Google Shape;91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4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925" name="Google Shape;925;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In general, k=10.</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33" name="Google Shape;933;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3" name="Google Shape;94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44" name="Google Shape;944;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Theo truyền thống, việc ra quyết định dựa trên sự kết hợp "có dây cứng" của các cấu trúc điều khiển.</a:t>
            </a:r>
            <a:br>
              <a:rPr lang="en-US"/>
            </a:br>
            <a:r>
              <a:rPr lang="en-US"/>
              <a:t>Ngoài ra, dự đoán truyền thống dựa vào các chức năng "có dây cứng".</a:t>
            </a:r>
            <a:br>
              <a:rPr lang="en-US"/>
            </a:br>
            <a:r>
              <a:rPr lang="en-US"/>
              <a:t>Học máy khác nhau ở chỗ không cần "dây cứng".</a:t>
            </a:r>
            <a:br>
              <a:rPr lang="en-US"/>
            </a:br>
            <a:r>
              <a:rPr lang="en-US"/>
              <a:t>Học máy dựa trên các mô hình (hoặc thuật toán) khá đơn giản học hỏi từ dữ liệu để đưa ra quyết định và dự đoán.</a:t>
            </a:r>
            <a:br>
              <a:rPr lang="en-US"/>
            </a:br>
            <a:r>
              <a:rPr b="1" lang="en-US"/>
              <a:t>Đấu dây cứng là tạo ra một chức năng vĩnh viễn trong máy tính thông qua mạch được kết nối vĩnh viễn để nó không bị thay đổi bởi phần mềm</a:t>
            </a:r>
            <a:r>
              <a:rPr b="1" i="0" lang="en-US" sz="1200">
                <a:solidFill>
                  <a:schemeClr val="dk1"/>
                </a:solidFill>
                <a:latin typeface="Malgun Gothic"/>
                <a:ea typeface="Malgun Gothic"/>
                <a:cs typeface="Malgun Gothic"/>
                <a:sym typeface="Malgun Gothic"/>
              </a:rPr>
              <a:t>.</a:t>
            </a:r>
            <a:endParaRPr/>
          </a:p>
        </p:txBody>
      </p:sp>
      <p:sp>
        <p:nvSpPr>
          <p:cNvPr id="195" name="Google Shape;19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72" name="Google Shape;97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20" name="Google Shape;112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8" name="Google Shape;126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69" name="Google Shape;1269;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Mục đích của việc sử dụng bộ dữ liệu đánh giá là để đo lường khả năng khái quát hóa và cải thiện hiệu suất của mô hình phân tích dựa trên máy học.</a:t>
            </a:r>
            <a:endParaRPr/>
          </a:p>
          <a:p>
            <a:pPr indent="0" lvl="0" marL="0" marR="0" rtl="0" algn="l">
              <a:lnSpc>
                <a:spcPct val="100000"/>
              </a:lnSpc>
              <a:spcBef>
                <a:spcPts val="0"/>
              </a:spcBef>
              <a:spcAft>
                <a:spcPts val="0"/>
              </a:spcAft>
              <a:buClr>
                <a:schemeClr val="dk1"/>
              </a:buClr>
              <a:buSzPts val="1200"/>
              <a:buFont typeface="Malgun Gothic"/>
              <a:buNone/>
            </a:pPr>
            <a:r>
              <a:rPr lang="en-US"/>
              <a:t>Tuy nhiên, vì nhìn chung khó tìm được dữ liệu đánh giá riêng biệt vừa giống với dữ liệu huấn luyện vừa phù hợp với mục đích, nên Học máy phương pháp được áp dụng bằng cách chia dữ liệu mô hình đã cho thành dữ liệu huấn luyện và dữ liệu đánh giá.</a:t>
            </a:r>
            <a:endParaRPr/>
          </a:p>
        </p:txBody>
      </p:sp>
      <p:sp>
        <p:nvSpPr>
          <p:cNvPr id="1313" name="Google Shape;1313;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khái niệm "xác nhận chéo" được giải thích.</a:t>
            </a:r>
            <a:br>
              <a:rPr lang="en-US"/>
            </a:br>
            <a:r>
              <a:rPr lang="en-US"/>
              <a:t>Chúng tôi không thể nhấn mạnh đủ rằng việc đánh giá cuối cùng (thử nghiệm) chỉ nên được thực hiện một lần.</a:t>
            </a:r>
            <a:br>
              <a:rPr lang="en-US"/>
            </a:br>
            <a:r>
              <a:rPr lang="en-US"/>
              <a:t>Thông thường, Siêu tham số được điều chỉnh trong giai đoạn xác thực chéo.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33" name="Google Shape;1333;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quy trình từng bước để xác thực chéo được giải thích.</a:t>
            </a:r>
            <a:endParaRPr/>
          </a:p>
        </p:txBody>
      </p:sp>
      <p:sp>
        <p:nvSpPr>
          <p:cNvPr id="1357" name="Google Shape;1357;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6" name="Google Shape;1366;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Phương thức xác thực chéo được sử dụng rộng rãi nhất là cái gọi là "k-fold".</a:t>
            </a:r>
            <a:br>
              <a:rPr lang="en-US"/>
            </a:br>
            <a:r>
              <a:rPr lang="en-US"/>
              <a:t>Bộ dữ liệu huấn luyện được phân chia thành k phần bằng nhau. </a:t>
            </a:r>
            <a:br>
              <a:rPr lang="en-US"/>
            </a:br>
            <a:r>
              <a:rPr lang="en-US"/>
              <a:t>Sau đó, chúng ta có thể tuần tự lấy một phần làm tập hợp xác thực và phần còn lại là bộ huấn luyện</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67" name="Google Shape;1367;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1" name="Google Shape;1391;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phương thức xác thực chéo "Leave One Out" được giải thích.</a:t>
            </a:r>
            <a:br>
              <a:rPr lang="en-US"/>
            </a:br>
            <a:r>
              <a:rPr lang="en-US"/>
              <a:t>Chỉ còn lại một trình quan sát để xác thực. </a:t>
            </a:r>
            <a:endParaRPr/>
          </a:p>
        </p:txBody>
      </p:sp>
      <p:sp>
        <p:nvSpPr>
          <p:cNvPr id="1392" name="Google Shape;1392;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Ở đây, khái niệm "xác nhận chéo" được giải thích.</a:t>
            </a:r>
            <a:br>
              <a:rPr lang="en-US"/>
            </a:br>
            <a:r>
              <a:rPr lang="en-US"/>
              <a:t>Chúng tôi không thể nhấn mạnh đủ rằng việc đánh giá cuối cùng (thử nghiệm) chỉ nên được thực hiện một lần.</a:t>
            </a:r>
            <a:br>
              <a:rPr lang="en-US"/>
            </a:br>
            <a:r>
              <a:rPr lang="en-US"/>
              <a:t>Thông thường, siêu tham số được điều chỉnh trong giai đoạn xác thực chéo. </a:t>
            </a:r>
            <a:endParaRPr/>
          </a:p>
        </p:txBody>
      </p:sp>
      <p:sp>
        <p:nvSpPr>
          <p:cNvPr id="1417" name="Google Shape;1417;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5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493" name="Google Shape;1493;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Học máy được phát minh như một tập hợp con của Trí tuệ nhân tạo liên quan đến thuật toán tự học đưa ra dự đoán bằng cách trích xuất kiến ​​thức từ dữ liệu.</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Vì vậy, lập trình máy tính để máy tính có thể học từ dữ liệu là khoa học.</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Các thuật ngữ phổ biến được tìm thấy trong các định nghĩa là kinh nghiệm, cải thiện hiệu suất và máy tính. Do đó, Học máy đề cập đến một nhiệm vụ lập trình máy tính để cải thiện hiệu suất để các vấn đề có thể được giải quyết bằng cách sử dụng dữ liệu (kinh nghiệm) xảy ra từ một khu vực ứng dụng nhất định.</a:t>
            </a:r>
            <a:endParaRPr/>
          </a:p>
        </p:txBody>
      </p:sp>
      <p:sp>
        <p:nvSpPr>
          <p:cNvPr id="207" name="Google Shape;20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0" name="Google Shape;1500;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01" name="Google Shape;1501;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4" name="Google Shape;1514;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15" name="Google Shape;1515;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6" name="Google Shape;1526;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27" name="Google Shape;1527;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1" name="Google Shape;1541;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42" name="Google Shape;1542;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2" name="Google Shape;1552;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53" name="Google Shape;1553;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4" name="Google Shape;1564;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65" name="Google Shape;1565;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4" name="Google Shape;1574;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75" name="Google Shape;1575;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6" name="Google Shape;1586;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87" name="Google Shape;1587;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8" name="Google Shape;1598;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99" name="Google Shape;1599;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6" name="Google Shape;1616;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17" name="Google Shape;1617;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Có các bài toán phân loại và hồi quy.</a:t>
            </a:r>
            <a:br>
              <a:rPr lang="en-US"/>
            </a:br>
            <a:r>
              <a:rPr lang="en-US"/>
              <a:t>Trong khi giá trị mục tiêu của một bài toán hồi quy là một số thực, nó là một giá trị phân loại trong một bài toán phân loại. (Hình trên là một vấn đề hồi quy.)</a:t>
            </a:r>
            <a:br>
              <a:rPr lang="en-US"/>
            </a:br>
            <a:r>
              <a:rPr lang="en-US"/>
              <a:t>Mục đích của học máy là tìm ra thông số tối ưu để đưa ra dự đoán chính xác.</a:t>
            </a:r>
            <a:br>
              <a:rPr lang="en-US"/>
            </a:br>
            <a:endParaRPr/>
          </a:p>
        </p:txBody>
      </p:sp>
      <p:sp>
        <p:nvSpPr>
          <p:cNvPr id="219" name="Google Shape;21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4" name="Google Shape;1634;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35" name="Google Shape;1635;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6" name="Google Shape;1646;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47" name="Google Shape;1647;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9" name="Google Shape;1659;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60" name="Google Shape;1660;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1" name="Google Shape;1671;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72" name="Google Shape;1672;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4" name="Google Shape;1684;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85" name="Google Shape;1685;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6" name="Google Shape;1696;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97" name="Google Shape;1697;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8" name="Google Shape;1708;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09" name="Google Shape;1709;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1" name="Google Shape;1721;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22" name="Google Shape;1722;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3" name="Google Shape;1733;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34" name="Google Shape;1734;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6" name="Google Shape;1746;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47" name="Google Shape;1747;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Thông thường, Thống kê cung cấp một phương thức khoa học và có hệ thống để chuyển đổi dữ liệu thành thông tin.</a:t>
            </a:r>
            <a:endParaRPr/>
          </a:p>
          <a:p>
            <a:pPr indent="0" lvl="0" marL="0" marR="0" rtl="0" algn="l">
              <a:lnSpc>
                <a:spcPct val="100000"/>
              </a:lnSpc>
              <a:spcBef>
                <a:spcPts val="0"/>
              </a:spcBef>
              <a:spcAft>
                <a:spcPts val="0"/>
              </a:spcAft>
              <a:buClr>
                <a:schemeClr val="dk1"/>
              </a:buClr>
              <a:buSzPts val="1200"/>
              <a:buFont typeface="Malgun Gothic"/>
              <a:buNone/>
            </a:pPr>
            <a:r>
              <a:rPr lang="en-US"/>
              <a:t>Nhiều phương pháp luận của Học máy dựa trên học tập thống kê.</a:t>
            </a:r>
            <a:endParaRPr/>
          </a:p>
          <a:p>
            <a:pPr indent="0" lvl="0" marL="0" marR="0" rtl="0" algn="l">
              <a:lnSpc>
                <a:spcPct val="100000"/>
              </a:lnSpc>
              <a:spcBef>
                <a:spcPts val="0"/>
              </a:spcBef>
              <a:spcAft>
                <a:spcPts val="0"/>
              </a:spcAft>
              <a:buClr>
                <a:schemeClr val="dk1"/>
              </a:buClr>
              <a:buSzPts val="1200"/>
              <a:buFont typeface="Malgun Gothic"/>
              <a:buNone/>
            </a:pPr>
            <a:r>
              <a:rPr lang="en-US"/>
              <a:t>Khấu trừ và xác thực là những yếu tố được đặc biệt nhấn mạnh trong Thống kê.</a:t>
            </a:r>
            <a:endParaRPr/>
          </a:p>
          <a:p>
            <a:pPr indent="0" lvl="0" marL="0" marR="0" rtl="0" algn="l">
              <a:lnSpc>
                <a:spcPct val="100000"/>
              </a:lnSpc>
              <a:spcBef>
                <a:spcPts val="0"/>
              </a:spcBef>
              <a:spcAft>
                <a:spcPts val="0"/>
              </a:spcAft>
              <a:buClr>
                <a:schemeClr val="dk1"/>
              </a:buClr>
              <a:buSzPts val="1200"/>
              <a:buFont typeface="Malgun Gothic"/>
              <a:buNone/>
            </a:pPr>
            <a:r>
              <a:rPr lang="en-US"/>
              <a:t>Nhiều loại phương pháp luận và lý thuyết khác nhau đã được xây dựng để giải thích cách thức dữ liệu đã cho phù hợp với giả thuyết và lý thuyết của nhà nghiên cứu (hoặc giá trị được khấu trừ từ giá trị quan sát dự đoán chính xác như thế nào đối với tham số của dân số thực tế), v.v.</a:t>
            </a:r>
            <a:endParaRPr/>
          </a:p>
        </p:txBody>
      </p:sp>
      <p:sp>
        <p:nvSpPr>
          <p:cNvPr id="275" name="Google Shape;27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61" name="Google Shape;1761;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2" name="Google Shape;1772;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73" name="Google Shape;1773;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0" name="Google Shape;1790;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91" name="Google Shape;1791;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p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0" name="Google Shape;1800;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01" name="Google Shape;1801;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0" name="Google Shape;1810;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11" name="Google Shape;1811;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3" name="Google Shape;1823;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24" name="Google Shape;1824;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6" name="Google Shape;1836;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37" name="Google Shape;1837;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8" name="Google Shape;1848;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49" name="Google Shape;1849;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1" name="Google Shape;1861;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62" name="Google Shape;1862;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8" name="Google Shape;1878;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79" name="Google Shape;1879;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Học máy có liên quan sâu sắc đến Khai phá dữ liệu sao cho nó trích xuất các quy tắc hữu ích, biểu thức tri thức hoặc tiêu chí quyết định từ dữ liệu.</a:t>
            </a:r>
            <a:endParaRPr/>
          </a:p>
          <a:p>
            <a:pPr indent="0" lvl="0" marL="0" marR="0" rtl="0" algn="l">
              <a:lnSpc>
                <a:spcPct val="100000"/>
              </a:lnSpc>
              <a:spcBef>
                <a:spcPts val="0"/>
              </a:spcBef>
              <a:spcAft>
                <a:spcPts val="0"/>
              </a:spcAft>
              <a:buClr>
                <a:schemeClr val="dk1"/>
              </a:buClr>
              <a:buSzPts val="1200"/>
              <a:buFont typeface="Malgun Gothic"/>
              <a:buNone/>
            </a:pPr>
            <a:r>
              <a:rPr lang="en-US"/>
              <a:t>Trong khi Khai phá dữ liệu là một quá trình tìm kiếm một quy tắc hoặc mẫu quan trọng một cách có hệ thống và tự động và trí tuệ hóa nó trong dữ liệu lưu trữ lớn, thì Học máy là một công nghệ bao gồm nghiên cứu và thiết lập quy trình thuật toán trong đó chương trình máy tính học dữ liệu đầu vào cho đưa ra dự đoán và cải thiện hiệu suất dự đoán của chính nó.</a:t>
            </a:r>
            <a:endParaRPr/>
          </a:p>
        </p:txBody>
      </p:sp>
      <p:sp>
        <p:nvSpPr>
          <p:cNvPr id="298" name="Google Shape;29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6" name="Google Shape;1896;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97" name="Google Shape;1897;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9" name="Google Shape;1909;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10" name="Google Shape;1910;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2" name="Google Shape;1922;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23" name="Google Shape;1923;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6" name="Google Shape;1936;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37" name="Google Shape;1937;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9" name="Google Shape;1949;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50" name="Google Shape;1950;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3" name="Google Shape;1963;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64" name="Google Shape;1964;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5" name="Google Shape;1975;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76" name="Google Shape;1976;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7" name="Google Shape;1987;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88" name="Google Shape;1988;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9" name="Google Shape;1999;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00" name="Google Shape;2000;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1" name="Google Shape;2011;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12" name="Google Shape;2012;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10" name="Shape 10"/>
        <p:cNvGrpSpPr/>
        <p:nvPr/>
      </p:nvGrpSpPr>
      <p:grpSpPr>
        <a:xfrm>
          <a:off x="0" y="0"/>
          <a:ext cx="0" cy="0"/>
          <a:chOff x="0" y="0"/>
          <a:chExt cx="0" cy="0"/>
        </a:xfrm>
      </p:grpSpPr>
      <p:pic>
        <p:nvPicPr>
          <p:cNvPr id="11" name="Google Shape;11;p317"/>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2" name="Google Shape;12;p317"/>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3" name="Google Shape;13;p317"/>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63" name="Shape 63"/>
        <p:cNvGrpSpPr/>
        <p:nvPr/>
      </p:nvGrpSpPr>
      <p:grpSpPr>
        <a:xfrm>
          <a:off x="0" y="0"/>
          <a:ext cx="0" cy="0"/>
          <a:chOff x="0" y="0"/>
          <a:chExt cx="0" cy="0"/>
        </a:xfrm>
      </p:grpSpPr>
      <p:grpSp>
        <p:nvGrpSpPr>
          <p:cNvPr id="64" name="Google Shape;64;p326"/>
          <p:cNvGrpSpPr/>
          <p:nvPr/>
        </p:nvGrpSpPr>
        <p:grpSpPr>
          <a:xfrm>
            <a:off x="449468" y="1462227"/>
            <a:ext cx="9000714" cy="4500283"/>
            <a:chOff x="578678" y="1445207"/>
            <a:chExt cx="8748000" cy="4136077"/>
          </a:xfrm>
        </p:grpSpPr>
        <p:sp>
          <p:nvSpPr>
            <p:cNvPr id="65" name="Google Shape;65;p326"/>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6" name="Google Shape;66;p326"/>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7" name="Google Shape;67;p326"/>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68" name="Google Shape;68;p326"/>
          <p:cNvGrpSpPr/>
          <p:nvPr/>
        </p:nvGrpSpPr>
        <p:grpSpPr>
          <a:xfrm>
            <a:off x="0" y="1"/>
            <a:ext cx="9902825" cy="999802"/>
            <a:chOff x="0" y="1"/>
            <a:chExt cx="9906000" cy="999802"/>
          </a:xfrm>
        </p:grpSpPr>
        <p:sp>
          <p:nvSpPr>
            <p:cNvPr id="69" name="Google Shape;69;p326"/>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70" name="Google Shape;70;p326"/>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71" name="Google Shape;71;p32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2" name="Google Shape;72;p32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3" name="Google Shape;73;p326"/>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74" name="Google Shape;74;p326"/>
          <p:cNvGrpSpPr/>
          <p:nvPr/>
        </p:nvGrpSpPr>
        <p:grpSpPr>
          <a:xfrm>
            <a:off x="747594" y="2408824"/>
            <a:ext cx="8536863" cy="3303528"/>
            <a:chOff x="747834" y="2129937"/>
            <a:chExt cx="8539600" cy="3303528"/>
          </a:xfrm>
        </p:grpSpPr>
        <p:grpSp>
          <p:nvGrpSpPr>
            <p:cNvPr id="75" name="Google Shape;75;p326"/>
            <p:cNvGrpSpPr/>
            <p:nvPr/>
          </p:nvGrpSpPr>
          <p:grpSpPr>
            <a:xfrm>
              <a:off x="747834" y="2129937"/>
              <a:ext cx="8539600" cy="1267182"/>
              <a:chOff x="805623" y="2423005"/>
              <a:chExt cx="8539600" cy="1267182"/>
            </a:xfrm>
          </p:grpSpPr>
          <p:grpSp>
            <p:nvGrpSpPr>
              <p:cNvPr id="76" name="Google Shape;76;p326"/>
              <p:cNvGrpSpPr/>
              <p:nvPr/>
            </p:nvGrpSpPr>
            <p:grpSpPr>
              <a:xfrm>
                <a:off x="966158" y="2423005"/>
                <a:ext cx="8379065" cy="1267182"/>
                <a:chOff x="1098893" y="2558690"/>
                <a:chExt cx="8379065" cy="1267182"/>
              </a:xfrm>
            </p:grpSpPr>
            <p:sp>
              <p:nvSpPr>
                <p:cNvPr id="77" name="Google Shape;77;p326"/>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8" name="Google Shape;78;p326"/>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9" name="Google Shape;79;p326"/>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0" name="Google Shape;80;p326"/>
            <p:cNvGrpSpPr/>
            <p:nvPr/>
          </p:nvGrpSpPr>
          <p:grpSpPr>
            <a:xfrm>
              <a:off x="747834" y="3559917"/>
              <a:ext cx="8539600" cy="1055714"/>
              <a:chOff x="805623" y="3889855"/>
              <a:chExt cx="8539600" cy="1055714"/>
            </a:xfrm>
          </p:grpSpPr>
          <p:grpSp>
            <p:nvGrpSpPr>
              <p:cNvPr id="81" name="Google Shape;81;p326"/>
              <p:cNvGrpSpPr/>
              <p:nvPr/>
            </p:nvGrpSpPr>
            <p:grpSpPr>
              <a:xfrm>
                <a:off x="958539" y="3889855"/>
                <a:ext cx="8386684" cy="1055714"/>
                <a:chOff x="1098894" y="2558690"/>
                <a:chExt cx="8386684" cy="1055714"/>
              </a:xfrm>
            </p:grpSpPr>
            <p:sp>
              <p:nvSpPr>
                <p:cNvPr id="82" name="Google Shape;82;p326"/>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83" name="Google Shape;83;p326"/>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84" name="Google Shape;84;p326"/>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5" name="Google Shape;85;p326"/>
            <p:cNvGrpSpPr/>
            <p:nvPr/>
          </p:nvGrpSpPr>
          <p:grpSpPr>
            <a:xfrm>
              <a:off x="747834" y="4781836"/>
              <a:ext cx="8539600" cy="651629"/>
              <a:chOff x="805623" y="5143345"/>
              <a:chExt cx="8539600" cy="651629"/>
            </a:xfrm>
          </p:grpSpPr>
          <p:grpSp>
            <p:nvGrpSpPr>
              <p:cNvPr id="86" name="Google Shape;86;p326"/>
              <p:cNvGrpSpPr/>
              <p:nvPr/>
            </p:nvGrpSpPr>
            <p:grpSpPr>
              <a:xfrm>
                <a:off x="966159" y="5143345"/>
                <a:ext cx="8379064" cy="651629"/>
                <a:chOff x="1098894" y="2558690"/>
                <a:chExt cx="8379064" cy="651629"/>
              </a:xfrm>
            </p:grpSpPr>
            <p:sp>
              <p:nvSpPr>
                <p:cNvPr id="87" name="Google Shape;87;p326"/>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8" name="Google Shape;88;p326"/>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9" name="Google Shape;89;p326"/>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90" name="Google Shape;90;p326"/>
          <p:cNvGrpSpPr/>
          <p:nvPr/>
        </p:nvGrpSpPr>
        <p:grpSpPr>
          <a:xfrm>
            <a:off x="589619" y="1588472"/>
            <a:ext cx="6613544" cy="430887"/>
            <a:chOff x="790976" y="1592058"/>
            <a:chExt cx="6615664" cy="430887"/>
          </a:xfrm>
        </p:grpSpPr>
        <p:sp>
          <p:nvSpPr>
            <p:cNvPr id="91" name="Google Shape;91;p326"/>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92" name="Google Shape;92;p326"/>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93" name="Google Shape;93;p326"/>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5. Học máy 1 – Học có giám sát</a:t>
            </a:r>
            <a:endParaRPr sz="900">
              <a:solidFill>
                <a:srgbClr val="7F7F7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94" name="Shape 94"/>
        <p:cNvGrpSpPr/>
        <p:nvPr/>
      </p:nvGrpSpPr>
      <p:grpSpPr>
        <a:xfrm>
          <a:off x="0" y="0"/>
          <a:ext cx="0" cy="0"/>
          <a:chOff x="0" y="0"/>
          <a:chExt cx="0" cy="0"/>
        </a:xfrm>
      </p:grpSpPr>
      <p:grpSp>
        <p:nvGrpSpPr>
          <p:cNvPr id="95" name="Google Shape;95;p327"/>
          <p:cNvGrpSpPr/>
          <p:nvPr/>
        </p:nvGrpSpPr>
        <p:grpSpPr>
          <a:xfrm>
            <a:off x="0" y="1"/>
            <a:ext cx="9902825" cy="999802"/>
            <a:chOff x="0" y="1"/>
            <a:chExt cx="9906000" cy="999802"/>
          </a:xfrm>
        </p:grpSpPr>
        <p:sp>
          <p:nvSpPr>
            <p:cNvPr id="96" name="Google Shape;96;p327"/>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97" name="Google Shape;97;p327"/>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98" name="Google Shape;98;p32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9" name="Google Shape;99;p32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00" name="Google Shape;100;p327"/>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01" name="Google Shape;101;p327"/>
          <p:cNvGrpSpPr/>
          <p:nvPr/>
        </p:nvGrpSpPr>
        <p:grpSpPr>
          <a:xfrm>
            <a:off x="449468" y="1462227"/>
            <a:ext cx="9000714" cy="4500283"/>
            <a:chOff x="449612" y="1219200"/>
            <a:chExt cx="9003600" cy="4500283"/>
          </a:xfrm>
        </p:grpSpPr>
        <p:grpSp>
          <p:nvGrpSpPr>
            <p:cNvPr id="102" name="Google Shape;102;p327"/>
            <p:cNvGrpSpPr/>
            <p:nvPr/>
          </p:nvGrpSpPr>
          <p:grpSpPr>
            <a:xfrm>
              <a:off x="449612" y="1219200"/>
              <a:ext cx="9003600" cy="4500283"/>
              <a:chOff x="578678" y="1445207"/>
              <a:chExt cx="8748000" cy="4136077"/>
            </a:xfrm>
          </p:grpSpPr>
          <p:sp>
            <p:nvSpPr>
              <p:cNvPr id="103" name="Google Shape;103;p327"/>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04" name="Google Shape;104;p327"/>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05" name="Google Shape;105;p327"/>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106" name="Google Shape;106;p327"/>
            <p:cNvGrpSpPr/>
            <p:nvPr/>
          </p:nvGrpSpPr>
          <p:grpSpPr>
            <a:xfrm>
              <a:off x="747834" y="2165797"/>
              <a:ext cx="8539600" cy="1267182"/>
              <a:chOff x="805623" y="2423005"/>
              <a:chExt cx="8539600" cy="1267182"/>
            </a:xfrm>
          </p:grpSpPr>
          <p:grpSp>
            <p:nvGrpSpPr>
              <p:cNvPr id="107" name="Google Shape;107;p327"/>
              <p:cNvGrpSpPr/>
              <p:nvPr/>
            </p:nvGrpSpPr>
            <p:grpSpPr>
              <a:xfrm>
                <a:off x="966158" y="2423005"/>
                <a:ext cx="8379065" cy="1267182"/>
                <a:chOff x="1098893" y="2558690"/>
                <a:chExt cx="8379065" cy="1267182"/>
              </a:xfrm>
            </p:grpSpPr>
            <p:sp>
              <p:nvSpPr>
                <p:cNvPr id="108" name="Google Shape;108;p327"/>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9" name="Google Shape;109;p327"/>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10" name="Google Shape;110;p327"/>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1" name="Google Shape;111;p327"/>
            <p:cNvGrpSpPr/>
            <p:nvPr/>
          </p:nvGrpSpPr>
          <p:grpSpPr>
            <a:xfrm>
              <a:off x="747834" y="3595777"/>
              <a:ext cx="8539600" cy="1876451"/>
              <a:chOff x="805623" y="3889855"/>
              <a:chExt cx="8539600" cy="1876451"/>
            </a:xfrm>
          </p:grpSpPr>
          <p:grpSp>
            <p:nvGrpSpPr>
              <p:cNvPr id="112" name="Google Shape;112;p327"/>
              <p:cNvGrpSpPr/>
              <p:nvPr/>
            </p:nvGrpSpPr>
            <p:grpSpPr>
              <a:xfrm>
                <a:off x="958539" y="3889855"/>
                <a:ext cx="8386684" cy="1876451"/>
                <a:chOff x="1098894" y="2558690"/>
                <a:chExt cx="8386684" cy="1876451"/>
              </a:xfrm>
            </p:grpSpPr>
            <p:sp>
              <p:nvSpPr>
                <p:cNvPr id="113" name="Google Shape;113;p327"/>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14" name="Google Shape;114;p327"/>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của lớp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15" name="Google Shape;115;p327"/>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6" name="Google Shape;116;p327"/>
            <p:cNvGrpSpPr/>
            <p:nvPr/>
          </p:nvGrpSpPr>
          <p:grpSpPr>
            <a:xfrm>
              <a:off x="589808" y="1345444"/>
              <a:ext cx="6615664" cy="430887"/>
              <a:chOff x="790976" y="1592058"/>
              <a:chExt cx="6615664" cy="430887"/>
            </a:xfrm>
          </p:grpSpPr>
          <p:sp>
            <p:nvSpPr>
              <p:cNvPr id="117" name="Google Shape;117;p327"/>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118" name="Google Shape;118;p327"/>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9" name="Google Shape;119;p327"/>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5. Học máy 1 – Học có giám sát</a:t>
            </a:r>
            <a:endParaRPr sz="900">
              <a:solidFill>
                <a:srgbClr val="7F7F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20" name="Shape 120"/>
        <p:cNvGrpSpPr/>
        <p:nvPr/>
      </p:nvGrpSpPr>
      <p:grpSpPr>
        <a:xfrm>
          <a:off x="0" y="0"/>
          <a:ext cx="0" cy="0"/>
          <a:chOff x="0" y="0"/>
          <a:chExt cx="0" cy="0"/>
        </a:xfrm>
      </p:grpSpPr>
      <p:sp>
        <p:nvSpPr>
          <p:cNvPr id="121" name="Google Shape;121;p328"/>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2" name="Google Shape;122;p328"/>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3" name="Google Shape;123;p328"/>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pic>
        <p:nvPicPr>
          <p:cNvPr id="124" name="Google Shape;124;p328"/>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5" name="Google Shape;125;p32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6" name="Google Shape;126;p32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7" name="Google Shape;127;p32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28" name="Google Shape;128;p328"/>
          <p:cNvGrpSpPr/>
          <p:nvPr/>
        </p:nvGrpSpPr>
        <p:grpSpPr>
          <a:xfrm>
            <a:off x="0" y="1"/>
            <a:ext cx="9902825" cy="999802"/>
            <a:chOff x="0" y="1"/>
            <a:chExt cx="9906000" cy="999802"/>
          </a:xfrm>
        </p:grpSpPr>
        <p:sp>
          <p:nvSpPr>
            <p:cNvPr id="129" name="Google Shape;129;p328"/>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30" name="Google Shape;130;p328"/>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31" name="Google Shape;131;p328"/>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5. Học máy 1 – Học có giám sát</a:t>
            </a:r>
            <a:endParaRPr sz="900">
              <a:solidFill>
                <a:srgbClr val="7F7F7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32" name="Shape 132"/>
        <p:cNvGrpSpPr/>
        <p:nvPr/>
      </p:nvGrpSpPr>
      <p:grpSpPr>
        <a:xfrm>
          <a:off x="0" y="0"/>
          <a:ext cx="0" cy="0"/>
          <a:chOff x="0" y="0"/>
          <a:chExt cx="0" cy="0"/>
        </a:xfrm>
      </p:grpSpPr>
      <p:cxnSp>
        <p:nvCxnSpPr>
          <p:cNvPr id="133" name="Google Shape;133;p32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34" name="Google Shape;134;p32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5" name="Google Shape;135;p329"/>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cxnSp>
        <p:nvCxnSpPr>
          <p:cNvPr id="136" name="Google Shape;136;p329"/>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7" name="Google Shape;137;p329"/>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5. Học máy 1 – Học có giám sát</a:t>
            </a:r>
            <a:endParaRPr sz="900">
              <a:solidFill>
                <a:srgbClr val="7F7F7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8" name="Shape 138"/>
        <p:cNvGrpSpPr/>
        <p:nvPr/>
      </p:nvGrpSpPr>
      <p:grpSpPr>
        <a:xfrm>
          <a:off x="0" y="0"/>
          <a:ext cx="0" cy="0"/>
          <a:chOff x="0" y="0"/>
          <a:chExt cx="0" cy="0"/>
        </a:xfrm>
      </p:grpSpPr>
      <p:pic>
        <p:nvPicPr>
          <p:cNvPr id="139" name="Google Shape;139;p330"/>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0" name="Google Shape;140;p330"/>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41" name="Google Shape;141;p330"/>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42" name="Shape 142"/>
        <p:cNvGrpSpPr/>
        <p:nvPr/>
      </p:nvGrpSpPr>
      <p:grpSpPr>
        <a:xfrm>
          <a:off x="0" y="0"/>
          <a:ext cx="0" cy="0"/>
          <a:chOff x="0" y="0"/>
          <a:chExt cx="0" cy="0"/>
        </a:xfrm>
      </p:grpSpPr>
      <p:pic>
        <p:nvPicPr>
          <p:cNvPr id="143" name="Google Shape;143;p331"/>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4" name="Google Shape;144;p331"/>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45" name="Google Shape;145;p331"/>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14" name="Shape 14"/>
        <p:cNvGrpSpPr/>
        <p:nvPr/>
      </p:nvGrpSpPr>
      <p:grpSpPr>
        <a:xfrm>
          <a:off x="0" y="0"/>
          <a:ext cx="0" cy="0"/>
          <a:chOff x="0" y="0"/>
          <a:chExt cx="0" cy="0"/>
        </a:xfrm>
      </p:grpSpPr>
      <p:pic>
        <p:nvPicPr>
          <p:cNvPr id="15" name="Google Shape;15;p318"/>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16" name="Google Shape;16;p31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31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18" name="Google Shape;18;p31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9" name="Shape 19"/>
        <p:cNvGrpSpPr/>
        <p:nvPr/>
      </p:nvGrpSpPr>
      <p:grpSpPr>
        <a:xfrm>
          <a:off x="0" y="0"/>
          <a:ext cx="0" cy="0"/>
          <a:chOff x="0" y="0"/>
          <a:chExt cx="0" cy="0"/>
        </a:xfrm>
      </p:grpSpPr>
      <p:cxnSp>
        <p:nvCxnSpPr>
          <p:cNvPr id="20" name="Google Shape;20;p31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31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319"/>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3" name="Google Shape;23;p319"/>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900" u="none" cap="none" strike="noStrike">
                <a:solidFill>
                  <a:srgbClr val="7F7F7F"/>
                </a:solidFill>
                <a:latin typeface="Arial"/>
                <a:ea typeface="Arial"/>
                <a:cs typeface="Arial"/>
                <a:sym typeface="Arial"/>
              </a:rPr>
              <a:t>Chương 5. Học máy 1 – Học có giám sát</a:t>
            </a:r>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20"/>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6" name="Google Shape;26;p32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7" name="Google Shape;27;p32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8" name="Google Shape;28;p320"/>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29" name="Google Shape;29;p320"/>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5. Học máy 1 – Học có giám sát</a:t>
            </a:r>
            <a:endParaRPr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able of Contents">
  <p:cSld name="7_Table of Contents">
    <p:spTree>
      <p:nvGrpSpPr>
        <p:cNvPr id="30" name="Shape 30"/>
        <p:cNvGrpSpPr/>
        <p:nvPr/>
      </p:nvGrpSpPr>
      <p:grpSpPr>
        <a:xfrm>
          <a:off x="0" y="0"/>
          <a:ext cx="0" cy="0"/>
          <a:chOff x="0" y="0"/>
          <a:chExt cx="0" cy="0"/>
        </a:xfrm>
      </p:grpSpPr>
      <p:pic>
        <p:nvPicPr>
          <p:cNvPr id="31" name="Google Shape;31;p321"/>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2" name="Google Shape;32;p32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3" name="Google Shape;33;p32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4" name="Google Shape;34;p32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5" name="Google Shape;35;p321"/>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5. Học máy 1 – Học có giám sát</a:t>
            </a:r>
            <a:endParaRPr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6" name="Shape 36"/>
        <p:cNvGrpSpPr/>
        <p:nvPr/>
      </p:nvGrpSpPr>
      <p:grpSpPr>
        <a:xfrm>
          <a:off x="0" y="0"/>
          <a:ext cx="0" cy="0"/>
          <a:chOff x="0" y="0"/>
          <a:chExt cx="0" cy="0"/>
        </a:xfrm>
      </p:grpSpPr>
      <p:pic>
        <p:nvPicPr>
          <p:cNvPr id="37" name="Google Shape;37;p322"/>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8" name="Google Shape;38;p32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9" name="Google Shape;39;p32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0" name="Google Shape;40;p32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41" name="Google Shape;41;p322"/>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5. Học máy 1 – Học có giám sát</a:t>
            </a:r>
            <a:endParaRPr sz="900">
              <a:solidFill>
                <a:srgbClr val="7F7F7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42" name="Shape 42"/>
        <p:cNvGrpSpPr/>
        <p:nvPr/>
      </p:nvGrpSpPr>
      <p:grpSpPr>
        <a:xfrm>
          <a:off x="0" y="0"/>
          <a:ext cx="0" cy="0"/>
          <a:chOff x="0" y="0"/>
          <a:chExt cx="0" cy="0"/>
        </a:xfrm>
      </p:grpSpPr>
      <p:sp>
        <p:nvSpPr>
          <p:cNvPr id="43" name="Google Shape;43;p323"/>
          <p:cNvSpPr txBox="1"/>
          <p:nvPr/>
        </p:nvSpPr>
        <p:spPr>
          <a:xfrm>
            <a:off x="5901205" y="6347711"/>
            <a:ext cx="2856551"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7F7F7F"/>
                </a:solidFill>
                <a:latin typeface="Arial"/>
                <a:ea typeface="Arial"/>
                <a:cs typeface="Arial"/>
                <a:sym typeface="Arial"/>
              </a:rPr>
              <a:t>Chương 5. Học máy 1 – Học có giám sát</a:t>
            </a:r>
            <a:endParaRPr sz="1100">
              <a:solidFill>
                <a:srgbClr val="7F7F7F"/>
              </a:solidFill>
              <a:latin typeface="Arial"/>
              <a:ea typeface="Arial"/>
              <a:cs typeface="Arial"/>
              <a:sym typeface="Arial"/>
            </a:endParaRPr>
          </a:p>
        </p:txBody>
      </p:sp>
      <p:sp>
        <p:nvSpPr>
          <p:cNvPr id="44" name="Google Shape;44;p323"/>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45" name="Shape 45"/>
        <p:cNvGrpSpPr/>
        <p:nvPr/>
      </p:nvGrpSpPr>
      <p:grpSpPr>
        <a:xfrm>
          <a:off x="0" y="0"/>
          <a:ext cx="0" cy="0"/>
          <a:chOff x="0" y="0"/>
          <a:chExt cx="0" cy="0"/>
        </a:xfrm>
      </p:grpSpPr>
      <p:pic>
        <p:nvPicPr>
          <p:cNvPr id="46" name="Google Shape;46;p324"/>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7" name="Google Shape;47;p324"/>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48" name="Google Shape;48;p324"/>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9" name="Google Shape;49;p324"/>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50" name="Google Shape;50;p324"/>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51" name="Shape 51"/>
        <p:cNvGrpSpPr/>
        <p:nvPr/>
      </p:nvGrpSpPr>
      <p:grpSpPr>
        <a:xfrm>
          <a:off x="0" y="0"/>
          <a:ext cx="0" cy="0"/>
          <a:chOff x="0" y="0"/>
          <a:chExt cx="0" cy="0"/>
        </a:xfrm>
      </p:grpSpPr>
      <p:cxnSp>
        <p:nvCxnSpPr>
          <p:cNvPr id="52" name="Google Shape;52;p32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53" name="Google Shape;53;p32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4" name="Google Shape;54;p32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55" name="Google Shape;55;p325"/>
          <p:cNvGrpSpPr/>
          <p:nvPr/>
        </p:nvGrpSpPr>
        <p:grpSpPr>
          <a:xfrm>
            <a:off x="0" y="1"/>
            <a:ext cx="9902825" cy="999802"/>
            <a:chOff x="0" y="1"/>
            <a:chExt cx="9906000" cy="999802"/>
          </a:xfrm>
        </p:grpSpPr>
        <p:sp>
          <p:nvSpPr>
            <p:cNvPr id="56" name="Google Shape;56;p325"/>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7" name="Google Shape;57;p325"/>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58" name="Google Shape;58;p325"/>
          <p:cNvGrpSpPr/>
          <p:nvPr/>
        </p:nvGrpSpPr>
        <p:grpSpPr>
          <a:xfrm>
            <a:off x="449855" y="1251376"/>
            <a:ext cx="9015111" cy="4993976"/>
            <a:chOff x="578678" y="1436154"/>
            <a:chExt cx="8748000" cy="4993976"/>
          </a:xfrm>
        </p:grpSpPr>
        <p:sp>
          <p:nvSpPr>
            <p:cNvPr id="59" name="Google Shape;59;p325"/>
            <p:cNvSpPr/>
            <p:nvPr/>
          </p:nvSpPr>
          <p:spPr>
            <a:xfrm>
              <a:off x="578678" y="1436154"/>
              <a:ext cx="874800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0" name="Google Shape;60;p325"/>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1" name="Google Shape;61;p325"/>
            <p:cNvSpPr/>
            <p:nvPr/>
          </p:nvSpPr>
          <p:spPr>
            <a:xfrm>
              <a:off x="768350" y="1631455"/>
              <a:ext cx="1029652" cy="492443"/>
            </a:xfrm>
            <a:prstGeom prst="rect">
              <a:avLst/>
            </a:prstGeom>
            <a:solidFill>
              <a:srgbClr val="ECEFF6"/>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grpSp>
      <p:sp>
        <p:nvSpPr>
          <p:cNvPr id="62" name="Google Shape;62;p325"/>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5. Học máy 1 – Học có giám sát</a:t>
            </a:r>
            <a:endParaRPr sz="900">
              <a:solidFill>
                <a:srgbClr val="7F7F7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33.png"/><Relationship Id="rId4" Type="http://schemas.openxmlformats.org/officeDocument/2006/relationships/image" Target="../media/image116.png"/><Relationship Id="rId5" Type="http://schemas.openxmlformats.org/officeDocument/2006/relationships/image" Target="../media/image104.png"/><Relationship Id="rId6" Type="http://schemas.openxmlformats.org/officeDocument/2006/relationships/image" Target="../media/image9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26.png"/><Relationship Id="rId4" Type="http://schemas.openxmlformats.org/officeDocument/2006/relationships/image" Target="../media/image108.png"/><Relationship Id="rId5" Type="http://schemas.openxmlformats.org/officeDocument/2006/relationships/image" Target="../media/image11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20.png"/><Relationship Id="rId4" Type="http://schemas.openxmlformats.org/officeDocument/2006/relationships/image" Target="../media/image118.png"/><Relationship Id="rId5" Type="http://schemas.openxmlformats.org/officeDocument/2006/relationships/image" Target="../media/image13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33.png"/><Relationship Id="rId4" Type="http://schemas.openxmlformats.org/officeDocument/2006/relationships/image" Target="../media/image12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2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2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1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2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139.png"/><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12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122.png"/><Relationship Id="rId4" Type="http://schemas.openxmlformats.org/officeDocument/2006/relationships/image" Target="../media/image143.png"/><Relationship Id="rId5" Type="http://schemas.openxmlformats.org/officeDocument/2006/relationships/image" Target="../media/image1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3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122.png"/><Relationship Id="rId4" Type="http://schemas.openxmlformats.org/officeDocument/2006/relationships/image" Target="../media/image143.png"/><Relationship Id="rId5" Type="http://schemas.openxmlformats.org/officeDocument/2006/relationships/image" Target="../media/image140.png"/><Relationship Id="rId6" Type="http://schemas.openxmlformats.org/officeDocument/2006/relationships/image" Target="../media/image14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15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15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36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15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13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14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148.png"/><Relationship Id="rId4" Type="http://schemas.openxmlformats.org/officeDocument/2006/relationships/image" Target="../media/image3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148.png"/><Relationship Id="rId4" Type="http://schemas.openxmlformats.org/officeDocument/2006/relationships/image" Target="../media/image3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5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37.png"/><Relationship Id="rId4" Type="http://schemas.openxmlformats.org/officeDocument/2006/relationships/image" Target="../media/image3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137.png"/><Relationship Id="rId4" Type="http://schemas.openxmlformats.org/officeDocument/2006/relationships/image" Target="../media/image3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33.png"/><Relationship Id="rId4" Type="http://schemas.openxmlformats.org/officeDocument/2006/relationships/image" Target="../media/image16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33.png"/><Relationship Id="rId4" Type="http://schemas.openxmlformats.org/officeDocument/2006/relationships/image" Target="../media/image15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14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33.png"/><Relationship Id="rId4" Type="http://schemas.openxmlformats.org/officeDocument/2006/relationships/image" Target="../media/image15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149.png"/><Relationship Id="rId4" Type="http://schemas.openxmlformats.org/officeDocument/2006/relationships/image" Target="../media/image3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33.png"/><Relationship Id="rId4" Type="http://schemas.openxmlformats.org/officeDocument/2006/relationships/image" Target="../media/image18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17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15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15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15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15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16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18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16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166.png"/><Relationship Id="rId4" Type="http://schemas.openxmlformats.org/officeDocument/2006/relationships/image" Target="../media/image33.png"/><Relationship Id="rId5"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16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 Id="rId3" Type="http://schemas.openxmlformats.org/officeDocument/2006/relationships/image" Target="../media/image16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168.png"/><Relationship Id="rId4" Type="http://schemas.openxmlformats.org/officeDocument/2006/relationships/image" Target="../media/image1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image" Target="../media/image16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16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 Id="rId3" Type="http://schemas.openxmlformats.org/officeDocument/2006/relationships/image" Target="../media/image17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 Id="rId3" Type="http://schemas.openxmlformats.org/officeDocument/2006/relationships/image" Target="../media/image17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 Id="rId3" Type="http://schemas.openxmlformats.org/officeDocument/2006/relationships/image" Target="../media/image18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 Id="rId3" Type="http://schemas.openxmlformats.org/officeDocument/2006/relationships/image" Target="../media/image17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 Id="rId3" Type="http://schemas.openxmlformats.org/officeDocument/2006/relationships/image" Target="../media/image1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 Id="rId3" Type="http://schemas.openxmlformats.org/officeDocument/2006/relationships/image" Target="../media/image17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 Id="rId3" Type="http://schemas.openxmlformats.org/officeDocument/2006/relationships/image" Target="../media/image17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 Id="rId3" Type="http://schemas.openxmlformats.org/officeDocument/2006/relationships/image" Target="../media/image175.png"/><Relationship Id="rId4" Type="http://schemas.openxmlformats.org/officeDocument/2006/relationships/image" Target="../media/image33.png"/><Relationship Id="rId5" Type="http://schemas.openxmlformats.org/officeDocument/2006/relationships/image" Target="../media/image19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 Id="rId3" Type="http://schemas.openxmlformats.org/officeDocument/2006/relationships/image" Target="../media/image191.png"/><Relationship Id="rId4" Type="http://schemas.openxmlformats.org/officeDocument/2006/relationships/image" Target="../media/image20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 Id="rId3" Type="http://schemas.openxmlformats.org/officeDocument/2006/relationships/image" Target="../media/image1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 Id="rId3" Type="http://schemas.openxmlformats.org/officeDocument/2006/relationships/image" Target="../media/image183.png"/><Relationship Id="rId4" Type="http://schemas.openxmlformats.org/officeDocument/2006/relationships/image" Target="../media/image19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 Id="rId3" Type="http://schemas.openxmlformats.org/officeDocument/2006/relationships/image" Target="../media/image19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 Id="rId3" Type="http://schemas.openxmlformats.org/officeDocument/2006/relationships/image" Target="../media/image19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 Id="rId3" Type="http://schemas.openxmlformats.org/officeDocument/2006/relationships/image" Target="../media/image19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 Id="rId3" Type="http://schemas.openxmlformats.org/officeDocument/2006/relationships/image" Target="../media/image184.png"/><Relationship Id="rId4" Type="http://schemas.openxmlformats.org/officeDocument/2006/relationships/image" Target="../media/image18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 Id="rId3" Type="http://schemas.openxmlformats.org/officeDocument/2006/relationships/image" Target="../media/image18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image" Target="../media/image18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20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1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190.png"/><Relationship Id="rId4" Type="http://schemas.openxmlformats.org/officeDocument/2006/relationships/image" Target="../media/image3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190.png"/><Relationship Id="rId4" Type="http://schemas.openxmlformats.org/officeDocument/2006/relationships/image" Target="../media/image3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 Id="rId3" Type="http://schemas.openxmlformats.org/officeDocument/2006/relationships/image" Target="../media/image190.png"/><Relationship Id="rId4" Type="http://schemas.openxmlformats.org/officeDocument/2006/relationships/image" Target="../media/image3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Relationship Id="rId3" Type="http://schemas.openxmlformats.org/officeDocument/2006/relationships/image" Target="../media/image20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20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image" Target="../media/image20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 Id="rId3" Type="http://schemas.openxmlformats.org/officeDocument/2006/relationships/image" Target="../media/image2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 Id="rId3" Type="http://schemas.openxmlformats.org/officeDocument/2006/relationships/image" Target="../media/image20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 Id="rId3" Type="http://schemas.openxmlformats.org/officeDocument/2006/relationships/image" Target="../media/image21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 Id="rId3" Type="http://schemas.openxmlformats.org/officeDocument/2006/relationships/image" Target="../media/image22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image" Target="../media/image2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 Id="rId3" Type="http://schemas.openxmlformats.org/officeDocument/2006/relationships/image" Target="../media/image21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 Id="rId3" Type="http://schemas.openxmlformats.org/officeDocument/2006/relationships/image" Target="../media/image207.png"/><Relationship Id="rId4" Type="http://schemas.openxmlformats.org/officeDocument/2006/relationships/image" Target="../media/image199.png"/><Relationship Id="rId5" Type="http://schemas.openxmlformats.org/officeDocument/2006/relationships/image" Target="../media/image21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image" Target="../media/image21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image" Target="../media/image213.png"/><Relationship Id="rId4" Type="http://schemas.openxmlformats.org/officeDocument/2006/relationships/image" Target="../media/image21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 Id="rId3" Type="http://schemas.openxmlformats.org/officeDocument/2006/relationships/image" Target="../media/image223.png"/><Relationship Id="rId4" Type="http://schemas.openxmlformats.org/officeDocument/2006/relationships/image" Target="../media/image23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 Id="rId3" Type="http://schemas.openxmlformats.org/officeDocument/2006/relationships/image" Target="../media/image22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 Id="rId3" Type="http://schemas.openxmlformats.org/officeDocument/2006/relationships/image" Target="../media/image21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219.png"/><Relationship Id="rId4" Type="http://schemas.openxmlformats.org/officeDocument/2006/relationships/image" Target="../media/image212.png"/><Relationship Id="rId5" Type="http://schemas.openxmlformats.org/officeDocument/2006/relationships/image" Target="../media/image22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 Id="rId3" Type="http://schemas.openxmlformats.org/officeDocument/2006/relationships/image" Target="../media/image247.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 Id="rId3" Type="http://schemas.openxmlformats.org/officeDocument/2006/relationships/image" Target="../media/image235.png"/><Relationship Id="rId4" Type="http://schemas.openxmlformats.org/officeDocument/2006/relationships/image" Target="../media/image2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 Id="rId3" Type="http://schemas.openxmlformats.org/officeDocument/2006/relationships/image" Target="../media/image229.png"/><Relationship Id="rId4" Type="http://schemas.openxmlformats.org/officeDocument/2006/relationships/image" Target="../media/image22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 Id="rId3" Type="http://schemas.openxmlformats.org/officeDocument/2006/relationships/image" Target="../media/image221.png"/><Relationship Id="rId4" Type="http://schemas.openxmlformats.org/officeDocument/2006/relationships/image" Target="../media/image21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 Id="rId3" Type="http://schemas.openxmlformats.org/officeDocument/2006/relationships/image" Target="../media/image246.png"/><Relationship Id="rId4" Type="http://schemas.openxmlformats.org/officeDocument/2006/relationships/image" Target="../media/image23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 Id="rId3" Type="http://schemas.openxmlformats.org/officeDocument/2006/relationships/image" Target="../media/image23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 Id="rId3" Type="http://schemas.openxmlformats.org/officeDocument/2006/relationships/image" Target="../media/image24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 Id="rId3" Type="http://schemas.openxmlformats.org/officeDocument/2006/relationships/image" Target="../media/image227.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6.xml"/><Relationship Id="rId3" Type="http://schemas.openxmlformats.org/officeDocument/2006/relationships/image" Target="../media/image226.png"/><Relationship Id="rId4" Type="http://schemas.openxmlformats.org/officeDocument/2006/relationships/image" Target="../media/image24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 Id="rId3" Type="http://schemas.openxmlformats.org/officeDocument/2006/relationships/image" Target="../media/image240.png"/><Relationship Id="rId4" Type="http://schemas.openxmlformats.org/officeDocument/2006/relationships/image" Target="../media/image224.png"/></Relationships>
</file>

<file path=ppt/slides/_rels/slide228.xml.rels><?xml version="1.0" encoding="UTF-8" standalone="yes"?><Relationships xmlns="http://schemas.openxmlformats.org/package/2006/relationships"><Relationship Id="rId11" Type="http://schemas.openxmlformats.org/officeDocument/2006/relationships/image" Target="../media/image250.png"/><Relationship Id="rId10" Type="http://schemas.openxmlformats.org/officeDocument/2006/relationships/image" Target="../media/image270.png"/><Relationship Id="rId13" Type="http://schemas.openxmlformats.org/officeDocument/2006/relationships/image" Target="../media/image242.png"/><Relationship Id="rId12" Type="http://schemas.openxmlformats.org/officeDocument/2006/relationships/image" Target="../media/image245.png"/><Relationship Id="rId1" Type="http://schemas.openxmlformats.org/officeDocument/2006/relationships/slideLayout" Target="../slideLayouts/slideLayout5.xml"/><Relationship Id="rId2" Type="http://schemas.openxmlformats.org/officeDocument/2006/relationships/notesSlide" Target="../notesSlides/notesSlide228.xml"/><Relationship Id="rId3" Type="http://schemas.openxmlformats.org/officeDocument/2006/relationships/image" Target="../media/image234.png"/><Relationship Id="rId4" Type="http://schemas.openxmlformats.org/officeDocument/2006/relationships/image" Target="../media/image238.png"/><Relationship Id="rId9" Type="http://schemas.openxmlformats.org/officeDocument/2006/relationships/image" Target="../media/image256.png"/><Relationship Id="rId14" Type="http://schemas.openxmlformats.org/officeDocument/2006/relationships/image" Target="../media/image233.png"/><Relationship Id="rId5" Type="http://schemas.openxmlformats.org/officeDocument/2006/relationships/image" Target="../media/image237.png"/><Relationship Id="rId6" Type="http://schemas.openxmlformats.org/officeDocument/2006/relationships/image" Target="../media/image239.png"/><Relationship Id="rId7" Type="http://schemas.openxmlformats.org/officeDocument/2006/relationships/image" Target="../media/image249.png"/><Relationship Id="rId8" Type="http://schemas.openxmlformats.org/officeDocument/2006/relationships/image" Target="../media/image24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9.xml"/><Relationship Id="rId3" Type="http://schemas.openxmlformats.org/officeDocument/2006/relationships/image" Target="../media/image2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 Id="rId3" Type="http://schemas.openxmlformats.org/officeDocument/2006/relationships/image" Target="../media/image25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1.xml"/><Relationship Id="rId3" Type="http://schemas.openxmlformats.org/officeDocument/2006/relationships/image" Target="../media/image255.png"/><Relationship Id="rId4" Type="http://schemas.openxmlformats.org/officeDocument/2006/relationships/image" Target="../media/image253.png"/><Relationship Id="rId5" Type="http://schemas.openxmlformats.org/officeDocument/2006/relationships/image" Target="../media/image260.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 Id="rId3" Type="http://schemas.openxmlformats.org/officeDocument/2006/relationships/image" Target="../media/image252.png"/><Relationship Id="rId4" Type="http://schemas.openxmlformats.org/officeDocument/2006/relationships/image" Target="../media/image253.png"/><Relationship Id="rId5" Type="http://schemas.openxmlformats.org/officeDocument/2006/relationships/image" Target="../media/image260.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3.xml"/><Relationship Id="rId3" Type="http://schemas.openxmlformats.org/officeDocument/2006/relationships/image" Target="../media/image248.png"/><Relationship Id="rId4" Type="http://schemas.openxmlformats.org/officeDocument/2006/relationships/image" Target="../media/image253.png"/><Relationship Id="rId5" Type="http://schemas.openxmlformats.org/officeDocument/2006/relationships/image" Target="../media/image26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4.xml"/><Relationship Id="rId3" Type="http://schemas.openxmlformats.org/officeDocument/2006/relationships/image" Target="../media/image262.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 Id="rId3" Type="http://schemas.openxmlformats.org/officeDocument/2006/relationships/image" Target="../media/image25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8.xml"/><Relationship Id="rId3" Type="http://schemas.openxmlformats.org/officeDocument/2006/relationships/image" Target="../media/image268.png"/><Relationship Id="rId4" Type="http://schemas.openxmlformats.org/officeDocument/2006/relationships/image" Target="../media/image26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 Id="rId3" Type="http://schemas.openxmlformats.org/officeDocument/2006/relationships/image" Target="../media/image2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0.xml"/><Relationship Id="rId3" Type="http://schemas.openxmlformats.org/officeDocument/2006/relationships/image" Target="../media/image266.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1.xml"/><Relationship Id="rId3" Type="http://schemas.openxmlformats.org/officeDocument/2006/relationships/image" Target="../media/image269.png"/><Relationship Id="rId4" Type="http://schemas.openxmlformats.org/officeDocument/2006/relationships/image" Target="../media/image259.png"/><Relationship Id="rId5" Type="http://schemas.openxmlformats.org/officeDocument/2006/relationships/image" Target="../media/image261.png"/><Relationship Id="rId6" Type="http://schemas.openxmlformats.org/officeDocument/2006/relationships/image" Target="../media/image274.png"/><Relationship Id="rId7" Type="http://schemas.openxmlformats.org/officeDocument/2006/relationships/image" Target="../media/image26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3.xml"/><Relationship Id="rId3" Type="http://schemas.openxmlformats.org/officeDocument/2006/relationships/image" Target="../media/image289.png"/><Relationship Id="rId4" Type="http://schemas.openxmlformats.org/officeDocument/2006/relationships/image" Target="../media/image27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4.xml"/><Relationship Id="rId3" Type="http://schemas.openxmlformats.org/officeDocument/2006/relationships/image" Target="../media/image278.png"/><Relationship Id="rId4" Type="http://schemas.openxmlformats.org/officeDocument/2006/relationships/image" Target="../media/image277.png"/><Relationship Id="rId5" Type="http://schemas.openxmlformats.org/officeDocument/2006/relationships/image" Target="../media/image292.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5.xml"/><Relationship Id="rId3" Type="http://schemas.openxmlformats.org/officeDocument/2006/relationships/image" Target="../media/image275.png"/><Relationship Id="rId4" Type="http://schemas.openxmlformats.org/officeDocument/2006/relationships/image" Target="../media/image295.png"/><Relationship Id="rId5" Type="http://schemas.openxmlformats.org/officeDocument/2006/relationships/image" Target="../media/image285.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6.xml"/><Relationship Id="rId3" Type="http://schemas.openxmlformats.org/officeDocument/2006/relationships/image" Target="../media/image275.png"/><Relationship Id="rId4" Type="http://schemas.openxmlformats.org/officeDocument/2006/relationships/image" Target="../media/image295.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9.xml"/><Relationship Id="rId3" Type="http://schemas.openxmlformats.org/officeDocument/2006/relationships/image" Target="../media/image272.png"/><Relationship Id="rId4" Type="http://schemas.openxmlformats.org/officeDocument/2006/relationships/image" Target="../media/image281.png"/><Relationship Id="rId5" Type="http://schemas.openxmlformats.org/officeDocument/2006/relationships/image" Target="../media/image28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 Id="rId3" Type="http://schemas.openxmlformats.org/officeDocument/2006/relationships/image" Target="../media/image20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2.xml"/><Relationship Id="rId3" Type="http://schemas.openxmlformats.org/officeDocument/2006/relationships/image" Target="../media/image286.png"/><Relationship Id="rId4" Type="http://schemas.openxmlformats.org/officeDocument/2006/relationships/image" Target="../media/image28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3.xml"/><Relationship Id="rId3" Type="http://schemas.openxmlformats.org/officeDocument/2006/relationships/image" Target="../media/image279.png"/><Relationship Id="rId4" Type="http://schemas.openxmlformats.org/officeDocument/2006/relationships/image" Target="../media/image282.png"/><Relationship Id="rId5" Type="http://schemas.openxmlformats.org/officeDocument/2006/relationships/image" Target="../media/image28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4.xml"/><Relationship Id="rId3" Type="http://schemas.openxmlformats.org/officeDocument/2006/relationships/image" Target="../media/image287.png"/><Relationship Id="rId4" Type="http://schemas.openxmlformats.org/officeDocument/2006/relationships/image" Target="../media/image29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5.xml"/><Relationship Id="rId3" Type="http://schemas.openxmlformats.org/officeDocument/2006/relationships/image" Target="../media/image29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6.xml"/><Relationship Id="rId3" Type="http://schemas.openxmlformats.org/officeDocument/2006/relationships/image" Target="../media/image291.png"/><Relationship Id="rId4" Type="http://schemas.openxmlformats.org/officeDocument/2006/relationships/image" Target="../media/image299.png"/><Relationship Id="rId5" Type="http://schemas.openxmlformats.org/officeDocument/2006/relationships/image" Target="../media/image29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8.xml"/><Relationship Id="rId3" Type="http://schemas.openxmlformats.org/officeDocument/2006/relationships/image" Target="../media/image30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9.xml"/><Relationship Id="rId3" Type="http://schemas.openxmlformats.org/officeDocument/2006/relationships/image" Target="../media/image26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4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0.xml"/><Relationship Id="rId3" Type="http://schemas.openxmlformats.org/officeDocument/2006/relationships/image" Target="../media/image262.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1.xml"/><Relationship Id="rId3" Type="http://schemas.openxmlformats.org/officeDocument/2006/relationships/image" Target="../media/image262.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2.xml"/><Relationship Id="rId3" Type="http://schemas.openxmlformats.org/officeDocument/2006/relationships/image" Target="../media/image262.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3.xml"/><Relationship Id="rId3" Type="http://schemas.openxmlformats.org/officeDocument/2006/relationships/image" Target="../media/image262.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7.xml"/><Relationship Id="rId3" Type="http://schemas.openxmlformats.org/officeDocument/2006/relationships/image" Target="../media/image154.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3.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3.xml"/><Relationship Id="rId3" Type="http://schemas.openxmlformats.org/officeDocument/2006/relationships/image" Target="../media/image31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5.xml"/><Relationship Id="rId3" Type="http://schemas.openxmlformats.org/officeDocument/2006/relationships/image" Target="../media/image296.png"/><Relationship Id="rId4" Type="http://schemas.openxmlformats.org/officeDocument/2006/relationships/image" Target="../media/image311.png"/><Relationship Id="rId5" Type="http://schemas.openxmlformats.org/officeDocument/2006/relationships/image" Target="../media/image302.png"/><Relationship Id="rId6" Type="http://schemas.openxmlformats.org/officeDocument/2006/relationships/image" Target="../media/image304.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6.xml"/><Relationship Id="rId3" Type="http://schemas.openxmlformats.org/officeDocument/2006/relationships/image" Target="../media/image303.png"/><Relationship Id="rId4" Type="http://schemas.openxmlformats.org/officeDocument/2006/relationships/image" Target="../media/image308.png"/><Relationship Id="rId5" Type="http://schemas.openxmlformats.org/officeDocument/2006/relationships/image" Target="../media/image317.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7.xml"/><Relationship Id="rId3" Type="http://schemas.openxmlformats.org/officeDocument/2006/relationships/image" Target="../media/image301.png"/><Relationship Id="rId4" Type="http://schemas.openxmlformats.org/officeDocument/2006/relationships/image" Target="../media/image313.png"/><Relationship Id="rId5" Type="http://schemas.openxmlformats.org/officeDocument/2006/relationships/image" Target="../media/image319.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8.xml"/><Relationship Id="rId3" Type="http://schemas.openxmlformats.org/officeDocument/2006/relationships/image" Target="../media/image314.png"/><Relationship Id="rId4" Type="http://schemas.openxmlformats.org/officeDocument/2006/relationships/image" Target="../media/image309.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9.xml"/><Relationship Id="rId3" Type="http://schemas.openxmlformats.org/officeDocument/2006/relationships/image" Target="../media/image307.png"/><Relationship Id="rId4" Type="http://schemas.openxmlformats.org/officeDocument/2006/relationships/image" Target="../media/image3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0.xml"/><Relationship Id="rId3" Type="http://schemas.openxmlformats.org/officeDocument/2006/relationships/image" Target="../media/image306.png"/><Relationship Id="rId4" Type="http://schemas.openxmlformats.org/officeDocument/2006/relationships/image" Target="../media/image316.png"/><Relationship Id="rId5" Type="http://schemas.openxmlformats.org/officeDocument/2006/relationships/image" Target="../media/image305.png"/><Relationship Id="rId6" Type="http://schemas.openxmlformats.org/officeDocument/2006/relationships/image" Target="../media/image312.png"/></Relationships>
</file>

<file path=ppt/slides/_rels/slide281.xml.rels><?xml version="1.0" encoding="UTF-8" standalone="yes"?><Relationships xmlns="http://schemas.openxmlformats.org/package/2006/relationships"><Relationship Id="rId11" Type="http://schemas.openxmlformats.org/officeDocument/2006/relationships/image" Target="../media/image320.png"/><Relationship Id="rId10" Type="http://schemas.openxmlformats.org/officeDocument/2006/relationships/image" Target="../media/image321.png"/><Relationship Id="rId13" Type="http://schemas.openxmlformats.org/officeDocument/2006/relationships/image" Target="../media/image326.png"/><Relationship Id="rId12" Type="http://schemas.openxmlformats.org/officeDocument/2006/relationships/image" Target="../media/image323.png"/><Relationship Id="rId1" Type="http://schemas.openxmlformats.org/officeDocument/2006/relationships/slideLayout" Target="../slideLayouts/slideLayout5.xml"/><Relationship Id="rId2" Type="http://schemas.openxmlformats.org/officeDocument/2006/relationships/notesSlide" Target="../notesSlides/notesSlide281.xml"/><Relationship Id="rId3" Type="http://schemas.openxmlformats.org/officeDocument/2006/relationships/image" Target="../media/image324.png"/><Relationship Id="rId4" Type="http://schemas.openxmlformats.org/officeDocument/2006/relationships/image" Target="../media/image331.png"/><Relationship Id="rId9" Type="http://schemas.openxmlformats.org/officeDocument/2006/relationships/image" Target="../media/image325.png"/><Relationship Id="rId15" Type="http://schemas.openxmlformats.org/officeDocument/2006/relationships/image" Target="../media/image332.png"/><Relationship Id="rId14" Type="http://schemas.openxmlformats.org/officeDocument/2006/relationships/image" Target="../media/image327.png"/><Relationship Id="rId5" Type="http://schemas.openxmlformats.org/officeDocument/2006/relationships/image" Target="../media/image330.png"/><Relationship Id="rId6" Type="http://schemas.openxmlformats.org/officeDocument/2006/relationships/image" Target="../media/image315.png"/><Relationship Id="rId7" Type="http://schemas.openxmlformats.org/officeDocument/2006/relationships/image" Target="../media/image318.png"/><Relationship Id="rId8" Type="http://schemas.openxmlformats.org/officeDocument/2006/relationships/image" Target="../media/image338.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2.xml"/><Relationship Id="rId3" Type="http://schemas.openxmlformats.org/officeDocument/2006/relationships/image" Target="../media/image334.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3.xml"/><Relationship Id="rId3" Type="http://schemas.openxmlformats.org/officeDocument/2006/relationships/image" Target="../media/image335.png"/><Relationship Id="rId4" Type="http://schemas.openxmlformats.org/officeDocument/2006/relationships/image" Target="../media/image333.png"/><Relationship Id="rId5" Type="http://schemas.openxmlformats.org/officeDocument/2006/relationships/image" Target="../media/image329.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4.xml"/><Relationship Id="rId3" Type="http://schemas.openxmlformats.org/officeDocument/2006/relationships/image" Target="../media/image337.png"/><Relationship Id="rId4" Type="http://schemas.openxmlformats.org/officeDocument/2006/relationships/image" Target="../media/image329.png"/><Relationship Id="rId5" Type="http://schemas.openxmlformats.org/officeDocument/2006/relationships/image" Target="../media/image341.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5.xml"/><Relationship Id="rId3" Type="http://schemas.openxmlformats.org/officeDocument/2006/relationships/image" Target="../media/image342.png"/><Relationship Id="rId4" Type="http://schemas.openxmlformats.org/officeDocument/2006/relationships/image" Target="../media/image339.png"/><Relationship Id="rId5" Type="http://schemas.openxmlformats.org/officeDocument/2006/relationships/image" Target="../media/image355.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6.xml"/><Relationship Id="rId3" Type="http://schemas.openxmlformats.org/officeDocument/2006/relationships/image" Target="../media/image340.png"/><Relationship Id="rId4" Type="http://schemas.openxmlformats.org/officeDocument/2006/relationships/image" Target="../media/image354.png"/><Relationship Id="rId5" Type="http://schemas.openxmlformats.org/officeDocument/2006/relationships/image" Target="../media/image364.png"/><Relationship Id="rId6" Type="http://schemas.openxmlformats.org/officeDocument/2006/relationships/image" Target="../media/image336.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7.xml"/><Relationship Id="rId3" Type="http://schemas.openxmlformats.org/officeDocument/2006/relationships/image" Target="../media/image344.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8.xml"/><Relationship Id="rId3" Type="http://schemas.openxmlformats.org/officeDocument/2006/relationships/image" Target="../media/image345.png"/><Relationship Id="rId4" Type="http://schemas.openxmlformats.org/officeDocument/2006/relationships/image" Target="../media/image35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9.xml"/><Relationship Id="rId3" Type="http://schemas.openxmlformats.org/officeDocument/2006/relationships/image" Target="../media/image3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0.xml"/><Relationship Id="rId3" Type="http://schemas.openxmlformats.org/officeDocument/2006/relationships/image" Target="../media/image361.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9.xml"/><Relationship Id="rId3" Type="http://schemas.openxmlformats.org/officeDocument/2006/relationships/image" Target="../media/image3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0.xml"/><Relationship Id="rId3" Type="http://schemas.openxmlformats.org/officeDocument/2006/relationships/image" Target="../media/image347.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1.xml"/><Relationship Id="rId3" Type="http://schemas.openxmlformats.org/officeDocument/2006/relationships/image" Target="../media/image359.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3.xml"/><Relationship Id="rId3" Type="http://schemas.openxmlformats.org/officeDocument/2006/relationships/image" Target="../media/image343.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4.xml"/><Relationship Id="rId3" Type="http://schemas.openxmlformats.org/officeDocument/2006/relationships/image" Target="../media/image367.png"/><Relationship Id="rId4" Type="http://schemas.openxmlformats.org/officeDocument/2006/relationships/image" Target="../media/image348.png"/><Relationship Id="rId5" Type="http://schemas.openxmlformats.org/officeDocument/2006/relationships/image" Target="../media/image363.png"/><Relationship Id="rId6" Type="http://schemas.openxmlformats.org/officeDocument/2006/relationships/image" Target="../media/image349.png"/><Relationship Id="rId7" Type="http://schemas.openxmlformats.org/officeDocument/2006/relationships/image" Target="../media/image346.png"/><Relationship Id="rId8" Type="http://schemas.openxmlformats.org/officeDocument/2006/relationships/image" Target="../media/image352.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5.xml"/><Relationship Id="rId3" Type="http://schemas.openxmlformats.org/officeDocument/2006/relationships/image" Target="../media/image366.png"/><Relationship Id="rId4" Type="http://schemas.openxmlformats.org/officeDocument/2006/relationships/image" Target="../media/image356.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6.xml"/><Relationship Id="rId3" Type="http://schemas.openxmlformats.org/officeDocument/2006/relationships/image" Target="../media/image36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7.xml"/><Relationship Id="rId3" Type="http://schemas.openxmlformats.org/officeDocument/2006/relationships/image" Target="../media/image360.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8.xml"/><Relationship Id="rId3" Type="http://schemas.openxmlformats.org/officeDocument/2006/relationships/image" Target="../media/image360.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9.xml"/><Relationship Id="rId3" Type="http://schemas.openxmlformats.org/officeDocument/2006/relationships/image" Target="../media/image3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3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0.xml"/><Relationship Id="rId3" Type="http://schemas.openxmlformats.org/officeDocument/2006/relationships/image" Target="../media/image357.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1.xml"/><Relationship Id="rId3" Type="http://schemas.openxmlformats.org/officeDocument/2006/relationships/image" Target="../media/image368.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2.xml"/><Relationship Id="rId3" Type="http://schemas.openxmlformats.org/officeDocument/2006/relationships/image" Target="../media/image262.jp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3.xml"/><Relationship Id="rId3" Type="http://schemas.openxmlformats.org/officeDocument/2006/relationships/image" Target="../media/image20.jp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7.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64.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90.png"/><Relationship Id="rId4" Type="http://schemas.openxmlformats.org/officeDocument/2006/relationships/image" Target="../media/image66.png"/><Relationship Id="rId5" Type="http://schemas.openxmlformats.org/officeDocument/2006/relationships/image" Target="../media/image74.png"/><Relationship Id="rId6"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77.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33.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4.png"/><Relationship Id="rId9"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26.png"/><Relationship Id="rId7" Type="http://schemas.openxmlformats.org/officeDocument/2006/relationships/image" Target="../media/image15.png"/><Relationship Id="rId8"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8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9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9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0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7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81.png"/><Relationship Id="rId4" Type="http://schemas.openxmlformats.org/officeDocument/2006/relationships/image" Target="../media/image3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0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06.png"/><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95.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0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9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02.png"/><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99.png"/><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9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1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1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0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13.png"/><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
          <p:cNvSpPr/>
          <p:nvPr/>
        </p:nvSpPr>
        <p:spPr>
          <a:xfrm>
            <a:off x="719769" y="1710551"/>
            <a:ext cx="8364302" cy="22152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799" u="none" cap="none" strike="noStrike">
                <a:solidFill>
                  <a:srgbClr val="000000"/>
                </a:solidFill>
                <a:latin typeface="Arial"/>
                <a:ea typeface="Arial"/>
                <a:cs typeface="Arial"/>
                <a:sym typeface="Arial"/>
              </a:rPr>
              <a:t>Samsung </a:t>
            </a:r>
            <a:endParaRPr/>
          </a:p>
          <a:p>
            <a:pPr indent="0" lvl="0" marL="0" marR="0" rtl="0" algn="l">
              <a:spcBef>
                <a:spcPts val="0"/>
              </a:spcBef>
              <a:spcAft>
                <a:spcPts val="0"/>
              </a:spcAft>
              <a:buNone/>
            </a:pPr>
            <a:r>
              <a:rPr b="0" i="0" lang="en-US" sz="4799" u="none" cap="none" strike="noStrike">
                <a:solidFill>
                  <a:srgbClr val="000000"/>
                </a:solidFill>
                <a:latin typeface="Arial"/>
                <a:ea typeface="Arial"/>
                <a:cs typeface="Arial"/>
                <a:sym typeface="Arial"/>
              </a:rPr>
              <a:t>Innovation </a:t>
            </a:r>
            <a:endParaRPr/>
          </a:p>
          <a:p>
            <a:pPr indent="0" lvl="0" marL="0" marR="0" rtl="0" algn="l">
              <a:spcBef>
                <a:spcPts val="0"/>
              </a:spcBef>
              <a:spcAft>
                <a:spcPts val="0"/>
              </a:spcAft>
              <a:buNone/>
            </a:pPr>
            <a:r>
              <a:rPr b="0" i="0" lang="en-US" sz="4799" u="none" cap="none" strike="noStrike">
                <a:solidFill>
                  <a:srgbClr val="000000"/>
                </a:solidFill>
                <a:latin typeface="Arial"/>
                <a:ea typeface="Arial"/>
                <a:cs typeface="Arial"/>
                <a:sym typeface="Arial"/>
              </a:rPr>
              <a:t>Campus</a:t>
            </a:r>
            <a:endParaRPr/>
          </a:p>
        </p:txBody>
      </p:sp>
      <p:grpSp>
        <p:nvGrpSpPr>
          <p:cNvPr id="152" name="Google Shape;152;p1"/>
          <p:cNvGrpSpPr/>
          <p:nvPr/>
        </p:nvGrpSpPr>
        <p:grpSpPr>
          <a:xfrm>
            <a:off x="724457" y="4319714"/>
            <a:ext cx="6095883" cy="369214"/>
            <a:chOff x="724689" y="4320000"/>
            <a:chExt cx="6097837" cy="369332"/>
          </a:xfrm>
        </p:grpSpPr>
        <p:sp>
          <p:nvSpPr>
            <p:cNvPr id="153" name="Google Shape;153;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399"/>
                <a:buFont typeface="Arial"/>
                <a:buNone/>
              </a:pPr>
              <a:r>
                <a:rPr b="0" i="0" lang="en-US" sz="2399" u="none" cap="none" strike="noStrike">
                  <a:solidFill>
                    <a:srgbClr val="1428A0"/>
                  </a:solidFill>
                  <a:latin typeface="Arial"/>
                  <a:ea typeface="Arial"/>
                  <a:cs typeface="Arial"/>
                  <a:sym typeface="Arial"/>
                </a:rPr>
                <a:t>Trí tuệ nhân tạo</a:t>
              </a:r>
              <a:endParaRPr b="0" i="0" sz="2399" u="none" cap="none" strike="noStrike">
                <a:solidFill>
                  <a:srgbClr val="1428A0"/>
                </a:solidFill>
                <a:latin typeface="Arial"/>
                <a:ea typeface="Arial"/>
                <a:cs typeface="Arial"/>
                <a:sym typeface="Arial"/>
              </a:endParaRPr>
            </a:p>
          </p:txBody>
        </p:sp>
        <p:sp>
          <p:nvSpPr>
            <p:cNvPr id="154" name="Google Shape;154;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grpSp>
        <p:nvGrpSpPr>
          <p:cNvPr id="324" name="Google Shape;324;p10"/>
          <p:cNvGrpSpPr/>
          <p:nvPr/>
        </p:nvGrpSpPr>
        <p:grpSpPr>
          <a:xfrm>
            <a:off x="450000" y="450000"/>
            <a:ext cx="9018000" cy="276999"/>
            <a:chOff x="450000" y="450000"/>
            <a:chExt cx="9018000" cy="276999"/>
          </a:xfrm>
        </p:grpSpPr>
        <p:sp>
          <p:nvSpPr>
            <p:cNvPr id="325" name="Google Shape;325;p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Học máy là gì?</a:t>
              </a:r>
              <a:endParaRPr sz="1800">
                <a:solidFill>
                  <a:schemeClr val="lt1"/>
                </a:solidFill>
                <a:latin typeface="Arial"/>
                <a:ea typeface="Arial"/>
                <a:cs typeface="Arial"/>
                <a:sym typeface="Arial"/>
              </a:endParaRPr>
            </a:p>
          </p:txBody>
        </p:sp>
        <p:sp>
          <p:nvSpPr>
            <p:cNvPr id="326" name="Google Shape;326;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27" name="Google Shape;327;p1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loại máy học theo phương pháp có giám sát  </a:t>
            </a:r>
            <a:endParaRPr sz="1400">
              <a:solidFill>
                <a:schemeClr val="dk1"/>
              </a:solidFill>
              <a:latin typeface="Arial"/>
              <a:ea typeface="Arial"/>
              <a:cs typeface="Arial"/>
              <a:sym typeface="Arial"/>
            </a:endParaRPr>
          </a:p>
        </p:txBody>
      </p:sp>
      <p:grpSp>
        <p:nvGrpSpPr>
          <p:cNvPr id="328" name="Google Shape;328;p10"/>
          <p:cNvGrpSpPr/>
          <p:nvPr/>
        </p:nvGrpSpPr>
        <p:grpSpPr>
          <a:xfrm>
            <a:off x="526200" y="2168860"/>
            <a:ext cx="8881390" cy="3669959"/>
            <a:chOff x="514136" y="2241550"/>
            <a:chExt cx="8881390" cy="3669959"/>
          </a:xfrm>
        </p:grpSpPr>
        <p:sp>
          <p:nvSpPr>
            <p:cNvPr id="329" name="Google Shape;329;p10"/>
            <p:cNvSpPr txBox="1"/>
            <p:nvPr/>
          </p:nvSpPr>
          <p:spPr>
            <a:xfrm>
              <a:off x="3871236" y="2241550"/>
              <a:ext cx="2178308" cy="358775"/>
            </a:xfrm>
            <a:prstGeom prst="rect">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Học máy</a:t>
              </a:r>
              <a:endParaRPr sz="1800">
                <a:solidFill>
                  <a:schemeClr val="lt1"/>
                </a:solidFill>
                <a:latin typeface="Arial"/>
                <a:ea typeface="Arial"/>
                <a:cs typeface="Arial"/>
                <a:sym typeface="Arial"/>
              </a:endParaRPr>
            </a:p>
          </p:txBody>
        </p:sp>
        <p:sp>
          <p:nvSpPr>
            <p:cNvPr id="330" name="Google Shape;330;p10"/>
            <p:cNvSpPr/>
            <p:nvPr/>
          </p:nvSpPr>
          <p:spPr>
            <a:xfrm>
              <a:off x="791140" y="3530819"/>
              <a:ext cx="2178307" cy="333218"/>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Có giám sát</a:t>
              </a:r>
              <a:endParaRPr sz="1600">
                <a:solidFill>
                  <a:srgbClr val="262626"/>
                </a:solidFill>
                <a:latin typeface="Arial"/>
                <a:ea typeface="Arial"/>
                <a:cs typeface="Arial"/>
                <a:sym typeface="Arial"/>
              </a:endParaRPr>
            </a:p>
          </p:txBody>
        </p:sp>
        <p:sp>
          <p:nvSpPr>
            <p:cNvPr id="331" name="Google Shape;331;p10"/>
            <p:cNvSpPr/>
            <p:nvPr/>
          </p:nvSpPr>
          <p:spPr>
            <a:xfrm>
              <a:off x="3871236" y="3530820"/>
              <a:ext cx="2178307" cy="333218"/>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Không giám sát</a:t>
              </a:r>
              <a:endParaRPr sz="1600">
                <a:solidFill>
                  <a:srgbClr val="262626"/>
                </a:solidFill>
                <a:latin typeface="Arial"/>
                <a:ea typeface="Arial"/>
                <a:cs typeface="Arial"/>
                <a:sym typeface="Arial"/>
              </a:endParaRPr>
            </a:p>
          </p:txBody>
        </p:sp>
        <p:sp>
          <p:nvSpPr>
            <p:cNvPr id="332" name="Google Shape;332;p10"/>
            <p:cNvSpPr/>
            <p:nvPr/>
          </p:nvSpPr>
          <p:spPr>
            <a:xfrm>
              <a:off x="6949074" y="3530819"/>
              <a:ext cx="2178307" cy="333218"/>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Tăng cường</a:t>
              </a:r>
              <a:endParaRPr sz="1600">
                <a:solidFill>
                  <a:srgbClr val="262626"/>
                </a:solidFill>
                <a:latin typeface="Arial"/>
                <a:ea typeface="Arial"/>
                <a:cs typeface="Arial"/>
                <a:sym typeface="Arial"/>
              </a:endParaRPr>
            </a:p>
          </p:txBody>
        </p:sp>
        <p:pic>
          <p:nvPicPr>
            <p:cNvPr id="333" name="Google Shape;333;p10"/>
            <p:cNvPicPr preferRelativeResize="0"/>
            <p:nvPr/>
          </p:nvPicPr>
          <p:blipFill rotWithShape="1">
            <a:blip r:embed="rId3">
              <a:alphaModFix/>
            </a:blip>
            <a:srcRect b="0" l="0" r="0" t="0"/>
            <a:stretch/>
          </p:blipFill>
          <p:spPr>
            <a:xfrm>
              <a:off x="974383" y="4004886"/>
              <a:ext cx="1811821" cy="1555760"/>
            </a:xfrm>
            <a:prstGeom prst="rect">
              <a:avLst/>
            </a:prstGeom>
            <a:noFill/>
            <a:ln>
              <a:noFill/>
            </a:ln>
          </p:spPr>
        </p:pic>
        <p:sp>
          <p:nvSpPr>
            <p:cNvPr id="334" name="Google Shape;334;p10"/>
            <p:cNvSpPr/>
            <p:nvPr/>
          </p:nvSpPr>
          <p:spPr>
            <a:xfrm>
              <a:off x="514136" y="5511399"/>
              <a:ext cx="2731702" cy="40011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Mẫu của đối tượng </a:t>
              </a:r>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được cho trước. </a:t>
              </a:r>
              <a:endParaRPr/>
            </a:p>
          </p:txBody>
        </p:sp>
        <p:pic>
          <p:nvPicPr>
            <p:cNvPr id="335" name="Google Shape;335;p10"/>
            <p:cNvPicPr preferRelativeResize="0"/>
            <p:nvPr/>
          </p:nvPicPr>
          <p:blipFill rotWithShape="1">
            <a:blip r:embed="rId4">
              <a:alphaModFix/>
            </a:blip>
            <a:srcRect b="0" l="0" r="0" t="0"/>
            <a:stretch/>
          </p:blipFill>
          <p:spPr>
            <a:xfrm>
              <a:off x="4116136" y="4030501"/>
              <a:ext cx="1799574" cy="1555761"/>
            </a:xfrm>
            <a:prstGeom prst="rect">
              <a:avLst/>
            </a:prstGeom>
            <a:noFill/>
            <a:ln>
              <a:noFill/>
            </a:ln>
          </p:spPr>
        </p:pic>
        <p:sp>
          <p:nvSpPr>
            <p:cNvPr id="336" name="Google Shape;336;p10"/>
            <p:cNvSpPr/>
            <p:nvPr/>
          </p:nvSpPr>
          <p:spPr>
            <a:xfrm>
              <a:off x="3514001" y="5511399"/>
              <a:ext cx="2862918" cy="40011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Mẫu của đối tượng </a:t>
              </a:r>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cần được xác định.</a:t>
              </a:r>
              <a:endParaRPr/>
            </a:p>
          </p:txBody>
        </p:sp>
        <p:pic>
          <p:nvPicPr>
            <p:cNvPr id="337" name="Google Shape;337;p10"/>
            <p:cNvPicPr preferRelativeResize="0"/>
            <p:nvPr/>
          </p:nvPicPr>
          <p:blipFill rotWithShape="1">
            <a:blip r:embed="rId5">
              <a:alphaModFix/>
            </a:blip>
            <a:srcRect b="0" l="0" r="0" t="0"/>
            <a:stretch/>
          </p:blipFill>
          <p:spPr>
            <a:xfrm>
              <a:off x="7163772" y="4160462"/>
              <a:ext cx="1697193" cy="1244608"/>
            </a:xfrm>
            <a:prstGeom prst="rect">
              <a:avLst/>
            </a:prstGeom>
            <a:noFill/>
            <a:ln>
              <a:noFill/>
            </a:ln>
          </p:spPr>
        </p:pic>
        <p:sp>
          <p:nvSpPr>
            <p:cNvPr id="338" name="Google Shape;338;p10"/>
            <p:cNvSpPr/>
            <p:nvPr/>
          </p:nvSpPr>
          <p:spPr>
            <a:xfrm>
              <a:off x="6663824" y="5611426"/>
              <a:ext cx="273170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Tối ưu hóa phương thức</a:t>
              </a:r>
              <a:endParaRPr sz="1300">
                <a:solidFill>
                  <a:srgbClr val="262626"/>
                </a:solidFill>
                <a:latin typeface="Arial"/>
                <a:ea typeface="Arial"/>
                <a:cs typeface="Arial"/>
                <a:sym typeface="Arial"/>
              </a:endParaRPr>
            </a:p>
          </p:txBody>
        </p:sp>
        <p:cxnSp>
          <p:nvCxnSpPr>
            <p:cNvPr id="339" name="Google Shape;339;p10"/>
            <p:cNvCxnSpPr>
              <a:stCxn id="329" idx="2"/>
              <a:endCxn id="330" idx="0"/>
            </p:cNvCxnSpPr>
            <p:nvPr/>
          </p:nvCxnSpPr>
          <p:spPr>
            <a:xfrm rot="5400000">
              <a:off x="2955040" y="1525575"/>
              <a:ext cx="930600" cy="3080100"/>
            </a:xfrm>
            <a:prstGeom prst="bentConnector3">
              <a:avLst>
                <a:gd fmla="val 57812" name="adj1"/>
              </a:avLst>
            </a:prstGeom>
            <a:noFill/>
            <a:ln cap="flat" cmpd="sng" w="9525">
              <a:solidFill>
                <a:srgbClr val="A5A5A5"/>
              </a:solidFill>
              <a:prstDash val="solid"/>
              <a:miter lim="800000"/>
              <a:headEnd len="sm" w="sm" type="none"/>
              <a:tailEnd len="med" w="med" type="triangle"/>
            </a:ln>
          </p:spPr>
        </p:cxnSp>
        <p:cxnSp>
          <p:nvCxnSpPr>
            <p:cNvPr id="340" name="Google Shape;340;p10"/>
            <p:cNvCxnSpPr>
              <a:stCxn id="329" idx="2"/>
              <a:endCxn id="332" idx="0"/>
            </p:cNvCxnSpPr>
            <p:nvPr/>
          </p:nvCxnSpPr>
          <p:spPr>
            <a:xfrm flipH="1" rot="-5400000">
              <a:off x="6033940" y="1526775"/>
              <a:ext cx="930600" cy="3077700"/>
            </a:xfrm>
            <a:prstGeom prst="bentConnector3">
              <a:avLst>
                <a:gd fmla="val 57812" name="adj1"/>
              </a:avLst>
            </a:prstGeom>
            <a:noFill/>
            <a:ln cap="flat" cmpd="sng" w="9525">
              <a:solidFill>
                <a:srgbClr val="A5A5A5"/>
              </a:solidFill>
              <a:prstDash val="solid"/>
              <a:miter lim="800000"/>
              <a:headEnd len="sm" w="sm" type="none"/>
              <a:tailEnd len="med" w="med" type="triangle"/>
            </a:ln>
          </p:spPr>
        </p:cxnSp>
        <p:cxnSp>
          <p:nvCxnSpPr>
            <p:cNvPr id="341" name="Google Shape;341;p10"/>
            <p:cNvCxnSpPr>
              <a:stCxn id="329" idx="2"/>
              <a:endCxn id="331" idx="0"/>
            </p:cNvCxnSpPr>
            <p:nvPr/>
          </p:nvCxnSpPr>
          <p:spPr>
            <a:xfrm>
              <a:off x="4960390" y="2600325"/>
              <a:ext cx="0" cy="930600"/>
            </a:xfrm>
            <a:prstGeom prst="straightConnector1">
              <a:avLst/>
            </a:prstGeom>
            <a:noFill/>
            <a:ln cap="flat" cmpd="sng" w="9525">
              <a:solidFill>
                <a:srgbClr val="A5A5A5"/>
              </a:solidFill>
              <a:prstDash val="solid"/>
              <a:miter lim="800000"/>
              <a:headEnd len="sm" w="sm" type="none"/>
              <a:tailEnd len="med" w="med" type="triangle"/>
            </a:ln>
          </p:spPr>
        </p:cxn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grpSp>
        <p:nvGrpSpPr>
          <p:cNvPr id="2030" name="Google Shape;2030;p100"/>
          <p:cNvGrpSpPr/>
          <p:nvPr/>
        </p:nvGrpSpPr>
        <p:grpSpPr>
          <a:xfrm>
            <a:off x="450000" y="450000"/>
            <a:ext cx="9018000" cy="276999"/>
            <a:chOff x="450000" y="450000"/>
            <a:chExt cx="9018000" cy="276999"/>
          </a:xfrm>
        </p:grpSpPr>
        <p:sp>
          <p:nvSpPr>
            <p:cNvPr id="2031" name="Google Shape;2031;p1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032" name="Google Shape;2032;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pSp>
        <p:nvGrpSpPr>
          <p:cNvPr id="2033" name="Google Shape;2033;p100"/>
          <p:cNvGrpSpPr/>
          <p:nvPr/>
        </p:nvGrpSpPr>
        <p:grpSpPr>
          <a:xfrm>
            <a:off x="666750" y="5462239"/>
            <a:ext cx="8677275" cy="755579"/>
            <a:chOff x="559817" y="3081410"/>
            <a:chExt cx="8677275" cy="755579"/>
          </a:xfrm>
        </p:grpSpPr>
        <p:sp>
          <p:nvSpPr>
            <p:cNvPr id="2034" name="Google Shape;2034;p100"/>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035" name="Google Shape;2035;p100"/>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2036" name="Google Shape;2036;p100"/>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82</a:t>
              </a:r>
              <a:endParaRPr/>
            </a:p>
          </p:txBody>
        </p:sp>
        <p:sp>
          <p:nvSpPr>
            <p:cNvPr id="2037" name="Google Shape;2037;p100"/>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(0, 0) là 1, do đó setosa (setosa lên đến 50 ma trận).</a:t>
              </a:r>
              <a:endParaRPr sz="1400">
                <a:solidFill>
                  <a:srgbClr val="262626"/>
                </a:solidFill>
                <a:latin typeface="Arial"/>
                <a:ea typeface="Arial"/>
                <a:cs typeface="Arial"/>
                <a:sym typeface="Arial"/>
              </a:endParaRPr>
            </a:p>
          </p:txBody>
        </p:sp>
      </p:grpSp>
      <p:grpSp>
        <p:nvGrpSpPr>
          <p:cNvPr id="2038" name="Google Shape;2038;p100"/>
          <p:cNvGrpSpPr/>
          <p:nvPr/>
        </p:nvGrpSpPr>
        <p:grpSpPr>
          <a:xfrm>
            <a:off x="666749" y="1706845"/>
            <a:ext cx="8677276" cy="3662109"/>
            <a:chOff x="666749" y="2102889"/>
            <a:chExt cx="8677276" cy="3662109"/>
          </a:xfrm>
        </p:grpSpPr>
        <p:sp>
          <p:nvSpPr>
            <p:cNvPr id="2039" name="Google Shape;2039;p100"/>
            <p:cNvSpPr/>
            <p:nvPr/>
          </p:nvSpPr>
          <p:spPr>
            <a:xfrm>
              <a:off x="666749" y="2102889"/>
              <a:ext cx="8677276" cy="366210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40" name="Google Shape;2040;p100"/>
            <p:cNvPicPr preferRelativeResize="0"/>
            <p:nvPr/>
          </p:nvPicPr>
          <p:blipFill rotWithShape="1">
            <a:blip r:embed="rId4">
              <a:alphaModFix/>
            </a:blip>
            <a:srcRect b="0" l="2283" r="16799" t="0"/>
            <a:stretch/>
          </p:blipFill>
          <p:spPr>
            <a:xfrm>
              <a:off x="847724" y="2155160"/>
              <a:ext cx="8496176" cy="3487392"/>
            </a:xfrm>
            <a:prstGeom prst="rect">
              <a:avLst/>
            </a:prstGeom>
            <a:noFill/>
            <a:ln>
              <a:noFill/>
            </a:ln>
          </p:spPr>
        </p:pic>
        <p:pic>
          <p:nvPicPr>
            <p:cNvPr id="2041" name="Google Shape;2041;p100"/>
            <p:cNvPicPr preferRelativeResize="0"/>
            <p:nvPr/>
          </p:nvPicPr>
          <p:blipFill rotWithShape="1">
            <a:blip r:embed="rId5">
              <a:alphaModFix/>
            </a:blip>
            <a:srcRect b="0" l="9829" r="77284" t="0"/>
            <a:stretch/>
          </p:blipFill>
          <p:spPr>
            <a:xfrm>
              <a:off x="3306065" y="2584129"/>
              <a:ext cx="1264729" cy="2551695"/>
            </a:xfrm>
            <a:prstGeom prst="rect">
              <a:avLst/>
            </a:prstGeom>
            <a:noFill/>
            <a:ln>
              <a:noFill/>
            </a:ln>
          </p:spPr>
        </p:pic>
        <p:pic>
          <p:nvPicPr>
            <p:cNvPr id="2042" name="Google Shape;2042;p100"/>
            <p:cNvPicPr preferRelativeResize="0"/>
            <p:nvPr/>
          </p:nvPicPr>
          <p:blipFill rotWithShape="1">
            <a:blip r:embed="rId6">
              <a:alphaModFix/>
            </a:blip>
            <a:srcRect b="0" l="9353" r="76244" t="0"/>
            <a:stretch/>
          </p:blipFill>
          <p:spPr>
            <a:xfrm>
              <a:off x="4852581" y="2583687"/>
              <a:ext cx="1379593" cy="2996753"/>
            </a:xfrm>
            <a:prstGeom prst="rect">
              <a:avLst/>
            </a:prstGeom>
            <a:noFill/>
            <a:ln>
              <a:noFill/>
            </a:ln>
          </p:spPr>
        </p:pic>
      </p:grpSp>
      <p:sp>
        <p:nvSpPr>
          <p:cNvPr id="2043" name="Google Shape;2043;p100"/>
          <p:cNvSpPr/>
          <p:nvPr/>
        </p:nvSpPr>
        <p:spPr>
          <a:xfrm>
            <a:off x="558800" y="139811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Chuyển đổi sang ma trận thưa</a:t>
            </a:r>
            <a:endParaRPr sz="1400">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grpSp>
        <p:nvGrpSpPr>
          <p:cNvPr id="2049" name="Google Shape;2049;p101"/>
          <p:cNvGrpSpPr/>
          <p:nvPr/>
        </p:nvGrpSpPr>
        <p:grpSpPr>
          <a:xfrm>
            <a:off x="450000" y="450000"/>
            <a:ext cx="9018000" cy="276999"/>
            <a:chOff x="450000" y="450000"/>
            <a:chExt cx="9018000" cy="276999"/>
          </a:xfrm>
        </p:grpSpPr>
        <p:sp>
          <p:nvSpPr>
            <p:cNvPr id="2050" name="Google Shape;2050;p1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051" name="Google Shape;2051;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pSp>
        <p:nvGrpSpPr>
          <p:cNvPr id="2052" name="Google Shape;2052;p101"/>
          <p:cNvGrpSpPr/>
          <p:nvPr/>
        </p:nvGrpSpPr>
        <p:grpSpPr>
          <a:xfrm>
            <a:off x="666749" y="1736811"/>
            <a:ext cx="8677276" cy="4504597"/>
            <a:chOff x="666749" y="1736811"/>
            <a:chExt cx="8677276" cy="4504597"/>
          </a:xfrm>
        </p:grpSpPr>
        <p:sp>
          <p:nvSpPr>
            <p:cNvPr id="2053" name="Google Shape;2053;p101"/>
            <p:cNvSpPr/>
            <p:nvPr/>
          </p:nvSpPr>
          <p:spPr>
            <a:xfrm>
              <a:off x="666749" y="1736811"/>
              <a:ext cx="8677276" cy="450459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54" name="Google Shape;2054;p101"/>
            <p:cNvPicPr preferRelativeResize="0"/>
            <p:nvPr/>
          </p:nvPicPr>
          <p:blipFill rotWithShape="1">
            <a:blip r:embed="rId3">
              <a:alphaModFix/>
            </a:blip>
            <a:srcRect b="0" l="2386" r="15508" t="1196"/>
            <a:stretch/>
          </p:blipFill>
          <p:spPr>
            <a:xfrm>
              <a:off x="839337" y="1825573"/>
              <a:ext cx="8504563" cy="4298390"/>
            </a:xfrm>
            <a:prstGeom prst="rect">
              <a:avLst/>
            </a:prstGeom>
            <a:noFill/>
            <a:ln>
              <a:noFill/>
            </a:ln>
          </p:spPr>
        </p:pic>
        <p:grpSp>
          <p:nvGrpSpPr>
            <p:cNvPr id="2055" name="Google Shape;2055;p101"/>
            <p:cNvGrpSpPr/>
            <p:nvPr/>
          </p:nvGrpSpPr>
          <p:grpSpPr>
            <a:xfrm>
              <a:off x="3368897" y="2232382"/>
              <a:ext cx="3485192" cy="3246397"/>
              <a:chOff x="3402453" y="2198827"/>
              <a:chExt cx="3277151" cy="3052610"/>
            </a:xfrm>
          </p:grpSpPr>
          <p:pic>
            <p:nvPicPr>
              <p:cNvPr id="2056" name="Google Shape;2056;p101"/>
              <p:cNvPicPr preferRelativeResize="0"/>
              <p:nvPr/>
            </p:nvPicPr>
            <p:blipFill rotWithShape="1">
              <a:blip r:embed="rId4">
                <a:alphaModFix/>
              </a:blip>
              <a:srcRect b="0" l="9228" r="76147" t="0"/>
              <a:stretch/>
            </p:blipFill>
            <p:spPr>
              <a:xfrm>
                <a:off x="3402453" y="2198827"/>
                <a:ext cx="1440160" cy="3052610"/>
              </a:xfrm>
              <a:prstGeom prst="rect">
                <a:avLst/>
              </a:prstGeom>
              <a:noFill/>
              <a:ln>
                <a:noFill/>
              </a:ln>
            </p:spPr>
          </p:pic>
          <p:pic>
            <p:nvPicPr>
              <p:cNvPr id="2057" name="Google Shape;2057;p101"/>
              <p:cNvPicPr preferRelativeResize="0"/>
              <p:nvPr/>
            </p:nvPicPr>
            <p:blipFill rotWithShape="1">
              <a:blip r:embed="rId5">
                <a:alphaModFix/>
              </a:blip>
              <a:srcRect b="0" l="9760" r="76346" t="0"/>
              <a:stretch/>
            </p:blipFill>
            <p:spPr>
              <a:xfrm>
                <a:off x="5311452" y="2198828"/>
                <a:ext cx="1368152" cy="1765450"/>
              </a:xfrm>
              <a:prstGeom prst="rect">
                <a:avLst/>
              </a:prstGeom>
              <a:noFill/>
              <a:ln>
                <a:noFill/>
              </a:ln>
            </p:spPr>
          </p:pic>
        </p:grpSp>
      </p:grpSp>
      <p:sp>
        <p:nvSpPr>
          <p:cNvPr id="2058" name="Google Shape;2058;p101"/>
          <p:cNvSpPr/>
          <p:nvPr/>
        </p:nvSpPr>
        <p:spPr>
          <a:xfrm>
            <a:off x="558800" y="139811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Tham khảo hình dưới đây để hiểu dễ hơn.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grpSp>
        <p:nvGrpSpPr>
          <p:cNvPr id="2064" name="Google Shape;2064;p102"/>
          <p:cNvGrpSpPr/>
          <p:nvPr/>
        </p:nvGrpSpPr>
        <p:grpSpPr>
          <a:xfrm>
            <a:off x="450000" y="450000"/>
            <a:ext cx="9018000" cy="276999"/>
            <a:chOff x="450000" y="450000"/>
            <a:chExt cx="9018000" cy="276999"/>
          </a:xfrm>
        </p:grpSpPr>
        <p:sp>
          <p:nvSpPr>
            <p:cNvPr id="2065" name="Google Shape;2065;p1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066" name="Google Shape;2066;p1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pSp>
        <p:nvGrpSpPr>
          <p:cNvPr id="2067" name="Google Shape;2067;p102"/>
          <p:cNvGrpSpPr/>
          <p:nvPr/>
        </p:nvGrpSpPr>
        <p:grpSpPr>
          <a:xfrm>
            <a:off x="666749" y="1726363"/>
            <a:ext cx="8677276" cy="4277516"/>
            <a:chOff x="666749" y="1773241"/>
            <a:chExt cx="8677276" cy="4277516"/>
          </a:xfrm>
        </p:grpSpPr>
        <p:sp>
          <p:nvSpPr>
            <p:cNvPr id="2068" name="Google Shape;2068;p102"/>
            <p:cNvSpPr/>
            <p:nvPr/>
          </p:nvSpPr>
          <p:spPr>
            <a:xfrm>
              <a:off x="666749" y="1773241"/>
              <a:ext cx="8677276" cy="42775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69" name="Google Shape;2069;p102"/>
            <p:cNvGrpSpPr/>
            <p:nvPr/>
          </p:nvGrpSpPr>
          <p:grpSpPr>
            <a:xfrm>
              <a:off x="847726" y="1823773"/>
              <a:ext cx="7826735" cy="4073949"/>
              <a:chOff x="847726" y="1810841"/>
              <a:chExt cx="8496300" cy="4422469"/>
            </a:xfrm>
          </p:grpSpPr>
          <p:pic>
            <p:nvPicPr>
              <p:cNvPr id="2070" name="Google Shape;2070;p102"/>
              <p:cNvPicPr preferRelativeResize="0"/>
              <p:nvPr/>
            </p:nvPicPr>
            <p:blipFill rotWithShape="1">
              <a:blip r:embed="rId3">
                <a:alphaModFix/>
              </a:blip>
              <a:srcRect b="0" l="2446" r="20295" t="0"/>
              <a:stretch/>
            </p:blipFill>
            <p:spPr>
              <a:xfrm>
                <a:off x="847726" y="1810841"/>
                <a:ext cx="8496300" cy="4422469"/>
              </a:xfrm>
              <a:prstGeom prst="rect">
                <a:avLst/>
              </a:prstGeom>
              <a:noFill/>
              <a:ln>
                <a:noFill/>
              </a:ln>
            </p:spPr>
          </p:pic>
          <p:pic>
            <p:nvPicPr>
              <p:cNvPr id="2071" name="Google Shape;2071;p102"/>
              <p:cNvPicPr preferRelativeResize="0"/>
              <p:nvPr/>
            </p:nvPicPr>
            <p:blipFill rotWithShape="1">
              <a:blip r:embed="rId4">
                <a:alphaModFix/>
              </a:blip>
              <a:srcRect b="0" l="9617" r="75978" t="0"/>
              <a:stretch/>
            </p:blipFill>
            <p:spPr>
              <a:xfrm>
                <a:off x="3528521" y="2213500"/>
                <a:ext cx="1584177" cy="3605530"/>
              </a:xfrm>
              <a:prstGeom prst="rect">
                <a:avLst/>
              </a:prstGeom>
              <a:noFill/>
              <a:ln>
                <a:noFill/>
              </a:ln>
            </p:spPr>
          </p:pic>
          <p:pic>
            <p:nvPicPr>
              <p:cNvPr id="2072" name="Google Shape;2072;p102"/>
              <p:cNvPicPr preferRelativeResize="0"/>
              <p:nvPr/>
            </p:nvPicPr>
            <p:blipFill rotWithShape="1">
              <a:blip r:embed="rId5">
                <a:alphaModFix/>
              </a:blip>
              <a:srcRect b="0" l="9944" r="76633" t="0"/>
              <a:stretch/>
            </p:blipFill>
            <p:spPr>
              <a:xfrm>
                <a:off x="5635489" y="2238256"/>
                <a:ext cx="1476164" cy="1775272"/>
              </a:xfrm>
              <a:prstGeom prst="rect">
                <a:avLst/>
              </a:prstGeom>
              <a:noFill/>
              <a:ln>
                <a:noFill/>
              </a:ln>
            </p:spPr>
          </p:pic>
        </p:grpSp>
        <p:pic>
          <p:nvPicPr>
            <p:cNvPr id="2073" name="Google Shape;2073;p102"/>
            <p:cNvPicPr preferRelativeResize="0"/>
            <p:nvPr/>
          </p:nvPicPr>
          <p:blipFill rotWithShape="1">
            <a:blip r:embed="rId3">
              <a:alphaModFix/>
            </a:blip>
            <a:srcRect b="0" l="66554" r="20295" t="0"/>
            <a:stretch/>
          </p:blipFill>
          <p:spPr>
            <a:xfrm>
              <a:off x="8011751" y="1823043"/>
              <a:ext cx="1332273" cy="4073949"/>
            </a:xfrm>
            <a:prstGeom prst="rect">
              <a:avLst/>
            </a:prstGeom>
            <a:noFill/>
            <a:ln>
              <a:noFill/>
            </a:ln>
          </p:spPr>
        </p:pic>
      </p:grpSp>
      <p:sp>
        <p:nvSpPr>
          <p:cNvPr id="2074" name="Google Shape;2074;p102"/>
          <p:cNvSpPr/>
          <p:nvPr/>
        </p:nvSpPr>
        <p:spPr>
          <a:xfrm>
            <a:off x="558800" y="139811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Tham khảo hình dưới đây để hiểu dễ hơn.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grpSp>
        <p:nvGrpSpPr>
          <p:cNvPr id="2080" name="Google Shape;2080;p103"/>
          <p:cNvGrpSpPr/>
          <p:nvPr/>
        </p:nvGrpSpPr>
        <p:grpSpPr>
          <a:xfrm>
            <a:off x="450000" y="450000"/>
            <a:ext cx="9018000" cy="276999"/>
            <a:chOff x="450000" y="450000"/>
            <a:chExt cx="9018000" cy="276999"/>
          </a:xfrm>
        </p:grpSpPr>
        <p:sp>
          <p:nvSpPr>
            <p:cNvPr id="2081" name="Google Shape;2081;p1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082" name="Google Shape;2082;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aphicFrame>
        <p:nvGraphicFramePr>
          <p:cNvPr id="2083" name="Google Shape;2083;p103"/>
          <p:cNvGraphicFramePr/>
          <p:nvPr/>
        </p:nvGraphicFramePr>
        <p:xfrm>
          <a:off x="671261" y="1808820"/>
          <a:ext cx="3000000" cy="3000000"/>
        </p:xfrm>
        <a:graphic>
          <a:graphicData uri="http://schemas.openxmlformats.org/drawingml/2006/table">
            <a:tbl>
              <a:tblPr bandRow="1" firstRow="1">
                <a:noFill/>
                <a:tableStyleId>{DE1EC4D9-30AB-4202-89E6-7118F7DFD111}</a:tableStyleId>
              </a:tblPr>
              <a:tblGrid>
                <a:gridCol w="1445450"/>
                <a:gridCol w="1445450"/>
                <a:gridCol w="1445450"/>
                <a:gridCol w="1445450"/>
                <a:gridCol w="1445450"/>
                <a:gridCol w="1445450"/>
              </a:tblGrid>
              <a:tr h="262925">
                <a:tc>
                  <a:txBody>
                    <a:bodyPr/>
                    <a:lstStyle/>
                    <a:p>
                      <a:pPr indent="0" lvl="0" marL="0" marR="0" rtl="0" algn="ctr">
                        <a:spcBef>
                          <a:spcPts val="0"/>
                        </a:spcBef>
                        <a:spcAft>
                          <a:spcPts val="0"/>
                        </a:spcAft>
                        <a:buNone/>
                      </a:pPr>
                      <a:r>
                        <a:t/>
                      </a:r>
                      <a:endParaRPr b="1" sz="1300" u="none" cap="none" strike="noStrike">
                        <a:solidFill>
                          <a:srgbClr val="FF0000"/>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cap="none" strike="noStrike">
                          <a:solidFill>
                            <a:srgbClr val="FF0000"/>
                          </a:solidFill>
                          <a:latin typeface="Arial"/>
                          <a:ea typeface="Arial"/>
                          <a:cs typeface="Arial"/>
                          <a:sym typeface="Arial"/>
                        </a:rPr>
                        <a:t>Chỉ mục hàng</a:t>
                      </a:r>
                      <a:endParaRPr b="1" sz="1300" u="none" cap="none" strike="noStrike">
                        <a:solidFill>
                          <a:srgbClr val="FF0000"/>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b="1" lang="en-US" sz="1300" u="none" cap="none" strike="noStrike">
                          <a:solidFill>
                            <a:srgbClr val="FF0000"/>
                          </a:solidFill>
                          <a:latin typeface="Arial"/>
                          <a:ea typeface="Arial"/>
                          <a:cs typeface="Arial"/>
                          <a:sym typeface="Arial"/>
                        </a:rPr>
                        <a:t>0</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l">
                        <a:spcBef>
                          <a:spcPts val="0"/>
                        </a:spcBef>
                        <a:spcAft>
                          <a:spcPts val="0"/>
                        </a:spcAft>
                        <a:buNone/>
                      </a:pPr>
                      <a:r>
                        <a:t/>
                      </a:r>
                      <a:endParaRPr sz="1799"/>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a:solidFill>
                            <a:srgbClr val="FF0000"/>
                          </a:solidFill>
                          <a:latin typeface="Arial"/>
                          <a:ea typeface="Arial"/>
                          <a:cs typeface="Arial"/>
                          <a:sym typeface="Arial"/>
                        </a:rPr>
                        <a:t>2</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t/>
                      </a:r>
                      <a:endParaRPr b="1" sz="1300">
                        <a:solidFill>
                          <a:srgbClr val="FF0000"/>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421650">
                <a:tc>
                  <a:txBody>
                    <a:bodyPr/>
                    <a:lstStyle/>
                    <a:p>
                      <a:pPr indent="0" lvl="0" marL="0" marR="0" rtl="0" algn="ctr">
                        <a:spcBef>
                          <a:spcPts val="0"/>
                        </a:spcBef>
                        <a:spcAft>
                          <a:spcPts val="0"/>
                        </a:spcAft>
                        <a:buNone/>
                      </a:pPr>
                      <a:r>
                        <a:rPr lang="en-US" sz="1300">
                          <a:latin typeface="Arial"/>
                          <a:ea typeface="Arial"/>
                          <a:cs typeface="Arial"/>
                          <a:sym typeface="Arial"/>
                        </a:rPr>
                        <a:t>Chỉ mục cột</a:t>
                      </a:r>
                      <a:endParaRPr sz="1300">
                        <a:latin typeface="Arial"/>
                        <a:ea typeface="Arial"/>
                        <a:cs typeface="Arial"/>
                        <a:sym typeface="Arial"/>
                      </a:endParaRPr>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lang="en-US" sz="1300">
                          <a:latin typeface="Arial"/>
                          <a:ea typeface="Arial"/>
                          <a:cs typeface="Arial"/>
                          <a:sym typeface="Arial"/>
                        </a:rPr>
                        <a:t>Species</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lang="en-US" sz="1300">
                          <a:latin typeface="Arial"/>
                          <a:ea typeface="Arial"/>
                          <a:cs typeface="Arial"/>
                          <a:sym typeface="Arial"/>
                        </a:rPr>
                        <a:t>setosa</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i="0" lang="en-US" sz="1300" u="none" strike="noStrike">
                          <a:solidFill>
                            <a:srgbClr val="000000"/>
                          </a:solidFill>
                          <a:latin typeface="Arial"/>
                          <a:ea typeface="Arial"/>
                          <a:cs typeface="Arial"/>
                          <a:sym typeface="Arial"/>
                        </a:rPr>
                        <a:t>versicolor</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lang="en-US" sz="1300">
                          <a:latin typeface="Arial"/>
                          <a:ea typeface="Arial"/>
                          <a:cs typeface="Arial"/>
                          <a:sym typeface="Arial"/>
                        </a:rPr>
                        <a:t>virginica</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lang="en-US" sz="1300">
                          <a:latin typeface="Arial"/>
                          <a:ea typeface="Arial"/>
                          <a:cs typeface="Arial"/>
                          <a:sym typeface="Arial"/>
                        </a:rPr>
                        <a:t>Biểu thức ma trận thưa</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48875">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lang="en-US" sz="1300">
                          <a:latin typeface="Arial"/>
                          <a:ea typeface="Arial"/>
                          <a:cs typeface="Arial"/>
                          <a:sym typeface="Arial"/>
                        </a:rPr>
                        <a:t>setosa</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lang="en-US" sz="1300">
                          <a:latin typeface="Arial"/>
                          <a:ea typeface="Arial"/>
                          <a:cs typeface="Arial"/>
                          <a:sym typeface="Arial"/>
                        </a:rPr>
                        <a:t>setosa</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l">
                        <a:spcBef>
                          <a:spcPts val="0"/>
                        </a:spcBef>
                        <a:spcAft>
                          <a:spcPts val="0"/>
                        </a:spcAft>
                        <a:buNone/>
                      </a:pPr>
                      <a:r>
                        <a:t/>
                      </a:r>
                      <a:endParaRPr sz="1799"/>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setosa</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lang="en-US" sz="1300">
                          <a:latin typeface="Arial"/>
                          <a:ea typeface="Arial"/>
                          <a:cs typeface="Arial"/>
                          <a:sym typeface="Arial"/>
                        </a:rPr>
                        <a:t>49</a:t>
                      </a:r>
                      <a:endParaRPr sz="1300">
                        <a:latin typeface="Arial"/>
                        <a:ea typeface="Arial"/>
                        <a:cs typeface="Arial"/>
                        <a:sym typeface="Arial"/>
                      </a:endParaRPr>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lang="en-US" sz="1300">
                          <a:latin typeface="Arial"/>
                          <a:ea typeface="Arial"/>
                          <a:cs typeface="Arial"/>
                          <a:sym typeface="Arial"/>
                        </a:rPr>
                        <a:t>setosa</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(49,0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lang="en-US" sz="1300">
                          <a:latin typeface="Arial"/>
                          <a:ea typeface="Arial"/>
                          <a:cs typeface="Arial"/>
                          <a:sym typeface="Arial"/>
                        </a:rPr>
                        <a:t>50</a:t>
                      </a:r>
                      <a:endParaRPr sz="1300">
                        <a:latin typeface="Arial"/>
                        <a:ea typeface="Arial"/>
                        <a:cs typeface="Arial"/>
                        <a:sym typeface="Arial"/>
                      </a:endParaRPr>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lang="en-US" sz="1300">
                          <a:latin typeface="Arial"/>
                          <a:ea typeface="Arial"/>
                          <a:cs typeface="Arial"/>
                          <a:sym typeface="Arial"/>
                        </a:rPr>
                        <a:t>versicolor</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(50,1)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lang="en-US" sz="1300">
                          <a:latin typeface="Arial"/>
                          <a:ea typeface="Arial"/>
                          <a:cs typeface="Arial"/>
                          <a:sym typeface="Arial"/>
                        </a:rPr>
                        <a:t>51</a:t>
                      </a:r>
                      <a:endParaRPr sz="1300">
                        <a:latin typeface="Arial"/>
                        <a:ea typeface="Arial"/>
                        <a:cs typeface="Arial"/>
                        <a:sym typeface="Arial"/>
                      </a:endParaRPr>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lang="en-US" sz="1300">
                          <a:latin typeface="Arial"/>
                          <a:ea typeface="Arial"/>
                          <a:cs typeface="Arial"/>
                          <a:sym typeface="Arial"/>
                        </a:rPr>
                        <a:t>versicolor</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(51,1)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l">
                        <a:spcBef>
                          <a:spcPts val="0"/>
                        </a:spcBef>
                        <a:spcAft>
                          <a:spcPts val="0"/>
                        </a:spcAft>
                        <a:buNone/>
                      </a:pPr>
                      <a:r>
                        <a:t/>
                      </a:r>
                      <a:endParaRPr sz="1799"/>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versicolor</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lang="en-US" sz="1300">
                          <a:latin typeface="Arial"/>
                          <a:ea typeface="Arial"/>
                          <a:cs typeface="Arial"/>
                          <a:sym typeface="Arial"/>
                        </a:rPr>
                        <a:t>100</a:t>
                      </a:r>
                      <a:endParaRPr sz="1300">
                        <a:latin typeface="Arial"/>
                        <a:ea typeface="Arial"/>
                        <a:cs typeface="Arial"/>
                        <a:sym typeface="Arial"/>
                      </a:endParaRPr>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lang="en-US" sz="1300">
                          <a:latin typeface="Arial"/>
                          <a:ea typeface="Arial"/>
                          <a:cs typeface="Arial"/>
                          <a:sym typeface="Arial"/>
                        </a:rPr>
                        <a:t>versicolor</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lang="en-US" sz="1300">
                          <a:latin typeface="Arial"/>
                          <a:ea typeface="Arial"/>
                          <a:cs typeface="Arial"/>
                          <a:sym typeface="Arial"/>
                        </a:rPr>
                        <a:t>101</a:t>
                      </a:r>
                      <a:endParaRPr sz="1300">
                        <a:latin typeface="Arial"/>
                        <a:ea typeface="Arial"/>
                        <a:cs typeface="Arial"/>
                        <a:sym typeface="Arial"/>
                      </a:endParaRPr>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lang="en-US" sz="1300">
                          <a:latin typeface="Arial"/>
                          <a:ea typeface="Arial"/>
                          <a:cs typeface="Arial"/>
                          <a:sym typeface="Arial"/>
                        </a:rPr>
                        <a:t>virginica</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(101,2)</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t/>
                      </a:r>
                      <a:endParaRPr sz="1300">
                        <a:latin typeface="Arial"/>
                        <a:ea typeface="Arial"/>
                        <a:cs typeface="Arial"/>
                        <a:sym typeface="Arial"/>
                      </a:endParaRPr>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lang="en-US" sz="1300">
                          <a:latin typeface="Arial"/>
                          <a:ea typeface="Arial"/>
                          <a:cs typeface="Arial"/>
                          <a:sym typeface="Arial"/>
                        </a:rPr>
                        <a:t>virginica</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(102,2)</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l">
                        <a:spcBef>
                          <a:spcPts val="0"/>
                        </a:spcBef>
                        <a:spcAft>
                          <a:spcPts val="0"/>
                        </a:spcAft>
                        <a:buNone/>
                      </a:pPr>
                      <a:r>
                        <a:t/>
                      </a:r>
                      <a:endParaRPr sz="1799"/>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virginica</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8875">
                <a:tc>
                  <a:txBody>
                    <a:bodyPr/>
                    <a:lstStyle/>
                    <a:p>
                      <a:pPr indent="0" lvl="0" marL="0" marR="0" rtl="0" algn="ctr">
                        <a:spcBef>
                          <a:spcPts val="0"/>
                        </a:spcBef>
                        <a:spcAft>
                          <a:spcPts val="0"/>
                        </a:spcAft>
                        <a:buNone/>
                      </a:pPr>
                      <a:r>
                        <a:rPr lang="en-US" sz="1300">
                          <a:latin typeface="Arial"/>
                          <a:ea typeface="Arial"/>
                          <a:cs typeface="Arial"/>
                          <a:sym typeface="Arial"/>
                        </a:rPr>
                        <a:t>150</a:t>
                      </a:r>
                      <a:endParaRPr sz="1300">
                        <a:latin typeface="Arial"/>
                        <a:ea typeface="Arial"/>
                        <a:cs typeface="Arial"/>
                        <a:sym typeface="Arial"/>
                      </a:endParaRPr>
                    </a:p>
                  </a:txBody>
                  <a:tcPr marT="12700" marB="12700" marR="63500" marL="6350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lang="en-US" sz="1300">
                          <a:latin typeface="Arial"/>
                          <a:ea typeface="Arial"/>
                          <a:cs typeface="Arial"/>
                          <a:sym typeface="Arial"/>
                        </a:rPr>
                        <a:t>virginica</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(150,2)</a:t>
                      </a:r>
                      <a:endParaRPr sz="1300">
                        <a:latin typeface="Arial"/>
                        <a:ea typeface="Arial"/>
                        <a:cs typeface="Arial"/>
                        <a:sym typeface="Arial"/>
                      </a:endParaRPr>
                    </a:p>
                  </a:txBody>
                  <a:tcPr marT="12700" marB="12700" marR="63500" marL="635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084" name="Google Shape;2084;p103"/>
          <p:cNvSpPr/>
          <p:nvPr/>
        </p:nvSpPr>
        <p:spPr>
          <a:xfrm>
            <a:off x="558800" y="139811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Tham khảo hình dưới đây để hiểu dễ hơn.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grpSp>
        <p:nvGrpSpPr>
          <p:cNvPr id="2090" name="Google Shape;2090;p104"/>
          <p:cNvGrpSpPr/>
          <p:nvPr/>
        </p:nvGrpSpPr>
        <p:grpSpPr>
          <a:xfrm>
            <a:off x="450000" y="450000"/>
            <a:ext cx="9018000" cy="276999"/>
            <a:chOff x="450000" y="450000"/>
            <a:chExt cx="9018000" cy="276999"/>
          </a:xfrm>
        </p:grpSpPr>
        <p:sp>
          <p:nvSpPr>
            <p:cNvPr id="2091" name="Google Shape;2091;p1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092" name="Google Shape;2092;p1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093" name="Google Shape;2093;p10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hold-out trong thực tế để chia bộ dữ liệu thành các bộ dữ liệu huấn luyện và kiểm tra</a:t>
            </a:r>
            <a:endParaRPr sz="1400">
              <a:solidFill>
                <a:schemeClr val="dk1"/>
              </a:solidFill>
              <a:latin typeface="Arial"/>
              <a:ea typeface="Arial"/>
              <a:cs typeface="Arial"/>
              <a:sym typeface="Arial"/>
            </a:endParaRPr>
          </a:p>
        </p:txBody>
      </p:sp>
      <p:sp>
        <p:nvSpPr>
          <p:cNvPr id="2094" name="Google Shape;2094;p104"/>
          <p:cNvSpPr/>
          <p:nvPr/>
        </p:nvSpPr>
        <p:spPr>
          <a:xfrm>
            <a:off x="671261" y="1700808"/>
            <a:ext cx="8632825" cy="94562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df_wine là dữ liệu đo lường các loại rượu vang được sản xuất tại Vinho Verde, tiếp giáp với Đại Tây Dương ở phía tây bắc Bồ Đào Nha. Nó đã đo lường và phân tích mức độ, hương vị và độ axit của 1.599 mẫu rượu vang đỏ và 4.898 mẫu rượu vang trắng để tạo ra dữ liệu. Nếu dữ liệu không được tìm thấy trong lộ trình sau, có thể nhập dữ liệu từ cục bộ bằng cách tải xuống trực tiếp từ kho lưu trữ UCI.</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grpSp>
        <p:nvGrpSpPr>
          <p:cNvPr id="2100" name="Google Shape;2100;p105"/>
          <p:cNvGrpSpPr/>
          <p:nvPr/>
        </p:nvGrpSpPr>
        <p:grpSpPr>
          <a:xfrm>
            <a:off x="450000" y="450000"/>
            <a:ext cx="9018000" cy="276999"/>
            <a:chOff x="450000" y="450000"/>
            <a:chExt cx="9018000" cy="276999"/>
          </a:xfrm>
        </p:grpSpPr>
        <p:sp>
          <p:nvSpPr>
            <p:cNvPr id="2101" name="Google Shape;2101;p1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102" name="Google Shape;2102;p1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103" name="Google Shape;2103;p10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hold-out trong thực tế để chia bộ dữ liệu thành các bộ dữ liệu huấn luyện và kiểm tra</a:t>
            </a:r>
            <a:endParaRPr sz="1400">
              <a:solidFill>
                <a:schemeClr val="dk1"/>
              </a:solidFill>
              <a:latin typeface="Arial"/>
              <a:ea typeface="Arial"/>
              <a:cs typeface="Arial"/>
              <a:sym typeface="Arial"/>
            </a:endParaRPr>
          </a:p>
        </p:txBody>
      </p:sp>
      <p:grpSp>
        <p:nvGrpSpPr>
          <p:cNvPr id="2104" name="Google Shape;2104;p105"/>
          <p:cNvGrpSpPr/>
          <p:nvPr/>
        </p:nvGrpSpPr>
        <p:grpSpPr>
          <a:xfrm>
            <a:off x="666750" y="5051563"/>
            <a:ext cx="8677275" cy="1249213"/>
            <a:chOff x="559817" y="3081411"/>
            <a:chExt cx="8677275" cy="1249213"/>
          </a:xfrm>
        </p:grpSpPr>
        <p:sp>
          <p:nvSpPr>
            <p:cNvPr id="2105" name="Google Shape;2105;p105"/>
            <p:cNvSpPr/>
            <p:nvPr/>
          </p:nvSpPr>
          <p:spPr>
            <a:xfrm>
              <a:off x="559817" y="3081411"/>
              <a:ext cx="8677275" cy="124921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106" name="Google Shape;2106;p105"/>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2107" name="Google Shape;2107;p105"/>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85</a:t>
              </a:r>
              <a:endParaRPr b="1" sz="1300">
                <a:solidFill>
                  <a:srgbClr val="262626"/>
                </a:solidFill>
                <a:latin typeface="Arial"/>
                <a:ea typeface="Arial"/>
                <a:cs typeface="Arial"/>
                <a:sym typeface="Arial"/>
              </a:endParaRPr>
            </a:p>
          </p:txBody>
        </p:sp>
        <p:sp>
          <p:nvSpPr>
            <p:cNvPr id="2108" name="Google Shape;2108;p105"/>
            <p:cNvSpPr txBox="1"/>
            <p:nvPr/>
          </p:nvSpPr>
          <p:spPr>
            <a:xfrm>
              <a:off x="1036273" y="3467475"/>
              <a:ext cx="8167303" cy="677108"/>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Khi không thể truy cập được vào bộ rượu dữ liệu của kho lưu trữ máy UCI Learning, hãy xóa nhận xét của đoạn mã sau và đọc bộ dữ liệu từ tuyến đường cục bộ:</a:t>
              </a:r>
              <a:endParaRPr/>
            </a:p>
            <a:p>
              <a:pPr indent="-182563" lvl="0" marL="182563" marR="0" rtl="0" algn="l">
                <a:spcBef>
                  <a:spcPts val="600"/>
                </a:spcBef>
                <a:spcAft>
                  <a:spcPts val="0"/>
                </a:spcAft>
                <a:buClr>
                  <a:srgbClr val="262626"/>
                </a:buClr>
                <a:buSzPts val="1300"/>
                <a:buFont typeface="Arial"/>
                <a:buChar char="•"/>
              </a:pPr>
              <a:r>
                <a:rPr lang="en-US" sz="1300">
                  <a:solidFill>
                    <a:srgbClr val="262626"/>
                  </a:solidFill>
                  <a:latin typeface="Arial"/>
                  <a:ea typeface="Arial"/>
                  <a:cs typeface="Arial"/>
                  <a:sym typeface="Arial"/>
                </a:rPr>
                <a:t>df_wine = pd.read_csv(‘wine.data’, header=None)</a:t>
              </a:r>
              <a:endParaRPr sz="1300">
                <a:solidFill>
                  <a:srgbClr val="262626"/>
                </a:solidFill>
                <a:latin typeface="Arial"/>
                <a:ea typeface="Arial"/>
                <a:cs typeface="Arial"/>
                <a:sym typeface="Arial"/>
              </a:endParaRPr>
            </a:p>
          </p:txBody>
        </p:sp>
      </p:grpSp>
      <p:sp>
        <p:nvSpPr>
          <p:cNvPr id="2109" name="Google Shape;2109;p105"/>
          <p:cNvSpPr/>
          <p:nvPr/>
        </p:nvSpPr>
        <p:spPr>
          <a:xfrm>
            <a:off x="666749" y="1742751"/>
            <a:ext cx="8677276" cy="32102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10" name="Google Shape;2110;p105"/>
          <p:cNvGrpSpPr/>
          <p:nvPr/>
        </p:nvGrpSpPr>
        <p:grpSpPr>
          <a:xfrm>
            <a:off x="847725" y="1812742"/>
            <a:ext cx="8496300" cy="3036273"/>
            <a:chOff x="847725" y="1812742"/>
            <a:chExt cx="9640292" cy="3445095"/>
          </a:xfrm>
        </p:grpSpPr>
        <p:pic>
          <p:nvPicPr>
            <p:cNvPr id="2111" name="Google Shape;2111;p105"/>
            <p:cNvPicPr preferRelativeResize="0"/>
            <p:nvPr/>
          </p:nvPicPr>
          <p:blipFill rotWithShape="1">
            <a:blip r:embed="rId4">
              <a:alphaModFix/>
            </a:blip>
            <a:srcRect b="0" l="2299" r="5958" t="0"/>
            <a:stretch/>
          </p:blipFill>
          <p:spPr>
            <a:xfrm>
              <a:off x="847725" y="1812742"/>
              <a:ext cx="9640292" cy="3445095"/>
            </a:xfrm>
            <a:prstGeom prst="rect">
              <a:avLst/>
            </a:prstGeom>
            <a:noFill/>
            <a:ln>
              <a:noFill/>
            </a:ln>
          </p:spPr>
        </p:pic>
        <p:sp>
          <p:nvSpPr>
            <p:cNvPr id="2112" name="Google Shape;2112;p105"/>
            <p:cNvSpPr/>
            <p:nvPr/>
          </p:nvSpPr>
          <p:spPr>
            <a:xfrm>
              <a:off x="1531032" y="2557538"/>
              <a:ext cx="4968552" cy="792088"/>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grpSp>
        <p:nvGrpSpPr>
          <p:cNvPr id="2118" name="Google Shape;2118;p106"/>
          <p:cNvGrpSpPr/>
          <p:nvPr/>
        </p:nvGrpSpPr>
        <p:grpSpPr>
          <a:xfrm>
            <a:off x="450000" y="450000"/>
            <a:ext cx="9018000" cy="276999"/>
            <a:chOff x="450000" y="450000"/>
            <a:chExt cx="9018000" cy="276999"/>
          </a:xfrm>
        </p:grpSpPr>
        <p:sp>
          <p:nvSpPr>
            <p:cNvPr id="2119" name="Google Shape;2119;p1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120" name="Google Shape;2120;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121" name="Google Shape;2121;p10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hold-out trong thực tế để chia bộ dữ liệu thành các bộ dữ liệu huấn luyện và kiểm tra</a:t>
            </a:r>
            <a:endParaRPr sz="1400">
              <a:solidFill>
                <a:schemeClr val="dk1"/>
              </a:solidFill>
              <a:latin typeface="Arial"/>
              <a:ea typeface="Arial"/>
              <a:cs typeface="Arial"/>
              <a:sym typeface="Arial"/>
            </a:endParaRPr>
          </a:p>
        </p:txBody>
      </p:sp>
      <p:sp>
        <p:nvSpPr>
          <p:cNvPr id="2122" name="Google Shape;2122;p106"/>
          <p:cNvSpPr/>
          <p:nvPr/>
        </p:nvSpPr>
        <p:spPr>
          <a:xfrm>
            <a:off x="666749" y="1773241"/>
            <a:ext cx="8677276" cy="24478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23" name="Google Shape;2123;p106"/>
          <p:cNvPicPr preferRelativeResize="0"/>
          <p:nvPr/>
        </p:nvPicPr>
        <p:blipFill rotWithShape="1">
          <a:blip r:embed="rId3">
            <a:alphaModFix/>
          </a:blip>
          <a:srcRect b="10685" l="2174" r="1627" t="3419"/>
          <a:stretch/>
        </p:blipFill>
        <p:spPr>
          <a:xfrm>
            <a:off x="847725" y="1998133"/>
            <a:ext cx="8496300" cy="204293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grpSp>
        <p:nvGrpSpPr>
          <p:cNvPr id="2129" name="Google Shape;2129;p107"/>
          <p:cNvGrpSpPr/>
          <p:nvPr/>
        </p:nvGrpSpPr>
        <p:grpSpPr>
          <a:xfrm>
            <a:off x="450000" y="450000"/>
            <a:ext cx="9018000" cy="276999"/>
            <a:chOff x="450000" y="450000"/>
            <a:chExt cx="9018000" cy="276999"/>
          </a:xfrm>
        </p:grpSpPr>
        <p:sp>
          <p:nvSpPr>
            <p:cNvPr id="2130" name="Google Shape;2130;p1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131" name="Google Shape;2131;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132" name="Google Shape;2132;p10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hold-out trong thực tế để chia bộ dữ liệu thành các bộ dữ liệu huấn luyện và kiểm tra</a:t>
            </a:r>
            <a:endParaRPr sz="1400">
              <a:solidFill>
                <a:schemeClr val="dk1"/>
              </a:solidFill>
              <a:latin typeface="Arial"/>
              <a:ea typeface="Arial"/>
              <a:cs typeface="Arial"/>
              <a:sym typeface="Arial"/>
            </a:endParaRPr>
          </a:p>
        </p:txBody>
      </p:sp>
      <p:sp>
        <p:nvSpPr>
          <p:cNvPr id="2133" name="Google Shape;2133;p107"/>
          <p:cNvSpPr/>
          <p:nvPr/>
        </p:nvSpPr>
        <p:spPr>
          <a:xfrm>
            <a:off x="671261" y="1700808"/>
            <a:ext cx="8632825" cy="94562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tách dữ liệu bằng cách sử dụng hàm train_test_split được cung cấp trong module model_selection của scikit-learn. Đầu tiên, chuyển đổi các tính năng từ index 1 tới 13 sang mảng NumPy và gán cho biến X. Với hàm train_test_split, việc chuyển đổi dữ liệu được thực hiện trong bốn bộ, vì vậy hãy gán bằng cách chỉ định các biến thích hợp. </a:t>
            </a:r>
            <a:endParaRPr/>
          </a:p>
        </p:txBody>
      </p:sp>
      <p:sp>
        <p:nvSpPr>
          <p:cNvPr id="2134" name="Google Shape;2134;p107"/>
          <p:cNvSpPr/>
          <p:nvPr/>
        </p:nvSpPr>
        <p:spPr>
          <a:xfrm>
            <a:off x="666749" y="2616710"/>
            <a:ext cx="8677276" cy="200042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35" name="Google Shape;2135;p107"/>
          <p:cNvPicPr preferRelativeResize="0"/>
          <p:nvPr/>
        </p:nvPicPr>
        <p:blipFill rotWithShape="1">
          <a:blip r:embed="rId3">
            <a:alphaModFix/>
          </a:blip>
          <a:srcRect b="3446" l="2182" r="21813" t="3796"/>
          <a:stretch/>
        </p:blipFill>
        <p:spPr>
          <a:xfrm>
            <a:off x="847725" y="2678615"/>
            <a:ext cx="8496300" cy="1836792"/>
          </a:xfrm>
          <a:prstGeom prst="rect">
            <a:avLst/>
          </a:prstGeom>
          <a:noFill/>
          <a:ln>
            <a:noFill/>
          </a:ln>
        </p:spPr>
      </p:pic>
      <p:sp>
        <p:nvSpPr>
          <p:cNvPr id="2136" name="Google Shape;2136;p107"/>
          <p:cNvSpPr/>
          <p:nvPr/>
        </p:nvSpPr>
        <p:spPr>
          <a:xfrm>
            <a:off x="671261" y="4683684"/>
            <a:ext cx="8632825" cy="1750974"/>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Chia ngẫu nhiên X và y thành các bộ dữ liệu huấn luyện và kiểm tra . test_size=0,3, vì vậy 30% mẫu được gán cho X_test và y_test.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Về tham số phân tầng, nếu mảng nhãn lớp y được gửi đi, tỷ lệ class được tìm thấy trong huấn luyện và test các bộ dữ liệu được duy trì giống hệt với bộ dữ liệu gốc.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tỷ lệ được sử dụng rộng rãi nhất trong thực tế là 6:4, 7:3 và 8:2, tùy thuộc vào kích thước của bộ dữ liệu. Nó là phổ biến và phù hợp cho các bộ dữ liệu lớn để chia bộ dữ liệu huấn luyện và test bộ dữ liệu thành tỷ lệ 9:1 hoặc 9.9:0.1.</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grpSp>
        <p:nvGrpSpPr>
          <p:cNvPr id="2142" name="Google Shape;2142;p108"/>
          <p:cNvGrpSpPr/>
          <p:nvPr/>
        </p:nvGrpSpPr>
        <p:grpSpPr>
          <a:xfrm>
            <a:off x="450000" y="450000"/>
            <a:ext cx="9018000" cy="276999"/>
            <a:chOff x="450000" y="450000"/>
            <a:chExt cx="9018000" cy="276999"/>
          </a:xfrm>
        </p:grpSpPr>
        <p:sp>
          <p:nvSpPr>
            <p:cNvPr id="2143" name="Google Shape;2143;p1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144" name="Google Shape;2144;p1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145" name="Google Shape;2145;p10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Sắp xếp tỷ lệ giữa các tính năng (biến)</a:t>
            </a:r>
            <a:endParaRPr sz="1400">
              <a:solidFill>
                <a:schemeClr val="dk1"/>
              </a:solidFill>
              <a:latin typeface="Arial"/>
              <a:ea typeface="Arial"/>
              <a:cs typeface="Arial"/>
              <a:sym typeface="Arial"/>
            </a:endParaRPr>
          </a:p>
        </p:txBody>
      </p:sp>
      <p:sp>
        <p:nvSpPr>
          <p:cNvPr id="2146" name="Google Shape;2146;p108"/>
          <p:cNvSpPr/>
          <p:nvPr/>
        </p:nvSpPr>
        <p:spPr>
          <a:xfrm>
            <a:off x="657376" y="1644189"/>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khảo mã thực hành (Chương5_Bài1) để biết mã chi tiết.</a:t>
            </a:r>
            <a:endParaRPr/>
          </a:p>
        </p:txBody>
      </p:sp>
      <p:grpSp>
        <p:nvGrpSpPr>
          <p:cNvPr id="2147" name="Google Shape;2147;p108"/>
          <p:cNvGrpSpPr/>
          <p:nvPr/>
        </p:nvGrpSpPr>
        <p:grpSpPr>
          <a:xfrm>
            <a:off x="666749" y="2238332"/>
            <a:ext cx="8677277" cy="2378800"/>
            <a:chOff x="666749" y="2202328"/>
            <a:chExt cx="8677277" cy="2378800"/>
          </a:xfrm>
        </p:grpSpPr>
        <p:sp>
          <p:nvSpPr>
            <p:cNvPr id="2148" name="Google Shape;2148;p108"/>
            <p:cNvSpPr/>
            <p:nvPr/>
          </p:nvSpPr>
          <p:spPr>
            <a:xfrm>
              <a:off x="666749" y="2202328"/>
              <a:ext cx="8677276" cy="23788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49" name="Google Shape;2149;p108"/>
            <p:cNvPicPr preferRelativeResize="0"/>
            <p:nvPr/>
          </p:nvPicPr>
          <p:blipFill rotWithShape="1">
            <a:blip r:embed="rId3">
              <a:alphaModFix/>
            </a:blip>
            <a:srcRect b="0" l="2004" r="19440" t="2389"/>
            <a:stretch/>
          </p:blipFill>
          <p:spPr>
            <a:xfrm>
              <a:off x="847726" y="2304476"/>
              <a:ext cx="8496300" cy="2209496"/>
            </a:xfrm>
            <a:prstGeom prst="rect">
              <a:avLst/>
            </a:prstGeom>
            <a:noFill/>
            <a:ln>
              <a:noFill/>
            </a:ln>
          </p:spPr>
        </p:pic>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grpSp>
        <p:nvGrpSpPr>
          <p:cNvPr id="2155" name="Google Shape;2155;p109"/>
          <p:cNvGrpSpPr/>
          <p:nvPr/>
        </p:nvGrpSpPr>
        <p:grpSpPr>
          <a:xfrm>
            <a:off x="450000" y="450000"/>
            <a:ext cx="9018000" cy="276999"/>
            <a:chOff x="450000" y="450000"/>
            <a:chExt cx="9018000" cy="276999"/>
          </a:xfrm>
        </p:grpSpPr>
        <p:sp>
          <p:nvSpPr>
            <p:cNvPr id="2156" name="Google Shape;2156;p1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157" name="Google Shape;2157;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158" name="Google Shape;2158;p10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Sắp xếp tỷ lệ giữa các tính năng (biến)</a:t>
            </a:r>
            <a:endParaRPr sz="1400">
              <a:solidFill>
                <a:schemeClr val="dk1"/>
              </a:solidFill>
              <a:latin typeface="Arial"/>
              <a:ea typeface="Arial"/>
              <a:cs typeface="Arial"/>
              <a:sym typeface="Arial"/>
            </a:endParaRPr>
          </a:p>
        </p:txBody>
      </p:sp>
      <p:grpSp>
        <p:nvGrpSpPr>
          <p:cNvPr id="2159" name="Google Shape;2159;p109"/>
          <p:cNvGrpSpPr/>
          <p:nvPr/>
        </p:nvGrpSpPr>
        <p:grpSpPr>
          <a:xfrm>
            <a:off x="666749" y="2246906"/>
            <a:ext cx="8677277" cy="1182094"/>
            <a:chOff x="666749" y="2102890"/>
            <a:chExt cx="8677277" cy="1182094"/>
          </a:xfrm>
        </p:grpSpPr>
        <p:sp>
          <p:nvSpPr>
            <p:cNvPr id="2160" name="Google Shape;2160;p109"/>
            <p:cNvSpPr/>
            <p:nvPr/>
          </p:nvSpPr>
          <p:spPr>
            <a:xfrm>
              <a:off x="666749" y="2102890"/>
              <a:ext cx="8677276" cy="118209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61" name="Google Shape;2161;p109"/>
            <p:cNvPicPr preferRelativeResize="0"/>
            <p:nvPr/>
          </p:nvPicPr>
          <p:blipFill rotWithShape="1">
            <a:blip r:embed="rId3">
              <a:alphaModFix/>
            </a:blip>
            <a:srcRect b="0" l="2229" r="22859" t="6376"/>
            <a:stretch/>
          </p:blipFill>
          <p:spPr>
            <a:xfrm>
              <a:off x="847726" y="2193608"/>
              <a:ext cx="8496300" cy="986015"/>
            </a:xfrm>
            <a:prstGeom prst="rect">
              <a:avLst/>
            </a:prstGeom>
            <a:noFill/>
            <a:ln>
              <a:noFill/>
            </a:ln>
          </p:spPr>
        </p:pic>
      </p:grpSp>
      <p:sp>
        <p:nvSpPr>
          <p:cNvPr id="2162" name="Google Shape;2162;p109"/>
          <p:cNvSpPr/>
          <p:nvPr/>
        </p:nvSpPr>
        <p:spPr>
          <a:xfrm>
            <a:off x="657376" y="1644189"/>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khảo mã thực hành (Chương5_Bài1) để biết mã chi tiết.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grpSp>
        <p:nvGrpSpPr>
          <p:cNvPr id="347" name="Google Shape;347;p11"/>
          <p:cNvGrpSpPr/>
          <p:nvPr/>
        </p:nvGrpSpPr>
        <p:grpSpPr>
          <a:xfrm>
            <a:off x="450000" y="450000"/>
            <a:ext cx="9018000" cy="276999"/>
            <a:chOff x="450000" y="450000"/>
            <a:chExt cx="9018000" cy="276999"/>
          </a:xfrm>
        </p:grpSpPr>
        <p:sp>
          <p:nvSpPr>
            <p:cNvPr id="348" name="Google Shape;348;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Học máy là gì?</a:t>
              </a:r>
              <a:endParaRPr sz="1800">
                <a:solidFill>
                  <a:schemeClr val="lt1"/>
                </a:solidFill>
                <a:latin typeface="Arial"/>
                <a:ea typeface="Arial"/>
                <a:cs typeface="Arial"/>
                <a:sym typeface="Arial"/>
              </a:endParaRPr>
            </a:p>
          </p:txBody>
        </p:sp>
        <p:sp>
          <p:nvSpPr>
            <p:cNvPr id="349" name="Google Shape;349;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50" name="Google Shape;350;p1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Quy trình tiến hành Học máy</a:t>
            </a:r>
            <a:endParaRPr sz="1400">
              <a:solidFill>
                <a:schemeClr val="dk1"/>
              </a:solidFill>
              <a:latin typeface="Arial"/>
              <a:ea typeface="Arial"/>
              <a:cs typeface="Arial"/>
              <a:sym typeface="Arial"/>
            </a:endParaRPr>
          </a:p>
        </p:txBody>
      </p:sp>
      <p:grpSp>
        <p:nvGrpSpPr>
          <p:cNvPr id="351" name="Google Shape;351;p11"/>
          <p:cNvGrpSpPr/>
          <p:nvPr/>
        </p:nvGrpSpPr>
        <p:grpSpPr>
          <a:xfrm>
            <a:off x="912849" y="2122292"/>
            <a:ext cx="8146790" cy="3682972"/>
            <a:chOff x="853213" y="1899489"/>
            <a:chExt cx="8146790" cy="3682972"/>
          </a:xfrm>
        </p:grpSpPr>
        <p:sp>
          <p:nvSpPr>
            <p:cNvPr id="352" name="Google Shape;352;p11"/>
            <p:cNvSpPr/>
            <p:nvPr/>
          </p:nvSpPr>
          <p:spPr>
            <a:xfrm>
              <a:off x="4792986" y="1899489"/>
              <a:ext cx="1521055" cy="2613600"/>
            </a:xfrm>
            <a:prstGeom prst="rect">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3" name="Google Shape;353;p11"/>
            <p:cNvSpPr txBox="1"/>
            <p:nvPr/>
          </p:nvSpPr>
          <p:spPr>
            <a:xfrm>
              <a:off x="4739778" y="2026177"/>
              <a:ext cx="1636768"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Học máy</a:t>
              </a:r>
              <a:endParaRPr b="1" sz="1400">
                <a:solidFill>
                  <a:srgbClr val="262626"/>
                </a:solidFill>
                <a:latin typeface="Arial"/>
                <a:ea typeface="Arial"/>
                <a:cs typeface="Arial"/>
                <a:sym typeface="Arial"/>
              </a:endParaRPr>
            </a:p>
          </p:txBody>
        </p:sp>
        <p:sp>
          <p:nvSpPr>
            <p:cNvPr id="354" name="Google Shape;354;p11"/>
            <p:cNvSpPr/>
            <p:nvPr/>
          </p:nvSpPr>
          <p:spPr>
            <a:xfrm>
              <a:off x="3333158" y="3843317"/>
              <a:ext cx="727453" cy="1217259"/>
            </a:xfrm>
            <a:prstGeom prst="can">
              <a:avLst>
                <a:gd fmla="val 25000" name="adj"/>
              </a:avLst>
            </a:prstGeom>
            <a:solidFill>
              <a:srgbClr val="A5A5A5">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11"/>
            <p:cNvSpPr txBox="1"/>
            <p:nvPr/>
          </p:nvSpPr>
          <p:spPr>
            <a:xfrm>
              <a:off x="3479118" y="4357055"/>
              <a:ext cx="435533" cy="3385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Dữ liệu thô</a:t>
              </a:r>
              <a:endParaRPr b="1" sz="1100">
                <a:solidFill>
                  <a:srgbClr val="262626"/>
                </a:solidFill>
                <a:latin typeface="Arial"/>
                <a:ea typeface="Arial"/>
                <a:cs typeface="Arial"/>
                <a:sym typeface="Arial"/>
              </a:endParaRPr>
            </a:p>
          </p:txBody>
        </p:sp>
        <p:cxnSp>
          <p:nvCxnSpPr>
            <p:cNvPr id="356" name="Google Shape;356;p11"/>
            <p:cNvCxnSpPr>
              <a:stCxn id="354" idx="1"/>
              <a:endCxn id="357" idx="2"/>
            </p:cNvCxnSpPr>
            <p:nvPr/>
          </p:nvCxnSpPr>
          <p:spPr>
            <a:xfrm rot="10800000">
              <a:off x="3696885" y="3270917"/>
              <a:ext cx="0" cy="572400"/>
            </a:xfrm>
            <a:prstGeom prst="straightConnector1">
              <a:avLst/>
            </a:prstGeom>
            <a:noFill/>
            <a:ln cap="flat" cmpd="sng" w="9525">
              <a:solidFill>
                <a:srgbClr val="A5A5A5"/>
              </a:solidFill>
              <a:prstDash val="solid"/>
              <a:miter lim="800000"/>
              <a:headEnd len="sm" w="sm" type="none"/>
              <a:tailEnd len="med" w="med" type="triangle"/>
            </a:ln>
          </p:spPr>
        </p:cxnSp>
        <p:sp>
          <p:nvSpPr>
            <p:cNvPr id="358" name="Google Shape;358;p11"/>
            <p:cNvSpPr/>
            <p:nvPr/>
          </p:nvSpPr>
          <p:spPr>
            <a:xfrm>
              <a:off x="5187235" y="2428171"/>
              <a:ext cx="727453" cy="608629"/>
            </a:xfrm>
            <a:prstGeom prst="can">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 name="Google Shape;359;p11"/>
            <p:cNvSpPr txBox="1"/>
            <p:nvPr/>
          </p:nvSpPr>
          <p:spPr>
            <a:xfrm>
              <a:off x="5371425" y="2638654"/>
              <a:ext cx="359073" cy="3385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Huấn </a:t>
              </a:r>
              <a:endParaRPr/>
            </a:p>
            <a:p>
              <a:pPr indent="0" lvl="0" marL="0" marR="0" rtl="0" algn="ctr">
                <a:spcBef>
                  <a:spcPts val="0"/>
                </a:spcBef>
                <a:spcAft>
                  <a:spcPts val="0"/>
                </a:spcAft>
                <a:buNone/>
              </a:pPr>
              <a:r>
                <a:rPr b="1" lang="en-US" sz="1100">
                  <a:solidFill>
                    <a:schemeClr val="lt1"/>
                  </a:solidFill>
                  <a:latin typeface="Arial"/>
                  <a:ea typeface="Arial"/>
                  <a:cs typeface="Arial"/>
                  <a:sym typeface="Arial"/>
                </a:rPr>
                <a:t>luyện</a:t>
              </a:r>
              <a:endParaRPr b="1" sz="1100">
                <a:solidFill>
                  <a:schemeClr val="lt1"/>
                </a:solidFill>
                <a:latin typeface="Arial"/>
                <a:ea typeface="Arial"/>
                <a:cs typeface="Arial"/>
                <a:sym typeface="Arial"/>
              </a:endParaRPr>
            </a:p>
          </p:txBody>
        </p:sp>
        <p:sp>
          <p:nvSpPr>
            <p:cNvPr id="360" name="Google Shape;360;p11"/>
            <p:cNvSpPr/>
            <p:nvPr/>
          </p:nvSpPr>
          <p:spPr>
            <a:xfrm>
              <a:off x="5187235" y="3065915"/>
              <a:ext cx="727453" cy="608629"/>
            </a:xfrm>
            <a:prstGeom prst="can">
              <a:avLst>
                <a:gd fmla="val 25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 name="Google Shape;361;p11"/>
            <p:cNvSpPr txBox="1"/>
            <p:nvPr/>
          </p:nvSpPr>
          <p:spPr>
            <a:xfrm>
              <a:off x="5268031" y="3349933"/>
              <a:ext cx="56586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Xác nhận</a:t>
              </a:r>
              <a:endParaRPr b="1" sz="1100">
                <a:solidFill>
                  <a:schemeClr val="lt1"/>
                </a:solidFill>
                <a:latin typeface="Arial"/>
                <a:ea typeface="Arial"/>
                <a:cs typeface="Arial"/>
                <a:sym typeface="Arial"/>
              </a:endParaRPr>
            </a:p>
          </p:txBody>
        </p:sp>
        <p:sp>
          <p:nvSpPr>
            <p:cNvPr id="362" name="Google Shape;362;p11"/>
            <p:cNvSpPr/>
            <p:nvPr/>
          </p:nvSpPr>
          <p:spPr>
            <a:xfrm>
              <a:off x="5183311" y="3810788"/>
              <a:ext cx="727453" cy="608629"/>
            </a:xfrm>
            <a:prstGeom prst="can">
              <a:avLst>
                <a:gd fmla="val 25000" name="adj"/>
              </a:avLst>
            </a:prstGeom>
            <a:solidFill>
              <a:srgbClr val="A5A5A5">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 name="Google Shape;363;p11"/>
            <p:cNvSpPr txBox="1"/>
            <p:nvPr/>
          </p:nvSpPr>
          <p:spPr>
            <a:xfrm>
              <a:off x="5286464" y="4094806"/>
              <a:ext cx="528991"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Kiểm tra</a:t>
              </a:r>
              <a:endParaRPr b="1" sz="1100">
                <a:solidFill>
                  <a:srgbClr val="262626"/>
                </a:solidFill>
                <a:latin typeface="Arial"/>
                <a:ea typeface="Arial"/>
                <a:cs typeface="Arial"/>
                <a:sym typeface="Arial"/>
              </a:endParaRPr>
            </a:p>
          </p:txBody>
        </p:sp>
        <p:sp>
          <p:nvSpPr>
            <p:cNvPr id="364" name="Google Shape;364;p11"/>
            <p:cNvSpPr/>
            <p:nvPr/>
          </p:nvSpPr>
          <p:spPr>
            <a:xfrm>
              <a:off x="5052043" y="2361468"/>
              <a:ext cx="997836" cy="1368000"/>
            </a:xfrm>
            <a:prstGeom prst="rect">
              <a:avLst/>
            </a:prstGeom>
            <a:noFill/>
            <a:ln cap="flat" cmpd="sng" w="254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65" name="Google Shape;365;p11"/>
            <p:cNvCxnSpPr/>
            <p:nvPr/>
          </p:nvCxnSpPr>
          <p:spPr>
            <a:xfrm rot="10800000">
              <a:off x="6068038" y="3073074"/>
              <a:ext cx="878598" cy="0"/>
            </a:xfrm>
            <a:prstGeom prst="straightConnector1">
              <a:avLst/>
            </a:prstGeom>
            <a:noFill/>
            <a:ln cap="flat" cmpd="sng" w="25400">
              <a:solidFill>
                <a:srgbClr val="FF0000"/>
              </a:solidFill>
              <a:prstDash val="dot"/>
              <a:miter lim="800000"/>
              <a:headEnd len="sm" w="sm" type="none"/>
              <a:tailEnd len="med" w="med" type="triangle"/>
            </a:ln>
          </p:spPr>
        </p:cxnSp>
        <p:sp>
          <p:nvSpPr>
            <p:cNvPr id="366" name="Google Shape;366;p11"/>
            <p:cNvSpPr txBox="1"/>
            <p:nvPr/>
          </p:nvSpPr>
          <p:spPr>
            <a:xfrm>
              <a:off x="7095750" y="2060848"/>
              <a:ext cx="1730678" cy="461665"/>
            </a:xfrm>
            <a:prstGeom prst="rect">
              <a:avLst/>
            </a:prstGeom>
            <a:solidFill>
              <a:srgbClr val="B4BB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Trích chọn đặc trưng</a:t>
              </a:r>
              <a:endParaRPr sz="1300">
                <a:solidFill>
                  <a:schemeClr val="dk1"/>
                </a:solidFill>
                <a:latin typeface="Arial"/>
                <a:ea typeface="Arial"/>
                <a:cs typeface="Arial"/>
                <a:sym typeface="Arial"/>
              </a:endParaRPr>
            </a:p>
          </p:txBody>
        </p:sp>
        <p:sp>
          <p:nvSpPr>
            <p:cNvPr id="367" name="Google Shape;367;p11"/>
            <p:cNvSpPr txBox="1"/>
            <p:nvPr/>
          </p:nvSpPr>
          <p:spPr>
            <a:xfrm>
              <a:off x="7095750" y="2815775"/>
              <a:ext cx="1730678" cy="461665"/>
            </a:xfrm>
            <a:prstGeom prst="rect">
              <a:avLst/>
            </a:prstGeom>
            <a:solidFill>
              <a:srgbClr val="B4BB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Tạo mẫu và tối ưu</a:t>
              </a:r>
              <a:endParaRPr sz="1300">
                <a:solidFill>
                  <a:schemeClr val="dk1"/>
                </a:solidFill>
                <a:latin typeface="Arial"/>
                <a:ea typeface="Arial"/>
                <a:cs typeface="Arial"/>
                <a:sym typeface="Arial"/>
              </a:endParaRPr>
            </a:p>
          </p:txBody>
        </p:sp>
        <p:sp>
          <p:nvSpPr>
            <p:cNvPr id="368" name="Google Shape;368;p11"/>
            <p:cNvSpPr txBox="1"/>
            <p:nvPr/>
          </p:nvSpPr>
          <p:spPr>
            <a:xfrm>
              <a:off x="7095750" y="3874972"/>
              <a:ext cx="1730678" cy="461665"/>
            </a:xfrm>
            <a:prstGeom prst="rect">
              <a:avLst/>
            </a:prstGeom>
            <a:solidFill>
              <a:srgbClr val="B4BB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Chỉ số hiệu năng</a:t>
              </a:r>
              <a:endParaRPr sz="1300">
                <a:solidFill>
                  <a:schemeClr val="dk1"/>
                </a:solidFill>
                <a:latin typeface="Arial"/>
                <a:ea typeface="Arial"/>
                <a:cs typeface="Arial"/>
                <a:sym typeface="Arial"/>
              </a:endParaRPr>
            </a:p>
          </p:txBody>
        </p:sp>
        <p:sp>
          <p:nvSpPr>
            <p:cNvPr id="369" name="Google Shape;369;p11"/>
            <p:cNvSpPr/>
            <p:nvPr/>
          </p:nvSpPr>
          <p:spPr>
            <a:xfrm>
              <a:off x="6946636" y="1899489"/>
              <a:ext cx="2000495" cy="2613600"/>
            </a:xfrm>
            <a:prstGeom prst="rect">
              <a:avLst/>
            </a:prstGeom>
            <a:noFill/>
            <a:ln cap="flat" cmpd="sng" w="254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0" name="Google Shape;370;p11"/>
            <p:cNvSpPr txBox="1"/>
            <p:nvPr/>
          </p:nvSpPr>
          <p:spPr>
            <a:xfrm>
              <a:off x="853213" y="2838863"/>
              <a:ext cx="1630228" cy="432000"/>
            </a:xfrm>
            <a:prstGeom prst="rect">
              <a:avLst/>
            </a:prstGeom>
            <a:solidFill>
              <a:srgbClr val="F2F2F2"/>
            </a:solidFill>
            <a:ln cap="flat" cmpd="sng" w="9525">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Định nghĩa vấn đề</a:t>
              </a:r>
              <a:endParaRPr b="1" sz="1300">
                <a:solidFill>
                  <a:srgbClr val="1429A0"/>
                </a:solidFill>
                <a:latin typeface="Arial"/>
                <a:ea typeface="Arial"/>
                <a:cs typeface="Arial"/>
                <a:sym typeface="Arial"/>
              </a:endParaRPr>
            </a:p>
          </p:txBody>
        </p:sp>
        <p:sp>
          <p:nvSpPr>
            <p:cNvPr id="357" name="Google Shape;357;p11"/>
            <p:cNvSpPr txBox="1"/>
            <p:nvPr/>
          </p:nvSpPr>
          <p:spPr>
            <a:xfrm>
              <a:off x="2969351" y="2838863"/>
              <a:ext cx="1455067" cy="432000"/>
            </a:xfrm>
            <a:prstGeom prst="rect">
              <a:avLst/>
            </a:prstGeom>
            <a:solidFill>
              <a:srgbClr val="F2F2F2"/>
            </a:solidFill>
            <a:ln cap="flat" cmpd="sng" w="9525">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Chuẩn bị dữ liệu</a:t>
              </a:r>
              <a:endParaRPr b="1" sz="1300">
                <a:solidFill>
                  <a:srgbClr val="1429A0"/>
                </a:solidFill>
                <a:latin typeface="Arial"/>
                <a:ea typeface="Arial"/>
                <a:cs typeface="Arial"/>
                <a:sym typeface="Arial"/>
              </a:endParaRPr>
            </a:p>
          </p:txBody>
        </p:sp>
        <p:cxnSp>
          <p:nvCxnSpPr>
            <p:cNvPr id="371" name="Google Shape;371;p11"/>
            <p:cNvCxnSpPr>
              <a:stCxn id="370" idx="3"/>
              <a:endCxn id="357" idx="1"/>
            </p:cNvCxnSpPr>
            <p:nvPr/>
          </p:nvCxnSpPr>
          <p:spPr>
            <a:xfrm>
              <a:off x="2483441" y="3054863"/>
              <a:ext cx="4860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372" name="Google Shape;372;p11"/>
            <p:cNvCxnSpPr>
              <a:stCxn id="357" idx="3"/>
            </p:cNvCxnSpPr>
            <p:nvPr/>
          </p:nvCxnSpPr>
          <p:spPr>
            <a:xfrm>
              <a:off x="4424418" y="3054863"/>
              <a:ext cx="3687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373" name="Google Shape;373;p11"/>
            <p:cNvCxnSpPr>
              <a:stCxn id="366" idx="2"/>
              <a:endCxn id="367" idx="0"/>
            </p:cNvCxnSpPr>
            <p:nvPr/>
          </p:nvCxnSpPr>
          <p:spPr>
            <a:xfrm>
              <a:off x="7961089" y="2522513"/>
              <a:ext cx="0" cy="293400"/>
            </a:xfrm>
            <a:prstGeom prst="straightConnector1">
              <a:avLst/>
            </a:prstGeom>
            <a:noFill/>
            <a:ln cap="flat" cmpd="sng" w="9525">
              <a:solidFill>
                <a:srgbClr val="A5A5A5"/>
              </a:solidFill>
              <a:prstDash val="solid"/>
              <a:miter lim="800000"/>
              <a:headEnd len="med" w="med" type="triangle"/>
              <a:tailEnd len="med" w="med" type="triangle"/>
            </a:ln>
          </p:spPr>
        </p:cxnSp>
        <p:cxnSp>
          <p:nvCxnSpPr>
            <p:cNvPr id="374" name="Google Shape;374;p11"/>
            <p:cNvCxnSpPr/>
            <p:nvPr/>
          </p:nvCxnSpPr>
          <p:spPr>
            <a:xfrm flipH="1">
              <a:off x="7958743" y="3581710"/>
              <a:ext cx="1" cy="293262"/>
            </a:xfrm>
            <a:prstGeom prst="straightConnector1">
              <a:avLst/>
            </a:prstGeom>
            <a:noFill/>
            <a:ln cap="flat" cmpd="sng" w="9525">
              <a:solidFill>
                <a:srgbClr val="A5A5A5"/>
              </a:solidFill>
              <a:prstDash val="solid"/>
              <a:miter lim="800000"/>
              <a:headEnd len="med" w="med" type="triangle"/>
              <a:tailEnd len="med" w="med" type="triangle"/>
            </a:ln>
          </p:spPr>
        </p:cxnSp>
        <p:sp>
          <p:nvSpPr>
            <p:cNvPr id="375" name="Google Shape;375;p11"/>
            <p:cNvSpPr/>
            <p:nvPr/>
          </p:nvSpPr>
          <p:spPr>
            <a:xfrm>
              <a:off x="952503" y="2278294"/>
              <a:ext cx="1545616"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Hiểu và định nghĩa</a:t>
              </a:r>
              <a:endParaRPr sz="1300">
                <a:solidFill>
                  <a:schemeClr val="dk1"/>
                </a:solidFill>
                <a:latin typeface="Arial"/>
                <a:ea typeface="Arial"/>
                <a:cs typeface="Arial"/>
                <a:sym typeface="Arial"/>
              </a:endParaRPr>
            </a:p>
            <a:p>
              <a:pPr indent="0" lvl="0" marL="0" marR="0" rtl="0" algn="ctr">
                <a:spcBef>
                  <a:spcPts val="0"/>
                </a:spcBef>
                <a:spcAft>
                  <a:spcPts val="0"/>
                </a:spcAft>
                <a:buNone/>
              </a:pPr>
              <a:r>
                <a:rPr lang="en-US" sz="1300">
                  <a:solidFill>
                    <a:schemeClr val="dk1"/>
                  </a:solidFill>
                  <a:latin typeface="Arial"/>
                  <a:ea typeface="Arial"/>
                  <a:cs typeface="Arial"/>
                  <a:sym typeface="Arial"/>
                </a:rPr>
                <a:t>được vấn đề  </a:t>
              </a:r>
              <a:endParaRPr/>
            </a:p>
          </p:txBody>
        </p:sp>
        <p:sp>
          <p:nvSpPr>
            <p:cNvPr id="376" name="Google Shape;376;p11"/>
            <p:cNvSpPr/>
            <p:nvPr/>
          </p:nvSpPr>
          <p:spPr>
            <a:xfrm>
              <a:off x="3027912" y="5012495"/>
              <a:ext cx="1364476"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Thu thập dữ liệu</a:t>
              </a:r>
              <a:endParaRPr sz="1300">
                <a:solidFill>
                  <a:schemeClr val="dk1"/>
                </a:solidFill>
                <a:latin typeface="Arial"/>
                <a:ea typeface="Arial"/>
                <a:cs typeface="Arial"/>
                <a:sym typeface="Arial"/>
              </a:endParaRPr>
            </a:p>
          </p:txBody>
        </p:sp>
        <p:sp>
          <p:nvSpPr>
            <p:cNvPr id="377" name="Google Shape;377;p11"/>
            <p:cNvSpPr/>
            <p:nvPr/>
          </p:nvSpPr>
          <p:spPr>
            <a:xfrm>
              <a:off x="2922112" y="2311773"/>
              <a:ext cx="157607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Tiền xử lý </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và tìm kiếm dữ liệu</a:t>
              </a:r>
              <a:endParaRPr sz="1300">
                <a:solidFill>
                  <a:schemeClr val="dk1"/>
                </a:solidFill>
                <a:latin typeface="Arial"/>
                <a:ea typeface="Arial"/>
                <a:cs typeface="Arial"/>
                <a:sym typeface="Arial"/>
              </a:endParaRPr>
            </a:p>
          </p:txBody>
        </p:sp>
        <p:sp>
          <p:nvSpPr>
            <p:cNvPr id="378" name="Google Shape;378;p11"/>
            <p:cNvSpPr/>
            <p:nvPr/>
          </p:nvSpPr>
          <p:spPr>
            <a:xfrm>
              <a:off x="6922190" y="3304711"/>
              <a:ext cx="207781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Dữ liệu huấn luyện mô hình </a:t>
              </a:r>
              <a:endParaRPr/>
            </a:p>
          </p:txBody>
        </p:sp>
        <p:sp>
          <p:nvSpPr>
            <p:cNvPr id="379" name="Google Shape;379;p11"/>
            <p:cNvSpPr/>
            <p:nvPr/>
          </p:nvSpPr>
          <p:spPr>
            <a:xfrm>
              <a:off x="7183698" y="4545269"/>
              <a:ext cx="152638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Đánh giá hiệu năng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của mô hình </a:t>
              </a:r>
              <a:endParaRPr sz="1200">
                <a:solidFill>
                  <a:schemeClr val="dk1"/>
                </a:solidFill>
                <a:latin typeface="Arial"/>
                <a:ea typeface="Arial"/>
                <a:cs typeface="Arial"/>
                <a:sym typeface="Arial"/>
              </a:endParaRPr>
            </a:p>
          </p:txBody>
        </p:sp>
        <p:sp>
          <p:nvSpPr>
            <p:cNvPr id="380" name="Google Shape;380;p11"/>
            <p:cNvSpPr/>
            <p:nvPr/>
          </p:nvSpPr>
          <p:spPr>
            <a:xfrm>
              <a:off x="4342284" y="5090018"/>
              <a:ext cx="2422458"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Nâng cao hiệu suất mô hình và</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Ứng dụng vào thực tế</a:t>
              </a:r>
              <a:endParaRPr sz="1300">
                <a:solidFill>
                  <a:schemeClr val="dk1"/>
                </a:solidFill>
                <a:latin typeface="Arial"/>
                <a:ea typeface="Arial"/>
                <a:cs typeface="Arial"/>
                <a:sym typeface="Arial"/>
              </a:endParaRPr>
            </a:p>
          </p:txBody>
        </p:sp>
        <p:cxnSp>
          <p:nvCxnSpPr>
            <p:cNvPr id="381" name="Google Shape;381;p11"/>
            <p:cNvCxnSpPr>
              <a:endCxn id="380" idx="0"/>
            </p:cNvCxnSpPr>
            <p:nvPr/>
          </p:nvCxnSpPr>
          <p:spPr>
            <a:xfrm flipH="1">
              <a:off x="5553513" y="4513118"/>
              <a:ext cx="5700" cy="576900"/>
            </a:xfrm>
            <a:prstGeom prst="straightConnector1">
              <a:avLst/>
            </a:prstGeom>
            <a:noFill/>
            <a:ln cap="flat" cmpd="sng" w="9525">
              <a:solidFill>
                <a:srgbClr val="1429A0"/>
              </a:solidFill>
              <a:prstDash val="solid"/>
              <a:miter lim="800000"/>
              <a:headEnd len="sm" w="sm" type="none"/>
              <a:tailEnd len="med" w="med" type="triangle"/>
            </a:ln>
          </p:spPr>
        </p:cxn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grpSp>
        <p:nvGrpSpPr>
          <p:cNvPr id="2168" name="Google Shape;2168;p110"/>
          <p:cNvGrpSpPr/>
          <p:nvPr/>
        </p:nvGrpSpPr>
        <p:grpSpPr>
          <a:xfrm>
            <a:off x="450000" y="450000"/>
            <a:ext cx="9018000" cy="276999"/>
            <a:chOff x="450000" y="450000"/>
            <a:chExt cx="9018000" cy="276999"/>
          </a:xfrm>
        </p:grpSpPr>
        <p:sp>
          <p:nvSpPr>
            <p:cNvPr id="2169" name="Google Shape;2169;p1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170" name="Google Shape;2170;p1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171" name="Google Shape;2171;p11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Sắp xếp tỷ lệ giữa các tính năng (biến)</a:t>
            </a:r>
            <a:endParaRPr sz="1400">
              <a:solidFill>
                <a:schemeClr val="dk1"/>
              </a:solidFill>
              <a:latin typeface="Arial"/>
              <a:ea typeface="Arial"/>
              <a:cs typeface="Arial"/>
              <a:sym typeface="Arial"/>
            </a:endParaRPr>
          </a:p>
        </p:txBody>
      </p:sp>
      <p:sp>
        <p:nvSpPr>
          <p:cNvPr id="2172" name="Google Shape;2172;p110"/>
          <p:cNvSpPr/>
          <p:nvPr/>
        </p:nvSpPr>
        <p:spPr>
          <a:xfrm>
            <a:off x="657376" y="1644189"/>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khảo mã thực hành (Chương5_Bài1) để biết mã chi tiết.</a:t>
            </a:r>
            <a:endParaRPr/>
          </a:p>
        </p:txBody>
      </p:sp>
      <p:grpSp>
        <p:nvGrpSpPr>
          <p:cNvPr id="2173" name="Google Shape;2173;p110"/>
          <p:cNvGrpSpPr/>
          <p:nvPr/>
        </p:nvGrpSpPr>
        <p:grpSpPr>
          <a:xfrm>
            <a:off x="670098" y="2232827"/>
            <a:ext cx="8677276" cy="2024265"/>
            <a:chOff x="670098" y="2183404"/>
            <a:chExt cx="8677276" cy="2024265"/>
          </a:xfrm>
        </p:grpSpPr>
        <p:sp>
          <p:nvSpPr>
            <p:cNvPr id="2174" name="Google Shape;2174;p110"/>
            <p:cNvSpPr/>
            <p:nvPr/>
          </p:nvSpPr>
          <p:spPr>
            <a:xfrm>
              <a:off x="670098" y="2183404"/>
              <a:ext cx="8677276" cy="20242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75" name="Google Shape;2175;p110"/>
            <p:cNvPicPr preferRelativeResize="0"/>
            <p:nvPr/>
          </p:nvPicPr>
          <p:blipFill rotWithShape="1">
            <a:blip r:embed="rId3">
              <a:alphaModFix/>
            </a:blip>
            <a:srcRect b="62791" l="2207" r="92208" t="0"/>
            <a:stretch/>
          </p:blipFill>
          <p:spPr>
            <a:xfrm>
              <a:off x="847725" y="2204864"/>
              <a:ext cx="611299" cy="576064"/>
            </a:xfrm>
            <a:prstGeom prst="rect">
              <a:avLst/>
            </a:prstGeom>
            <a:noFill/>
            <a:ln>
              <a:noFill/>
            </a:ln>
          </p:spPr>
        </p:pic>
        <p:grpSp>
          <p:nvGrpSpPr>
            <p:cNvPr id="2176" name="Google Shape;2176;p110"/>
            <p:cNvGrpSpPr/>
            <p:nvPr/>
          </p:nvGrpSpPr>
          <p:grpSpPr>
            <a:xfrm>
              <a:off x="1495028" y="2227620"/>
              <a:ext cx="7852346" cy="985356"/>
              <a:chOff x="1495028" y="2265050"/>
              <a:chExt cx="7852346" cy="985356"/>
            </a:xfrm>
          </p:grpSpPr>
          <p:pic>
            <p:nvPicPr>
              <p:cNvPr id="2177" name="Google Shape;2177;p110"/>
              <p:cNvPicPr preferRelativeResize="0"/>
              <p:nvPr/>
            </p:nvPicPr>
            <p:blipFill rotWithShape="1">
              <a:blip r:embed="rId3">
                <a:alphaModFix/>
              </a:blip>
              <a:srcRect b="62791" l="8043" r="20177" t="0"/>
              <a:stretch/>
            </p:blipFill>
            <p:spPr>
              <a:xfrm>
                <a:off x="1495028" y="2265050"/>
                <a:ext cx="7852346" cy="985356"/>
              </a:xfrm>
              <a:prstGeom prst="rect">
                <a:avLst/>
              </a:prstGeom>
              <a:noFill/>
              <a:ln>
                <a:noFill/>
              </a:ln>
            </p:spPr>
          </p:pic>
          <p:sp>
            <p:nvSpPr>
              <p:cNvPr id="2178" name="Google Shape;2178;p110"/>
              <p:cNvSpPr/>
              <p:nvPr/>
            </p:nvSpPr>
            <p:spPr>
              <a:xfrm>
                <a:off x="1552178" y="2343643"/>
                <a:ext cx="7795195" cy="801996"/>
              </a:xfrm>
              <a:prstGeom prst="rect">
                <a:avLst/>
              </a:prstGeom>
              <a:solidFill>
                <a:srgbClr val="F7F7F7"/>
              </a:solid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i="1" lang="en-US" sz="1200">
                    <a:solidFill>
                      <a:srgbClr val="397780"/>
                    </a:solidFill>
                    <a:latin typeface="Arial"/>
                    <a:ea typeface="Arial"/>
                    <a:cs typeface="Arial"/>
                    <a:sym typeface="Arial"/>
                  </a:rPr>
                  <a:t>#MaxAbsScaler divides the data into the maximum absolute value based on each feature. Thus, the maximum value of each feature becomes 1.</a:t>
                </a:r>
                <a:endParaRPr/>
              </a:p>
              <a:p>
                <a:pPr indent="0" lvl="0" marL="0" marR="0" rtl="0" algn="l">
                  <a:spcBef>
                    <a:spcPts val="800"/>
                  </a:spcBef>
                  <a:spcAft>
                    <a:spcPts val="0"/>
                  </a:spcAft>
                  <a:buNone/>
                </a:pPr>
                <a:r>
                  <a:rPr i="1" lang="en-US" sz="1200">
                    <a:solidFill>
                      <a:srgbClr val="397780"/>
                    </a:solidFill>
                    <a:latin typeface="Arial"/>
                    <a:ea typeface="Arial"/>
                    <a:cs typeface="Arial"/>
                    <a:sym typeface="Arial"/>
                  </a:rPr>
                  <a:t>#The overall feature changes to [-1, 1] range.</a:t>
                </a:r>
                <a:endParaRPr/>
              </a:p>
            </p:txBody>
          </p:sp>
        </p:grpSp>
        <p:pic>
          <p:nvPicPr>
            <p:cNvPr id="2179" name="Google Shape;2179;p110"/>
            <p:cNvPicPr preferRelativeResize="0"/>
            <p:nvPr/>
          </p:nvPicPr>
          <p:blipFill rotWithShape="1">
            <a:blip r:embed="rId3">
              <a:alphaModFix/>
            </a:blip>
            <a:srcRect b="0" l="2207" r="20177" t="36603"/>
            <a:stretch/>
          </p:blipFill>
          <p:spPr>
            <a:xfrm>
              <a:off x="847725" y="3167597"/>
              <a:ext cx="8496300" cy="981483"/>
            </a:xfrm>
            <a:prstGeom prst="rect">
              <a:avLst/>
            </a:prstGeom>
            <a:noFill/>
            <a:ln>
              <a:noFill/>
            </a:ln>
          </p:spPr>
        </p:pic>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grpSp>
        <p:nvGrpSpPr>
          <p:cNvPr id="2185" name="Google Shape;2185;p111"/>
          <p:cNvGrpSpPr/>
          <p:nvPr/>
        </p:nvGrpSpPr>
        <p:grpSpPr>
          <a:xfrm>
            <a:off x="450000" y="450000"/>
            <a:ext cx="9018000" cy="276999"/>
            <a:chOff x="450000" y="450000"/>
            <a:chExt cx="9018000" cy="276999"/>
          </a:xfrm>
        </p:grpSpPr>
        <p:sp>
          <p:nvSpPr>
            <p:cNvPr id="2186" name="Google Shape;2186;p1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187" name="Google Shape;2187;p1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188" name="Google Shape;2188;p111"/>
          <p:cNvSpPr/>
          <p:nvPr/>
        </p:nvSpPr>
        <p:spPr>
          <a:xfrm>
            <a:off x="449998" y="1375101"/>
            <a:ext cx="9004986"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0C0C0C"/>
                </a:solidFill>
                <a:latin typeface="Arial"/>
                <a:ea typeface="Arial"/>
                <a:cs typeface="Arial"/>
                <a:sym typeface="Arial"/>
              </a:rPr>
              <a:t>Hạn chế độ phức tạp của mô hình thông qua các quy trình chuẩn hóa L1 và L2 </a:t>
            </a:r>
            <a:endParaRPr sz="1600">
              <a:solidFill>
                <a:srgbClr val="0C0C0C"/>
              </a:solidFill>
              <a:latin typeface="Arial"/>
              <a:ea typeface="Arial"/>
              <a:cs typeface="Arial"/>
              <a:sym typeface="Arial"/>
            </a:endParaRPr>
          </a:p>
        </p:txBody>
      </p:sp>
      <p:sp>
        <p:nvSpPr>
          <p:cNvPr id="2189" name="Google Shape;2189;p111"/>
          <p:cNvSpPr/>
          <p:nvPr/>
        </p:nvSpPr>
        <p:spPr>
          <a:xfrm>
            <a:off x="672088" y="1763233"/>
            <a:ext cx="8763600" cy="215400"/>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Độ lệch và Phương sai</a:t>
            </a:r>
            <a:endParaRPr sz="1400">
              <a:solidFill>
                <a:schemeClr val="dk1"/>
              </a:solidFill>
              <a:latin typeface="Arial"/>
              <a:ea typeface="Arial"/>
              <a:cs typeface="Arial"/>
              <a:sym typeface="Arial"/>
            </a:endParaRPr>
          </a:p>
        </p:txBody>
      </p:sp>
      <p:sp>
        <p:nvSpPr>
          <p:cNvPr id="2190" name="Google Shape;2190;p111"/>
          <p:cNvSpPr/>
          <p:nvPr/>
        </p:nvSpPr>
        <p:spPr>
          <a:xfrm>
            <a:off x="672080" y="2120564"/>
            <a:ext cx="8763637" cy="164838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các giá trị dự đoán có độ lệch cao so với giá trị mục tiêu thực tế nói chung, người ta nói rằng có độ lệch cao trong kết quả. Khi các giá trị dự đoán nằm rải rác cách xa nhau, người ta nói rằng nó có phương sai cao trong kết quả.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Hình dưới đây thể hiện kết quả dự đoán của mô hình trên mục tiêu. Độ lệch cao đề cập đến kết quả khi nó lệch đáng kể khỏi trung tâm của mục tiêu. Mặt khác, nếu các giá trị dự đoán được tập hợp lại ở trung tâm của mục tiêu, nó có độ lệch thấp. độ chênh đề cập đến sự tương đồng tổng thể giữa các giá trị được dự đoán và các giá trị thực tế. Trong hình, phương sai cao là khi các giá trị dự đoán cách xa nhau rất nhiều. Ngược lại, phương sai thấp là khi các giá trị dự đoán được tập hợp chặt chẽ với nhau. Do đó, phương sai đề cập đến sự tương đồng tổng thể giữa các giá trị dự đoán. </a:t>
            </a:r>
            <a:endParaRPr/>
          </a:p>
        </p:txBody>
      </p:sp>
      <p:grpSp>
        <p:nvGrpSpPr>
          <p:cNvPr id="2191" name="Google Shape;2191;p111"/>
          <p:cNvGrpSpPr/>
          <p:nvPr/>
        </p:nvGrpSpPr>
        <p:grpSpPr>
          <a:xfrm>
            <a:off x="3510597" y="4054962"/>
            <a:ext cx="2467875" cy="2218354"/>
            <a:chOff x="3511745" y="3948552"/>
            <a:chExt cx="2565663" cy="2306254"/>
          </a:xfrm>
        </p:grpSpPr>
        <p:sp>
          <p:nvSpPr>
            <p:cNvPr id="2192" name="Google Shape;2192;p111"/>
            <p:cNvSpPr txBox="1"/>
            <p:nvPr/>
          </p:nvSpPr>
          <p:spPr>
            <a:xfrm>
              <a:off x="4188111" y="3948552"/>
              <a:ext cx="968581" cy="47995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Phương sai</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thấp</a:t>
              </a:r>
              <a:endParaRPr sz="1200">
                <a:solidFill>
                  <a:schemeClr val="dk1"/>
                </a:solidFill>
                <a:latin typeface="Arial"/>
                <a:ea typeface="Arial"/>
                <a:cs typeface="Arial"/>
                <a:sym typeface="Arial"/>
              </a:endParaRPr>
            </a:p>
          </p:txBody>
        </p:sp>
        <p:sp>
          <p:nvSpPr>
            <p:cNvPr id="2193" name="Google Shape;2193;p111"/>
            <p:cNvSpPr txBox="1"/>
            <p:nvPr/>
          </p:nvSpPr>
          <p:spPr>
            <a:xfrm>
              <a:off x="5108826" y="3948552"/>
              <a:ext cx="968582" cy="47995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Phương sai</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cao</a:t>
              </a:r>
              <a:endParaRPr sz="1200">
                <a:solidFill>
                  <a:schemeClr val="dk1"/>
                </a:solidFill>
                <a:latin typeface="Arial"/>
                <a:ea typeface="Arial"/>
                <a:cs typeface="Arial"/>
                <a:sym typeface="Arial"/>
              </a:endParaRPr>
            </a:p>
          </p:txBody>
        </p:sp>
        <p:sp>
          <p:nvSpPr>
            <p:cNvPr id="2194" name="Google Shape;2194;p111"/>
            <p:cNvSpPr txBox="1"/>
            <p:nvPr/>
          </p:nvSpPr>
          <p:spPr>
            <a:xfrm>
              <a:off x="3511745" y="4667573"/>
              <a:ext cx="762843" cy="47995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Độ lệch</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cao</a:t>
              </a:r>
              <a:endParaRPr sz="1200">
                <a:solidFill>
                  <a:schemeClr val="dk1"/>
                </a:solidFill>
                <a:latin typeface="Arial"/>
                <a:ea typeface="Arial"/>
                <a:cs typeface="Arial"/>
                <a:sym typeface="Arial"/>
              </a:endParaRPr>
            </a:p>
          </p:txBody>
        </p:sp>
        <p:sp>
          <p:nvSpPr>
            <p:cNvPr id="2195" name="Google Shape;2195;p111"/>
            <p:cNvSpPr txBox="1"/>
            <p:nvPr/>
          </p:nvSpPr>
          <p:spPr>
            <a:xfrm>
              <a:off x="3511746" y="5589240"/>
              <a:ext cx="771766" cy="47995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Độ lệch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thấp</a:t>
              </a:r>
              <a:endParaRPr sz="1200">
                <a:solidFill>
                  <a:schemeClr val="dk1"/>
                </a:solidFill>
                <a:latin typeface="Arial"/>
                <a:ea typeface="Arial"/>
                <a:cs typeface="Arial"/>
                <a:sym typeface="Arial"/>
              </a:endParaRPr>
            </a:p>
          </p:txBody>
        </p:sp>
        <p:grpSp>
          <p:nvGrpSpPr>
            <p:cNvPr id="2196" name="Google Shape;2196;p111"/>
            <p:cNvGrpSpPr/>
            <p:nvPr/>
          </p:nvGrpSpPr>
          <p:grpSpPr>
            <a:xfrm>
              <a:off x="5611134" y="4378881"/>
              <a:ext cx="409142" cy="545346"/>
              <a:chOff x="5611134" y="4378881"/>
              <a:chExt cx="409142" cy="545346"/>
            </a:xfrm>
          </p:grpSpPr>
          <p:sp>
            <p:nvSpPr>
              <p:cNvPr id="2197" name="Google Shape;2197;p111"/>
              <p:cNvSpPr txBox="1"/>
              <p:nvPr/>
            </p:nvSpPr>
            <p:spPr>
              <a:xfrm>
                <a:off x="5722894" y="437888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198" name="Google Shape;2198;p111"/>
              <p:cNvSpPr txBox="1"/>
              <p:nvPr/>
            </p:nvSpPr>
            <p:spPr>
              <a:xfrm>
                <a:off x="5644154" y="449064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199" name="Google Shape;2199;p111"/>
              <p:cNvSpPr txBox="1"/>
              <p:nvPr/>
            </p:nvSpPr>
            <p:spPr>
              <a:xfrm>
                <a:off x="5933714" y="449318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00" name="Google Shape;2200;p111"/>
              <p:cNvSpPr txBox="1"/>
              <p:nvPr/>
            </p:nvSpPr>
            <p:spPr>
              <a:xfrm>
                <a:off x="5821954" y="451350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01" name="Google Shape;2201;p111"/>
              <p:cNvSpPr txBox="1"/>
              <p:nvPr/>
            </p:nvSpPr>
            <p:spPr>
              <a:xfrm>
                <a:off x="5801634" y="456938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02" name="Google Shape;2202;p111"/>
              <p:cNvSpPr txBox="1"/>
              <p:nvPr/>
            </p:nvSpPr>
            <p:spPr>
              <a:xfrm>
                <a:off x="5857514" y="472178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03" name="Google Shape;2203;p111"/>
              <p:cNvSpPr txBox="1"/>
              <p:nvPr/>
            </p:nvSpPr>
            <p:spPr>
              <a:xfrm>
                <a:off x="5611134" y="473956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grpSp>
        <p:grpSp>
          <p:nvGrpSpPr>
            <p:cNvPr id="2204" name="Google Shape;2204;p111"/>
            <p:cNvGrpSpPr/>
            <p:nvPr/>
          </p:nvGrpSpPr>
          <p:grpSpPr>
            <a:xfrm>
              <a:off x="4296212" y="4512521"/>
              <a:ext cx="762843" cy="762843"/>
              <a:chOff x="4296212" y="4512521"/>
              <a:chExt cx="762843" cy="762843"/>
            </a:xfrm>
          </p:grpSpPr>
          <p:sp>
            <p:nvSpPr>
              <p:cNvPr id="2205" name="Google Shape;2205;p111"/>
              <p:cNvSpPr/>
              <p:nvPr/>
            </p:nvSpPr>
            <p:spPr>
              <a:xfrm>
                <a:off x="4296212" y="4512521"/>
                <a:ext cx="762843" cy="762843"/>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6" name="Google Shape;2206;p111"/>
              <p:cNvSpPr/>
              <p:nvPr/>
            </p:nvSpPr>
            <p:spPr>
              <a:xfrm>
                <a:off x="4441789" y="4658403"/>
                <a:ext cx="471080" cy="471080"/>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7" name="Google Shape;2207;p111"/>
              <p:cNvSpPr/>
              <p:nvPr/>
            </p:nvSpPr>
            <p:spPr>
              <a:xfrm>
                <a:off x="4597238" y="4813852"/>
                <a:ext cx="160182" cy="160182"/>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208" name="Google Shape;2208;p111"/>
            <p:cNvGrpSpPr/>
            <p:nvPr/>
          </p:nvGrpSpPr>
          <p:grpSpPr>
            <a:xfrm>
              <a:off x="5219232" y="4512521"/>
              <a:ext cx="762843" cy="762843"/>
              <a:chOff x="4296212" y="4512521"/>
              <a:chExt cx="762843" cy="762843"/>
            </a:xfrm>
          </p:grpSpPr>
          <p:sp>
            <p:nvSpPr>
              <p:cNvPr id="2209" name="Google Shape;2209;p111"/>
              <p:cNvSpPr/>
              <p:nvPr/>
            </p:nvSpPr>
            <p:spPr>
              <a:xfrm>
                <a:off x="4296212" y="4512521"/>
                <a:ext cx="762843" cy="762843"/>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0" name="Google Shape;2210;p111"/>
              <p:cNvSpPr/>
              <p:nvPr/>
            </p:nvSpPr>
            <p:spPr>
              <a:xfrm>
                <a:off x="4441789" y="4658403"/>
                <a:ext cx="471080" cy="471080"/>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1" name="Google Shape;2211;p111"/>
              <p:cNvSpPr/>
              <p:nvPr/>
            </p:nvSpPr>
            <p:spPr>
              <a:xfrm>
                <a:off x="4597238" y="4813852"/>
                <a:ext cx="160182" cy="160182"/>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212" name="Google Shape;2212;p111"/>
            <p:cNvGrpSpPr/>
            <p:nvPr/>
          </p:nvGrpSpPr>
          <p:grpSpPr>
            <a:xfrm>
              <a:off x="4854416" y="4474131"/>
              <a:ext cx="166572" cy="285631"/>
              <a:chOff x="5684159" y="4474131"/>
              <a:chExt cx="166572" cy="285631"/>
            </a:xfrm>
          </p:grpSpPr>
          <p:sp>
            <p:nvSpPr>
              <p:cNvPr id="2213" name="Google Shape;2213;p111"/>
              <p:cNvSpPr txBox="1"/>
              <p:nvPr/>
            </p:nvSpPr>
            <p:spPr>
              <a:xfrm>
                <a:off x="5743849" y="447413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14" name="Google Shape;2214;p111"/>
              <p:cNvSpPr txBox="1"/>
              <p:nvPr/>
            </p:nvSpPr>
            <p:spPr>
              <a:xfrm>
                <a:off x="5684159" y="4500166"/>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15" name="Google Shape;2215;p111"/>
              <p:cNvSpPr txBox="1"/>
              <p:nvPr/>
            </p:nvSpPr>
            <p:spPr>
              <a:xfrm>
                <a:off x="5764169" y="4536996"/>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16" name="Google Shape;2216;p111"/>
              <p:cNvSpPr txBox="1"/>
              <p:nvPr/>
            </p:nvSpPr>
            <p:spPr>
              <a:xfrm>
                <a:off x="5759089" y="4519216"/>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17" name="Google Shape;2217;p111"/>
              <p:cNvSpPr txBox="1"/>
              <p:nvPr/>
            </p:nvSpPr>
            <p:spPr>
              <a:xfrm>
                <a:off x="5685429" y="455033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18" name="Google Shape;2218;p111"/>
              <p:cNvSpPr txBox="1"/>
              <p:nvPr/>
            </p:nvSpPr>
            <p:spPr>
              <a:xfrm>
                <a:off x="5722259" y="4575096"/>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19" name="Google Shape;2219;p111"/>
              <p:cNvSpPr txBox="1"/>
              <p:nvPr/>
            </p:nvSpPr>
            <p:spPr>
              <a:xfrm>
                <a:off x="5702331" y="4520923"/>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grpSp>
        <p:grpSp>
          <p:nvGrpSpPr>
            <p:cNvPr id="2220" name="Google Shape;2220;p111"/>
            <p:cNvGrpSpPr/>
            <p:nvPr/>
          </p:nvGrpSpPr>
          <p:grpSpPr>
            <a:xfrm>
              <a:off x="5296809" y="5473240"/>
              <a:ext cx="625309" cy="781566"/>
              <a:chOff x="5296809" y="4534456"/>
              <a:chExt cx="625309" cy="781566"/>
            </a:xfrm>
          </p:grpSpPr>
          <p:sp>
            <p:nvSpPr>
              <p:cNvPr id="2221" name="Google Shape;2221;p111"/>
              <p:cNvSpPr txBox="1"/>
              <p:nvPr/>
            </p:nvSpPr>
            <p:spPr>
              <a:xfrm>
                <a:off x="5509534" y="471416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22" name="Google Shape;2222;p111"/>
              <p:cNvSpPr txBox="1"/>
              <p:nvPr/>
            </p:nvSpPr>
            <p:spPr>
              <a:xfrm>
                <a:off x="5470799" y="4534456"/>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23" name="Google Shape;2223;p111"/>
              <p:cNvSpPr txBox="1"/>
              <p:nvPr/>
            </p:nvSpPr>
            <p:spPr>
              <a:xfrm>
                <a:off x="5775599" y="483227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24" name="Google Shape;2224;p111"/>
              <p:cNvSpPr txBox="1"/>
              <p:nvPr/>
            </p:nvSpPr>
            <p:spPr>
              <a:xfrm>
                <a:off x="5820049" y="4865926"/>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25" name="Google Shape;2225;p111"/>
              <p:cNvSpPr txBox="1"/>
              <p:nvPr/>
            </p:nvSpPr>
            <p:spPr>
              <a:xfrm>
                <a:off x="5296809" y="459986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26" name="Google Shape;2226;p111"/>
              <p:cNvSpPr txBox="1"/>
              <p:nvPr/>
            </p:nvSpPr>
            <p:spPr>
              <a:xfrm>
                <a:off x="5745119" y="5131356"/>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27" name="Google Shape;2227;p111"/>
              <p:cNvSpPr txBox="1"/>
              <p:nvPr/>
            </p:nvSpPr>
            <p:spPr>
              <a:xfrm>
                <a:off x="5397774" y="496435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28" name="Google Shape;2228;p111"/>
              <p:cNvSpPr txBox="1"/>
              <p:nvPr/>
            </p:nvSpPr>
            <p:spPr>
              <a:xfrm>
                <a:off x="5835556" y="4676460"/>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grpSp>
        <p:grpSp>
          <p:nvGrpSpPr>
            <p:cNvPr id="2229" name="Google Shape;2229;p111"/>
            <p:cNvGrpSpPr/>
            <p:nvPr/>
          </p:nvGrpSpPr>
          <p:grpSpPr>
            <a:xfrm>
              <a:off x="4296212" y="5451305"/>
              <a:ext cx="762843" cy="762843"/>
              <a:chOff x="4296212" y="4512521"/>
              <a:chExt cx="762843" cy="762843"/>
            </a:xfrm>
          </p:grpSpPr>
          <p:sp>
            <p:nvSpPr>
              <p:cNvPr id="2230" name="Google Shape;2230;p111"/>
              <p:cNvSpPr/>
              <p:nvPr/>
            </p:nvSpPr>
            <p:spPr>
              <a:xfrm>
                <a:off x="4296212" y="4512521"/>
                <a:ext cx="762843" cy="762843"/>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1" name="Google Shape;2231;p111"/>
              <p:cNvSpPr/>
              <p:nvPr/>
            </p:nvSpPr>
            <p:spPr>
              <a:xfrm>
                <a:off x="4441789" y="4658403"/>
                <a:ext cx="471080" cy="471080"/>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2" name="Google Shape;2232;p111"/>
              <p:cNvSpPr/>
              <p:nvPr/>
            </p:nvSpPr>
            <p:spPr>
              <a:xfrm>
                <a:off x="4597238" y="4813852"/>
                <a:ext cx="160182" cy="160182"/>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233" name="Google Shape;2233;p111"/>
            <p:cNvGrpSpPr/>
            <p:nvPr/>
          </p:nvGrpSpPr>
          <p:grpSpPr>
            <a:xfrm>
              <a:off x="5219232" y="5451305"/>
              <a:ext cx="762843" cy="762843"/>
              <a:chOff x="4296212" y="4512521"/>
              <a:chExt cx="762843" cy="762843"/>
            </a:xfrm>
          </p:grpSpPr>
          <p:sp>
            <p:nvSpPr>
              <p:cNvPr id="2234" name="Google Shape;2234;p111"/>
              <p:cNvSpPr/>
              <p:nvPr/>
            </p:nvSpPr>
            <p:spPr>
              <a:xfrm>
                <a:off x="4296212" y="4512521"/>
                <a:ext cx="762843" cy="762843"/>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5" name="Google Shape;2235;p111"/>
              <p:cNvSpPr/>
              <p:nvPr/>
            </p:nvSpPr>
            <p:spPr>
              <a:xfrm>
                <a:off x="4441789" y="4658403"/>
                <a:ext cx="471080" cy="471080"/>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6" name="Google Shape;2236;p111"/>
              <p:cNvSpPr/>
              <p:nvPr/>
            </p:nvSpPr>
            <p:spPr>
              <a:xfrm>
                <a:off x="4597238" y="4813852"/>
                <a:ext cx="160182" cy="160182"/>
              </a:xfrm>
              <a:prstGeom prst="ellipse">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237" name="Google Shape;2237;p111"/>
            <p:cNvGrpSpPr/>
            <p:nvPr/>
          </p:nvGrpSpPr>
          <p:grpSpPr>
            <a:xfrm>
              <a:off x="4583483" y="5682265"/>
              <a:ext cx="182565" cy="280333"/>
              <a:chOff x="5668166" y="4466486"/>
              <a:chExt cx="182565" cy="280333"/>
            </a:xfrm>
          </p:grpSpPr>
          <p:sp>
            <p:nvSpPr>
              <p:cNvPr id="2238" name="Google Shape;2238;p111"/>
              <p:cNvSpPr txBox="1"/>
              <p:nvPr/>
            </p:nvSpPr>
            <p:spPr>
              <a:xfrm>
                <a:off x="5757575" y="4473154"/>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39" name="Google Shape;2239;p111"/>
              <p:cNvSpPr txBox="1"/>
              <p:nvPr/>
            </p:nvSpPr>
            <p:spPr>
              <a:xfrm>
                <a:off x="5668166" y="449222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40" name="Google Shape;2240;p111"/>
              <p:cNvSpPr txBox="1"/>
              <p:nvPr/>
            </p:nvSpPr>
            <p:spPr>
              <a:xfrm>
                <a:off x="5764169" y="4536996"/>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41" name="Google Shape;2241;p111"/>
              <p:cNvSpPr txBox="1"/>
              <p:nvPr/>
            </p:nvSpPr>
            <p:spPr>
              <a:xfrm>
                <a:off x="5753526" y="454585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42" name="Google Shape;2242;p111"/>
              <p:cNvSpPr txBox="1"/>
              <p:nvPr/>
            </p:nvSpPr>
            <p:spPr>
              <a:xfrm>
                <a:off x="5685429" y="4550331"/>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43" name="Google Shape;2243;p111"/>
              <p:cNvSpPr txBox="1"/>
              <p:nvPr/>
            </p:nvSpPr>
            <p:spPr>
              <a:xfrm>
                <a:off x="5724471" y="4562153"/>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sp>
            <p:nvSpPr>
              <p:cNvPr id="2244" name="Google Shape;2244;p111"/>
              <p:cNvSpPr txBox="1"/>
              <p:nvPr/>
            </p:nvSpPr>
            <p:spPr>
              <a:xfrm>
                <a:off x="5688233" y="4466486"/>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a:t>
                </a:r>
                <a:endParaRPr sz="1200">
                  <a:solidFill>
                    <a:srgbClr val="7F7F7F"/>
                  </a:solidFill>
                  <a:latin typeface="Arial"/>
                  <a:ea typeface="Arial"/>
                  <a:cs typeface="Arial"/>
                  <a:sym typeface="Arial"/>
                </a:endParaRPr>
              </a:p>
            </p:txBody>
          </p:sp>
        </p:gr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grpSp>
        <p:nvGrpSpPr>
          <p:cNvPr id="2250" name="Google Shape;2250;p112"/>
          <p:cNvGrpSpPr/>
          <p:nvPr/>
        </p:nvGrpSpPr>
        <p:grpSpPr>
          <a:xfrm>
            <a:off x="450000" y="450000"/>
            <a:ext cx="9018000" cy="276999"/>
            <a:chOff x="450000" y="450000"/>
            <a:chExt cx="9018000" cy="276999"/>
          </a:xfrm>
        </p:grpSpPr>
        <p:sp>
          <p:nvSpPr>
            <p:cNvPr id="2251" name="Google Shape;2251;p1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252" name="Google Shape;2252;p1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253" name="Google Shape;2253;p11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Đánh đổi</a:t>
            </a:r>
            <a:endParaRPr sz="1400">
              <a:solidFill>
                <a:schemeClr val="dk1"/>
              </a:solidFill>
              <a:latin typeface="Arial"/>
              <a:ea typeface="Arial"/>
              <a:cs typeface="Arial"/>
              <a:sym typeface="Arial"/>
            </a:endParaRPr>
          </a:p>
        </p:txBody>
      </p:sp>
      <p:sp>
        <p:nvSpPr>
          <p:cNvPr id="2254" name="Google Shape;2254;p112"/>
          <p:cNvSpPr/>
          <p:nvPr/>
        </p:nvSpPr>
        <p:spPr>
          <a:xfrm>
            <a:off x="671261" y="1700808"/>
            <a:ext cx="8632825" cy="134573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độ chênh và phương sai có mối quan hệ đánh đổi trong đó khi cái này tăng, cái kia giảm và ngược lại. Mô hình trở nên phức tạp khi bắt đầu học; Chi phí lỗi tổng thể giảm do giảm độ lệch. Tuy nhiên, tại một số thời điểm, mô hình tiếp tục học hỏi và trở nên phức tạp hơn nhiều, điều này gây ra phương sai cao hơn và tăng chi phí lỗi tổng thể. Nói cách khác, mô hình bị quá khớp cho dữ liệu huấn luyện. Một cách để ngăn chặn quá khớp là ngừng học vào thời điểm thích hợp. Chuẩn hóa là một phương thức để ngăn chặn quá khớp bằng cách giảm phương sai. Tuy nhiên, thay vào đó, nó có thể làm tăng độ lệch do mối quan hệ đánh đổi. </a:t>
            </a:r>
            <a:endParaRPr/>
          </a:p>
        </p:txBody>
      </p:sp>
      <p:grpSp>
        <p:nvGrpSpPr>
          <p:cNvPr id="2255" name="Google Shape;2255;p112"/>
          <p:cNvGrpSpPr/>
          <p:nvPr/>
        </p:nvGrpSpPr>
        <p:grpSpPr>
          <a:xfrm>
            <a:off x="2793896" y="3177540"/>
            <a:ext cx="4497776" cy="2916750"/>
            <a:chOff x="2793896" y="3177540"/>
            <a:chExt cx="4497776" cy="2916750"/>
          </a:xfrm>
        </p:grpSpPr>
        <p:grpSp>
          <p:nvGrpSpPr>
            <p:cNvPr id="2256" name="Google Shape;2256;p112"/>
            <p:cNvGrpSpPr/>
            <p:nvPr/>
          </p:nvGrpSpPr>
          <p:grpSpPr>
            <a:xfrm>
              <a:off x="3187216" y="3429000"/>
              <a:ext cx="3780420" cy="2340260"/>
              <a:chOff x="3187216" y="3429000"/>
              <a:chExt cx="3780420" cy="2340260"/>
            </a:xfrm>
          </p:grpSpPr>
          <p:cxnSp>
            <p:nvCxnSpPr>
              <p:cNvPr id="2257" name="Google Shape;2257;p112"/>
              <p:cNvCxnSpPr/>
              <p:nvPr/>
            </p:nvCxnSpPr>
            <p:spPr>
              <a:xfrm rot="10800000">
                <a:off x="3187216" y="3429000"/>
                <a:ext cx="0" cy="2340260"/>
              </a:xfrm>
              <a:prstGeom prst="straightConnector1">
                <a:avLst/>
              </a:prstGeom>
              <a:noFill/>
              <a:ln cap="flat" cmpd="sng" w="12700">
                <a:solidFill>
                  <a:schemeClr val="dk1"/>
                </a:solidFill>
                <a:prstDash val="solid"/>
                <a:miter lim="800000"/>
                <a:headEnd len="sm" w="sm" type="none"/>
                <a:tailEnd len="med" w="med" type="triangle"/>
              </a:ln>
            </p:spPr>
          </p:cxnSp>
          <p:cxnSp>
            <p:nvCxnSpPr>
              <p:cNvPr id="2258" name="Google Shape;2258;p112"/>
              <p:cNvCxnSpPr/>
              <p:nvPr/>
            </p:nvCxnSpPr>
            <p:spPr>
              <a:xfrm>
                <a:off x="3187216" y="5769260"/>
                <a:ext cx="378042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2259" name="Google Shape;2259;p112"/>
            <p:cNvGrpSpPr/>
            <p:nvPr/>
          </p:nvGrpSpPr>
          <p:grpSpPr>
            <a:xfrm>
              <a:off x="3352800" y="3459479"/>
              <a:ext cx="3459480" cy="2087881"/>
              <a:chOff x="3352800" y="3459479"/>
              <a:chExt cx="3459480" cy="2087881"/>
            </a:xfrm>
          </p:grpSpPr>
          <p:sp>
            <p:nvSpPr>
              <p:cNvPr id="2260" name="Google Shape;2260;p112"/>
              <p:cNvSpPr/>
              <p:nvPr/>
            </p:nvSpPr>
            <p:spPr>
              <a:xfrm>
                <a:off x="3368040" y="3459479"/>
                <a:ext cx="3223260" cy="1494923"/>
              </a:xfrm>
              <a:custGeom>
                <a:rect b="b" l="l" r="r" t="t"/>
                <a:pathLst>
                  <a:path extrusionOk="0" h="1494923" w="3223260">
                    <a:moveTo>
                      <a:pt x="0" y="45720"/>
                    </a:moveTo>
                    <a:cubicBezTo>
                      <a:pt x="160655" y="320040"/>
                      <a:pt x="325120" y="593090"/>
                      <a:pt x="480060" y="792480"/>
                    </a:cubicBezTo>
                    <a:cubicBezTo>
                      <a:pt x="635000" y="991870"/>
                      <a:pt x="788670" y="1131570"/>
                      <a:pt x="929640" y="1242060"/>
                    </a:cubicBezTo>
                    <a:cubicBezTo>
                      <a:pt x="1070610" y="1352550"/>
                      <a:pt x="1162050" y="1417320"/>
                      <a:pt x="1325880" y="1455420"/>
                    </a:cubicBezTo>
                    <a:cubicBezTo>
                      <a:pt x="1489710" y="1493520"/>
                      <a:pt x="1704340" y="1513840"/>
                      <a:pt x="1912620" y="1470660"/>
                    </a:cubicBezTo>
                    <a:cubicBezTo>
                      <a:pt x="2120900" y="1427480"/>
                      <a:pt x="2388870" y="1329690"/>
                      <a:pt x="2575560" y="1196340"/>
                    </a:cubicBezTo>
                    <a:cubicBezTo>
                      <a:pt x="2762250" y="1062990"/>
                      <a:pt x="2924810" y="869950"/>
                      <a:pt x="3032760" y="670560"/>
                    </a:cubicBezTo>
                    <a:cubicBezTo>
                      <a:pt x="3140710" y="471170"/>
                      <a:pt x="3181985" y="235585"/>
                      <a:pt x="3223260" y="0"/>
                    </a:cubicBezTo>
                  </a:path>
                </a:pathLst>
              </a:cu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1" name="Google Shape;2261;p112"/>
              <p:cNvSpPr/>
              <p:nvPr/>
            </p:nvSpPr>
            <p:spPr>
              <a:xfrm>
                <a:off x="3352800" y="3779520"/>
                <a:ext cx="3459480" cy="1767840"/>
              </a:xfrm>
              <a:custGeom>
                <a:rect b="b" l="l" r="r" t="t"/>
                <a:pathLst>
                  <a:path extrusionOk="0" h="1767840" w="3459480">
                    <a:moveTo>
                      <a:pt x="0" y="0"/>
                    </a:moveTo>
                    <a:cubicBezTo>
                      <a:pt x="111760" y="227965"/>
                      <a:pt x="218440" y="454660"/>
                      <a:pt x="320040" y="624840"/>
                    </a:cubicBezTo>
                    <a:cubicBezTo>
                      <a:pt x="421640" y="795020"/>
                      <a:pt x="473710" y="890270"/>
                      <a:pt x="609600" y="1021080"/>
                    </a:cubicBezTo>
                    <a:cubicBezTo>
                      <a:pt x="745490" y="1151890"/>
                      <a:pt x="952500" y="1308100"/>
                      <a:pt x="1135380" y="1409700"/>
                    </a:cubicBezTo>
                    <a:cubicBezTo>
                      <a:pt x="1318260" y="1511300"/>
                      <a:pt x="1492250" y="1579880"/>
                      <a:pt x="1706880" y="1630680"/>
                    </a:cubicBezTo>
                    <a:cubicBezTo>
                      <a:pt x="1921510" y="1681480"/>
                      <a:pt x="2131060" y="1691640"/>
                      <a:pt x="2423160" y="1714500"/>
                    </a:cubicBezTo>
                    <a:cubicBezTo>
                      <a:pt x="2715260" y="1737360"/>
                      <a:pt x="3459480" y="1767840"/>
                      <a:pt x="3459480" y="1767840"/>
                    </a:cubicBezTo>
                  </a:path>
                </a:pathLst>
              </a:cu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2" name="Google Shape;2262;p112"/>
              <p:cNvSpPr/>
              <p:nvPr/>
            </p:nvSpPr>
            <p:spPr>
              <a:xfrm>
                <a:off x="3436620" y="3680460"/>
                <a:ext cx="3345180" cy="1836420"/>
              </a:xfrm>
              <a:custGeom>
                <a:rect b="b" l="l" r="r" t="t"/>
                <a:pathLst>
                  <a:path extrusionOk="0" h="1836420" w="3345180">
                    <a:moveTo>
                      <a:pt x="0" y="1836420"/>
                    </a:moveTo>
                    <a:lnTo>
                      <a:pt x="731520" y="1828800"/>
                    </a:lnTo>
                    <a:cubicBezTo>
                      <a:pt x="986790" y="1818640"/>
                      <a:pt x="1319530" y="1804670"/>
                      <a:pt x="1531620" y="1775460"/>
                    </a:cubicBezTo>
                    <a:cubicBezTo>
                      <a:pt x="1743710" y="1746250"/>
                      <a:pt x="1846580" y="1723390"/>
                      <a:pt x="2004060" y="1653540"/>
                    </a:cubicBezTo>
                    <a:cubicBezTo>
                      <a:pt x="2161540" y="1583690"/>
                      <a:pt x="2336800" y="1465580"/>
                      <a:pt x="2476500" y="1356360"/>
                    </a:cubicBezTo>
                    <a:cubicBezTo>
                      <a:pt x="2616200" y="1247140"/>
                      <a:pt x="2743623" y="1118870"/>
                      <a:pt x="2842260" y="998220"/>
                    </a:cubicBezTo>
                    <a:cubicBezTo>
                      <a:pt x="2940897" y="877570"/>
                      <a:pt x="2984500" y="798830"/>
                      <a:pt x="3068320" y="632460"/>
                    </a:cubicBezTo>
                    <a:cubicBezTo>
                      <a:pt x="3152140" y="466090"/>
                      <a:pt x="3238500" y="255905"/>
                      <a:pt x="3345180" y="0"/>
                    </a:cubicBezTo>
                  </a:path>
                </a:pathLst>
              </a:custGeom>
              <a:noFill/>
              <a:ln cap="flat" cmpd="sng" w="19050">
                <a:solidFill>
                  <a:srgbClr val="419E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63" name="Google Shape;2263;p112"/>
            <p:cNvSpPr txBox="1"/>
            <p:nvPr/>
          </p:nvSpPr>
          <p:spPr>
            <a:xfrm>
              <a:off x="5674747" y="3459480"/>
              <a:ext cx="800466" cy="257369"/>
            </a:xfrm>
            <a:prstGeom prst="rect">
              <a:avLst/>
            </a:prstGeom>
            <a:solidFill>
              <a:schemeClr val="lt1"/>
            </a:solid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Tổng số lỗi</a:t>
              </a:r>
              <a:endParaRPr sz="1200">
                <a:solidFill>
                  <a:schemeClr val="dk1"/>
                </a:solidFill>
                <a:latin typeface="Arial"/>
                <a:ea typeface="Arial"/>
                <a:cs typeface="Arial"/>
                <a:sym typeface="Arial"/>
              </a:endParaRPr>
            </a:p>
          </p:txBody>
        </p:sp>
        <p:sp>
          <p:nvSpPr>
            <p:cNvPr id="2264" name="Google Shape;2264;p112"/>
            <p:cNvSpPr txBox="1"/>
            <p:nvPr/>
          </p:nvSpPr>
          <p:spPr>
            <a:xfrm>
              <a:off x="6471970" y="4473116"/>
              <a:ext cx="819702" cy="257369"/>
            </a:xfrm>
            <a:prstGeom prst="rect">
              <a:avLst/>
            </a:prstGeom>
            <a:solidFill>
              <a:schemeClr val="lt1"/>
            </a:solid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lang="en-US" sz="1200">
                  <a:solidFill>
                    <a:srgbClr val="419E98"/>
                  </a:solidFill>
                  <a:latin typeface="Arial"/>
                  <a:ea typeface="Arial"/>
                  <a:cs typeface="Arial"/>
                  <a:sym typeface="Arial"/>
                </a:rPr>
                <a:t>Phương sai</a:t>
              </a:r>
              <a:endParaRPr sz="1200">
                <a:solidFill>
                  <a:srgbClr val="419E98"/>
                </a:solidFill>
                <a:latin typeface="Arial"/>
                <a:ea typeface="Arial"/>
                <a:cs typeface="Arial"/>
                <a:sym typeface="Arial"/>
              </a:endParaRPr>
            </a:p>
          </p:txBody>
        </p:sp>
        <p:sp>
          <p:nvSpPr>
            <p:cNvPr id="2265" name="Google Shape;2265;p112"/>
            <p:cNvSpPr txBox="1"/>
            <p:nvPr/>
          </p:nvSpPr>
          <p:spPr>
            <a:xfrm>
              <a:off x="6327234" y="5239020"/>
              <a:ext cx="635358" cy="257369"/>
            </a:xfrm>
            <a:prstGeom prst="rect">
              <a:avLst/>
            </a:prstGeom>
            <a:solidFill>
              <a:schemeClr val="lt1"/>
            </a:solid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lang="en-US" sz="1200">
                  <a:solidFill>
                    <a:srgbClr val="C00000"/>
                  </a:solidFill>
                  <a:latin typeface="Arial"/>
                  <a:ea typeface="Arial"/>
                  <a:cs typeface="Arial"/>
                  <a:sym typeface="Arial"/>
                </a:rPr>
                <a:t>Độ lệch</a:t>
              </a:r>
              <a:r>
                <a:rPr baseline="30000" lang="en-US" sz="1200">
                  <a:solidFill>
                    <a:srgbClr val="C00000"/>
                  </a:solidFill>
                  <a:latin typeface="Arial"/>
                  <a:ea typeface="Arial"/>
                  <a:cs typeface="Arial"/>
                  <a:sym typeface="Arial"/>
                </a:rPr>
                <a:t>2</a:t>
              </a:r>
              <a:endParaRPr/>
            </a:p>
          </p:txBody>
        </p:sp>
        <p:sp>
          <p:nvSpPr>
            <p:cNvPr id="2266" name="Google Shape;2266;p112"/>
            <p:cNvSpPr txBox="1"/>
            <p:nvPr/>
          </p:nvSpPr>
          <p:spPr>
            <a:xfrm rot="-5400000">
              <a:off x="2785240" y="4568942"/>
              <a:ext cx="274681" cy="257369"/>
            </a:xfrm>
            <a:prstGeom prst="rect">
              <a:avLst/>
            </a:prstGeom>
            <a:solidFill>
              <a:schemeClr val="lt1"/>
            </a:solid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Lỗi</a:t>
              </a:r>
              <a:endParaRPr sz="1200">
                <a:solidFill>
                  <a:schemeClr val="dk1"/>
                </a:solidFill>
                <a:latin typeface="Arial"/>
                <a:ea typeface="Arial"/>
                <a:cs typeface="Arial"/>
                <a:sym typeface="Arial"/>
              </a:endParaRPr>
            </a:p>
          </p:txBody>
        </p:sp>
        <p:sp>
          <p:nvSpPr>
            <p:cNvPr id="2267" name="Google Shape;2267;p112"/>
            <p:cNvSpPr txBox="1"/>
            <p:nvPr/>
          </p:nvSpPr>
          <p:spPr>
            <a:xfrm>
              <a:off x="4202704" y="5836920"/>
              <a:ext cx="1749444" cy="257369"/>
            </a:xfrm>
            <a:prstGeom prst="rect">
              <a:avLst/>
            </a:prstGeom>
            <a:solidFill>
              <a:schemeClr val="lt1"/>
            </a:solid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Độ phức tạp của mô hình</a:t>
              </a:r>
              <a:endParaRPr sz="1200">
                <a:solidFill>
                  <a:schemeClr val="dk1"/>
                </a:solidFill>
                <a:latin typeface="Arial"/>
                <a:ea typeface="Arial"/>
                <a:cs typeface="Arial"/>
                <a:sym typeface="Arial"/>
              </a:endParaRPr>
            </a:p>
          </p:txBody>
        </p:sp>
        <p:sp>
          <p:nvSpPr>
            <p:cNvPr id="2268" name="Google Shape;2268;p112"/>
            <p:cNvSpPr txBox="1"/>
            <p:nvPr/>
          </p:nvSpPr>
          <p:spPr>
            <a:xfrm rot="-5400000">
              <a:off x="3993077" y="3899746"/>
              <a:ext cx="1655616" cy="211203"/>
            </a:xfrm>
            <a:prstGeom prst="rect">
              <a:avLst/>
            </a:prstGeom>
            <a:solidFill>
              <a:schemeClr val="lt1"/>
            </a:solid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Độ phức tạp của mô hình tối ưu</a:t>
              </a:r>
              <a:endParaRPr sz="900">
                <a:solidFill>
                  <a:schemeClr val="dk1"/>
                </a:solidFill>
                <a:latin typeface="Arial"/>
                <a:ea typeface="Arial"/>
                <a:cs typeface="Arial"/>
                <a:sym typeface="Arial"/>
              </a:endParaRPr>
            </a:p>
          </p:txBody>
        </p:sp>
        <p:cxnSp>
          <p:nvCxnSpPr>
            <p:cNvPr id="2269" name="Google Shape;2269;p112"/>
            <p:cNvCxnSpPr/>
            <p:nvPr/>
          </p:nvCxnSpPr>
          <p:spPr>
            <a:xfrm rot="10800000">
              <a:off x="4951412" y="3429000"/>
              <a:ext cx="0" cy="2340260"/>
            </a:xfrm>
            <a:prstGeom prst="straightConnector1">
              <a:avLst/>
            </a:prstGeom>
            <a:noFill/>
            <a:ln cap="flat" cmpd="sng" w="19050">
              <a:solidFill>
                <a:srgbClr val="7F7F7F"/>
              </a:solidFill>
              <a:prstDash val="dash"/>
              <a:miter lim="800000"/>
              <a:headEnd len="med" w="med" type="oval"/>
              <a:tailEnd len="sm" w="sm" type="none"/>
            </a:ln>
          </p:spPr>
        </p:cxn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grpSp>
        <p:nvGrpSpPr>
          <p:cNvPr id="2275" name="Google Shape;2275;p113"/>
          <p:cNvGrpSpPr/>
          <p:nvPr/>
        </p:nvGrpSpPr>
        <p:grpSpPr>
          <a:xfrm>
            <a:off x="450000" y="450000"/>
            <a:ext cx="9018000" cy="276999"/>
            <a:chOff x="450000" y="450000"/>
            <a:chExt cx="9018000" cy="276999"/>
          </a:xfrm>
        </p:grpSpPr>
        <p:sp>
          <p:nvSpPr>
            <p:cNvPr id="2276" name="Google Shape;2276;p1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277" name="Google Shape;2277;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278" name="Google Shape;2278;p11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Hồi quy Ridge</a:t>
            </a:r>
            <a:endParaRPr sz="1400">
              <a:solidFill>
                <a:schemeClr val="dk1"/>
              </a:solidFill>
              <a:latin typeface="Arial"/>
              <a:ea typeface="Arial"/>
              <a:cs typeface="Arial"/>
              <a:sym typeface="Arial"/>
            </a:endParaRPr>
          </a:p>
        </p:txBody>
      </p:sp>
      <p:sp>
        <p:nvSpPr>
          <p:cNvPr id="2279" name="Google Shape;2279;p113"/>
          <p:cNvSpPr/>
          <p:nvPr/>
        </p:nvSpPr>
        <p:spPr>
          <a:xfrm>
            <a:off x="671261" y="1700808"/>
            <a:ext cx="8632825" cy="74557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 hình Hồi quy Ridge là một kỹ thuật để giới hạn L2norm của w, là vectơ hệ số hồi quy. Một constraint được thêm vào để giảm thiểu tổng bình phương trọng số trong hàm chi phí của hồi quy tuyến tính. Nếu mô hình hồi quy tuyến tính như sau:</a:t>
            </a:r>
            <a:endParaRPr sz="1300">
              <a:solidFill>
                <a:srgbClr val="262626"/>
              </a:solidFill>
              <a:latin typeface="Arial"/>
              <a:ea typeface="Arial"/>
              <a:cs typeface="Arial"/>
              <a:sym typeface="Arial"/>
            </a:endParaRPr>
          </a:p>
        </p:txBody>
      </p:sp>
      <p:sp>
        <p:nvSpPr>
          <p:cNvPr id="2280" name="Google Shape;2280;p113"/>
          <p:cNvSpPr/>
          <p:nvPr/>
        </p:nvSpPr>
        <p:spPr>
          <a:xfrm>
            <a:off x="1937143" y="2526988"/>
            <a:ext cx="6028500" cy="12663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81" name="Google Shape;2281;p113"/>
          <p:cNvSpPr/>
          <p:nvPr/>
        </p:nvSpPr>
        <p:spPr>
          <a:xfrm>
            <a:off x="671261" y="3789040"/>
            <a:ext cx="8632825"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đó, hàm chi phí của mô hình Hồi quy Ridge như sau. N là số lượng dữ liệu và M là số phần tử của vectơ hệ số hồi quy. Một ràng buộc được thêm vào SSE hiện có (Sum of Squared Errors).</a:t>
            </a:r>
            <a:endParaRPr/>
          </a:p>
        </p:txBody>
      </p:sp>
      <p:sp>
        <p:nvSpPr>
          <p:cNvPr id="2282" name="Google Shape;2282;p113"/>
          <p:cNvSpPr/>
          <p:nvPr/>
        </p:nvSpPr>
        <p:spPr>
          <a:xfrm>
            <a:off x="2650127" y="4356174"/>
            <a:ext cx="4602570" cy="98103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83" name="Google Shape;2283;p113"/>
          <p:cNvSpPr/>
          <p:nvPr/>
        </p:nvSpPr>
        <p:spPr>
          <a:xfrm>
            <a:off x="671261" y="5409220"/>
            <a:ext cx="8632825" cy="94562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λ là một siêu tham số để điều chỉnh trọng số của SSE hiện có và thêm ràng buộc.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Khi λ lớn, việc chính quy hóa được áp dụng rất nhiều và các hệ số hồi quy trở nên thấp hơn. Khi λ trở nên nhỏ hơn, quá trình chính quy hóa trở nên yếu hơn. Khi λ bằng 0, mệnh đề ràng buộc cũng trở thành 0, giống như mô hình hồi quy tuyến tính chung.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grpSp>
        <p:nvGrpSpPr>
          <p:cNvPr id="2289" name="Google Shape;2289;p114"/>
          <p:cNvGrpSpPr/>
          <p:nvPr/>
        </p:nvGrpSpPr>
        <p:grpSpPr>
          <a:xfrm>
            <a:off x="450000" y="450000"/>
            <a:ext cx="9018000" cy="276999"/>
            <a:chOff x="450000" y="450000"/>
            <a:chExt cx="9018000" cy="276999"/>
          </a:xfrm>
        </p:grpSpPr>
        <p:sp>
          <p:nvSpPr>
            <p:cNvPr id="2290" name="Google Shape;2290;p1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291" name="Google Shape;2291;p1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292" name="Google Shape;2292;p11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Hồi quy Ridge</a:t>
            </a:r>
            <a:endParaRPr sz="1400">
              <a:solidFill>
                <a:schemeClr val="dk1"/>
              </a:solidFill>
              <a:latin typeface="Arial"/>
              <a:ea typeface="Arial"/>
              <a:cs typeface="Arial"/>
              <a:sym typeface="Arial"/>
            </a:endParaRPr>
          </a:p>
        </p:txBody>
      </p:sp>
      <p:sp>
        <p:nvSpPr>
          <p:cNvPr id="2293" name="Google Shape;2293;p114"/>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đây là một ví dụ về phương trình mô hình hồi quy tuyến tính đơn giản:</a:t>
            </a:r>
            <a:endParaRPr/>
          </a:p>
        </p:txBody>
      </p:sp>
      <p:sp>
        <p:nvSpPr>
          <p:cNvPr id="2294" name="Google Shape;2294;p114"/>
          <p:cNvSpPr/>
          <p:nvPr/>
        </p:nvSpPr>
        <p:spPr>
          <a:xfrm>
            <a:off x="1937144" y="2205038"/>
            <a:ext cx="5138504" cy="221143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grpSp>
        <p:nvGrpSpPr>
          <p:cNvPr id="2300" name="Google Shape;2300;p115"/>
          <p:cNvGrpSpPr/>
          <p:nvPr/>
        </p:nvGrpSpPr>
        <p:grpSpPr>
          <a:xfrm>
            <a:off x="450000" y="450000"/>
            <a:ext cx="9018000" cy="276999"/>
            <a:chOff x="450000" y="450000"/>
            <a:chExt cx="9018000" cy="276999"/>
          </a:xfrm>
        </p:grpSpPr>
        <p:sp>
          <p:nvSpPr>
            <p:cNvPr id="2301" name="Google Shape;2301;p1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302" name="Google Shape;2302;p1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303" name="Google Shape;2303;p11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Hồi quy Ridge</a:t>
            </a:r>
            <a:endParaRPr sz="1400">
              <a:solidFill>
                <a:schemeClr val="dk1"/>
              </a:solidFill>
              <a:latin typeface="Arial"/>
              <a:ea typeface="Arial"/>
              <a:cs typeface="Arial"/>
              <a:sym typeface="Arial"/>
            </a:endParaRPr>
          </a:p>
        </p:txBody>
      </p:sp>
      <p:sp>
        <p:nvSpPr>
          <p:cNvPr id="2304" name="Google Shape;2304;p115"/>
          <p:cNvSpPr/>
          <p:nvPr/>
        </p:nvSpPr>
        <p:spPr>
          <a:xfrm>
            <a:off x="671261" y="1700808"/>
            <a:ext cx="8632825"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vẽ hàm chi phí SSE (w1, w2) trên tọa độ với trục x và trục y, một hình elip được tạo ra như được cung cấp trong hình dưới đây:</a:t>
            </a:r>
            <a:endParaRPr sz="1300">
              <a:solidFill>
                <a:srgbClr val="262626"/>
              </a:solidFill>
              <a:latin typeface="Arial"/>
              <a:ea typeface="Arial"/>
              <a:cs typeface="Arial"/>
              <a:sym typeface="Arial"/>
            </a:endParaRPr>
          </a:p>
        </p:txBody>
      </p:sp>
      <p:grpSp>
        <p:nvGrpSpPr>
          <p:cNvPr id="2305" name="Google Shape;2305;p115"/>
          <p:cNvGrpSpPr/>
          <p:nvPr/>
        </p:nvGrpSpPr>
        <p:grpSpPr>
          <a:xfrm>
            <a:off x="2653197" y="2302934"/>
            <a:ext cx="4668945" cy="2912032"/>
            <a:chOff x="2683160" y="2205038"/>
            <a:chExt cx="4668945" cy="2912032"/>
          </a:xfrm>
        </p:grpSpPr>
        <p:sp>
          <p:nvSpPr>
            <p:cNvPr id="2306" name="Google Shape;2306;p115"/>
            <p:cNvSpPr txBox="1"/>
            <p:nvPr/>
          </p:nvSpPr>
          <p:spPr>
            <a:xfrm>
              <a:off x="4681409" y="2256084"/>
              <a:ext cx="288788" cy="25736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07" name="Google Shape;2307;p115"/>
            <p:cNvSpPr/>
            <p:nvPr/>
          </p:nvSpPr>
          <p:spPr>
            <a:xfrm>
              <a:off x="4303341" y="3653790"/>
              <a:ext cx="1275450" cy="1021080"/>
            </a:xfrm>
            <a:prstGeom prst="ellipse">
              <a:avLst/>
            </a:prstGeom>
            <a:solidFill>
              <a:srgbClr val="F2F2F2"/>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08" name="Google Shape;2308;p115"/>
            <p:cNvGrpSpPr/>
            <p:nvPr/>
          </p:nvGrpSpPr>
          <p:grpSpPr>
            <a:xfrm>
              <a:off x="3911107" y="2238152"/>
              <a:ext cx="3280995" cy="2227495"/>
              <a:chOff x="3731087" y="2245772"/>
              <a:chExt cx="3280995" cy="2227495"/>
            </a:xfrm>
          </p:grpSpPr>
          <p:sp>
            <p:nvSpPr>
              <p:cNvPr id="2309" name="Google Shape;2309;p115"/>
              <p:cNvSpPr/>
              <p:nvPr/>
            </p:nvSpPr>
            <p:spPr>
              <a:xfrm>
                <a:off x="5265584" y="3339465"/>
                <a:ext cx="120046" cy="9144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0" name="Google Shape;2310;p115"/>
              <p:cNvSpPr/>
              <p:nvPr/>
            </p:nvSpPr>
            <p:spPr>
              <a:xfrm rot="900000">
                <a:off x="3874700" y="2607572"/>
                <a:ext cx="2993769" cy="1503895"/>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1" name="Google Shape;2311;p115"/>
              <p:cNvSpPr/>
              <p:nvPr/>
            </p:nvSpPr>
            <p:spPr>
              <a:xfrm rot="900000">
                <a:off x="5021753" y="3271663"/>
                <a:ext cx="594896" cy="223896"/>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Google Shape;2312;p115"/>
              <p:cNvSpPr/>
              <p:nvPr/>
            </p:nvSpPr>
            <p:spPr>
              <a:xfrm rot="900000">
                <a:off x="4930734" y="3192888"/>
                <a:ext cx="832673" cy="375919"/>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Google Shape;2313;p115"/>
              <p:cNvSpPr/>
              <p:nvPr/>
            </p:nvSpPr>
            <p:spPr>
              <a:xfrm rot="900000">
                <a:off x="4736464" y="3083521"/>
                <a:ext cx="1188622" cy="578503"/>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Google Shape;2314;p115"/>
              <p:cNvSpPr/>
              <p:nvPr/>
            </p:nvSpPr>
            <p:spPr>
              <a:xfrm rot="900000">
                <a:off x="4582949" y="2960423"/>
                <a:ext cx="1530260" cy="831709"/>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5" name="Google Shape;2315;p115"/>
              <p:cNvSpPr/>
              <p:nvPr/>
            </p:nvSpPr>
            <p:spPr>
              <a:xfrm rot="900000">
                <a:off x="4255826" y="2799028"/>
                <a:ext cx="2231518" cy="1120984"/>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16" name="Google Shape;2316;p115"/>
            <p:cNvSpPr txBox="1"/>
            <p:nvPr/>
          </p:nvSpPr>
          <p:spPr>
            <a:xfrm>
              <a:off x="6273243" y="4145761"/>
              <a:ext cx="288788" cy="25736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17" name="Google Shape;2317;p115"/>
            <p:cNvSpPr txBox="1"/>
            <p:nvPr/>
          </p:nvSpPr>
          <p:spPr>
            <a:xfrm>
              <a:off x="3675912" y="3627237"/>
              <a:ext cx="729100" cy="418375"/>
            </a:xfrm>
            <a:prstGeom prst="rect">
              <a:avLst/>
            </a:prstGeom>
            <a:blipFill rotWithShape="1">
              <a:blip r:embed="rId5">
                <a:alphaModFix/>
              </a:blip>
              <a:stretch>
                <a:fillRect b="-2898" l="-333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18" name="Google Shape;2318;p115"/>
            <p:cNvSpPr txBox="1"/>
            <p:nvPr/>
          </p:nvSpPr>
          <p:spPr>
            <a:xfrm>
              <a:off x="5717388" y="2419930"/>
              <a:ext cx="1300500" cy="44220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Giảm thiểu chi phí</a:t>
              </a:r>
              <a:endParaRPr sz="1200">
                <a:solidFill>
                  <a:schemeClr val="dk1"/>
                </a:solidFill>
                <a:latin typeface="Arial"/>
                <a:ea typeface="Arial"/>
                <a:cs typeface="Arial"/>
                <a:sym typeface="Arial"/>
              </a:endParaRPr>
            </a:p>
          </p:txBody>
        </p:sp>
        <p:sp>
          <p:nvSpPr>
            <p:cNvPr id="2319" name="Google Shape;2319;p115"/>
            <p:cNvSpPr txBox="1"/>
            <p:nvPr/>
          </p:nvSpPr>
          <p:spPr>
            <a:xfrm>
              <a:off x="3426958" y="4734512"/>
              <a:ext cx="1162746" cy="257369"/>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Giảm thiểu phạt</a:t>
              </a:r>
              <a:endParaRPr sz="1200">
                <a:solidFill>
                  <a:schemeClr val="dk1"/>
                </a:solidFill>
                <a:latin typeface="Arial"/>
                <a:ea typeface="Arial"/>
                <a:cs typeface="Arial"/>
                <a:sym typeface="Arial"/>
              </a:endParaRPr>
            </a:p>
          </p:txBody>
        </p:sp>
        <p:sp>
          <p:nvSpPr>
            <p:cNvPr id="2320" name="Google Shape;2320;p115"/>
            <p:cNvSpPr txBox="1"/>
            <p:nvPr/>
          </p:nvSpPr>
          <p:spPr>
            <a:xfrm>
              <a:off x="5581805" y="4674870"/>
              <a:ext cx="1770300" cy="44220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Giảm thiểu chi phí + phạt</a:t>
              </a:r>
              <a:endParaRPr sz="1200">
                <a:solidFill>
                  <a:schemeClr val="dk1"/>
                </a:solidFill>
                <a:latin typeface="Arial"/>
                <a:ea typeface="Arial"/>
                <a:cs typeface="Arial"/>
                <a:sym typeface="Arial"/>
              </a:endParaRPr>
            </a:p>
          </p:txBody>
        </p:sp>
        <p:grpSp>
          <p:nvGrpSpPr>
            <p:cNvPr id="2321" name="Google Shape;2321;p115"/>
            <p:cNvGrpSpPr/>
            <p:nvPr/>
          </p:nvGrpSpPr>
          <p:grpSpPr>
            <a:xfrm>
              <a:off x="2683160" y="2205038"/>
              <a:ext cx="3888432" cy="2700126"/>
              <a:chOff x="2503140" y="2205038"/>
              <a:chExt cx="3888432" cy="2700126"/>
            </a:xfrm>
          </p:grpSpPr>
          <p:cxnSp>
            <p:nvCxnSpPr>
              <p:cNvPr id="2322" name="Google Shape;2322;p115"/>
              <p:cNvCxnSpPr/>
              <p:nvPr/>
            </p:nvCxnSpPr>
            <p:spPr>
              <a:xfrm>
                <a:off x="2503140" y="4156700"/>
                <a:ext cx="3888432" cy="0"/>
              </a:xfrm>
              <a:prstGeom prst="straightConnector1">
                <a:avLst/>
              </a:prstGeom>
              <a:noFill/>
              <a:ln cap="flat" cmpd="sng" w="19050">
                <a:solidFill>
                  <a:srgbClr val="7F7F7F"/>
                </a:solidFill>
                <a:prstDash val="solid"/>
                <a:miter lim="800000"/>
                <a:headEnd len="sm" w="sm" type="none"/>
                <a:tailEnd len="med" w="med" type="triangle"/>
              </a:ln>
            </p:spPr>
          </p:cxnSp>
          <p:cxnSp>
            <p:nvCxnSpPr>
              <p:cNvPr id="2323" name="Google Shape;2323;p115"/>
              <p:cNvCxnSpPr/>
              <p:nvPr/>
            </p:nvCxnSpPr>
            <p:spPr>
              <a:xfrm rot="10800000">
                <a:off x="4771392" y="2205038"/>
                <a:ext cx="0" cy="2700126"/>
              </a:xfrm>
              <a:prstGeom prst="straightConnector1">
                <a:avLst/>
              </a:prstGeom>
              <a:noFill/>
              <a:ln cap="flat" cmpd="sng" w="19050">
                <a:solidFill>
                  <a:srgbClr val="7F7F7F"/>
                </a:solidFill>
                <a:prstDash val="solid"/>
                <a:miter lim="800000"/>
                <a:headEnd len="sm" w="sm" type="none"/>
                <a:tailEnd len="med" w="med" type="triangle"/>
              </a:ln>
            </p:spPr>
          </p:cxnSp>
        </p:grpSp>
        <p:sp>
          <p:nvSpPr>
            <p:cNvPr id="2324" name="Google Shape;2324;p115"/>
            <p:cNvSpPr/>
            <p:nvPr/>
          </p:nvSpPr>
          <p:spPr>
            <a:xfrm>
              <a:off x="4891389" y="4118610"/>
              <a:ext cx="120046" cy="9144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Google Shape;2325;p115"/>
            <p:cNvSpPr/>
            <p:nvPr/>
          </p:nvSpPr>
          <p:spPr>
            <a:xfrm>
              <a:off x="5121754" y="3653790"/>
              <a:ext cx="120046" cy="9144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6" name="Google Shape;2326;p115"/>
            <p:cNvCxnSpPr/>
            <p:nvPr/>
          </p:nvCxnSpPr>
          <p:spPr>
            <a:xfrm flipH="1" rot="10800000">
              <a:off x="3911106" y="4198620"/>
              <a:ext cx="962834" cy="562528"/>
            </a:xfrm>
            <a:prstGeom prst="straightConnector1">
              <a:avLst/>
            </a:prstGeom>
            <a:noFill/>
            <a:ln cap="flat" cmpd="sng" w="19050">
              <a:solidFill>
                <a:schemeClr val="dk1"/>
              </a:solidFill>
              <a:prstDash val="solid"/>
              <a:miter lim="800000"/>
              <a:headEnd len="sm" w="sm" type="none"/>
              <a:tailEnd len="med" w="med" type="triangle"/>
            </a:ln>
          </p:spPr>
        </p:cxnSp>
        <p:cxnSp>
          <p:nvCxnSpPr>
            <p:cNvPr id="2327" name="Google Shape;2327;p115"/>
            <p:cNvCxnSpPr/>
            <p:nvPr/>
          </p:nvCxnSpPr>
          <p:spPr>
            <a:xfrm rot="10800000">
              <a:off x="5239444" y="3759500"/>
              <a:ext cx="776592" cy="922020"/>
            </a:xfrm>
            <a:prstGeom prst="straightConnector1">
              <a:avLst/>
            </a:prstGeom>
            <a:noFill/>
            <a:ln cap="flat" cmpd="sng" w="19050">
              <a:solidFill>
                <a:schemeClr val="dk1"/>
              </a:solidFill>
              <a:prstDash val="solid"/>
              <a:miter lim="800000"/>
              <a:headEnd len="sm" w="sm" type="none"/>
              <a:tailEnd len="med" w="med" type="triangle"/>
            </a:ln>
          </p:spPr>
        </p:cxnSp>
        <p:cxnSp>
          <p:nvCxnSpPr>
            <p:cNvPr id="2328" name="Google Shape;2328;p115"/>
            <p:cNvCxnSpPr/>
            <p:nvPr/>
          </p:nvCxnSpPr>
          <p:spPr>
            <a:xfrm flipH="1">
              <a:off x="5578791" y="2665296"/>
              <a:ext cx="668765" cy="648072"/>
            </a:xfrm>
            <a:prstGeom prst="straightConnector1">
              <a:avLst/>
            </a:prstGeom>
            <a:noFill/>
            <a:ln cap="flat" cmpd="sng" w="19050">
              <a:solidFill>
                <a:schemeClr val="dk1"/>
              </a:solidFill>
              <a:prstDash val="solid"/>
              <a:miter lim="800000"/>
              <a:headEnd len="sm" w="sm" type="none"/>
              <a:tailEnd len="med" w="med" type="triangle"/>
            </a:ln>
          </p:spPr>
        </p:cxnSp>
      </p:grpSp>
      <p:sp>
        <p:nvSpPr>
          <p:cNvPr id="2329" name="Google Shape;2329;p115"/>
          <p:cNvSpPr/>
          <p:nvPr/>
        </p:nvSpPr>
        <p:spPr>
          <a:xfrm>
            <a:off x="653784" y="5039343"/>
            <a:ext cx="8632825" cy="1145680"/>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hình trên, hình elip được vẽ theo một đường liền nét là hàm chi phí, là sự kết hợp của w1 và w2 với cùng chi phí (SSE). Điểm trung tâm của hình elip là khi chi phí trở thành 0. Bên ngoài của hình elip là sự kết hợp của w1 và w2 với chi phí cao hơn, đây là mô hình có sai số cao hơn (bao gồm trọng số w1 và w2). Vòng tròn màu đề cập đến sự ràng buộc. Vòng tròn trở nên nhỏ hơn khi λ lớn hơn và ngược lại. Điểm mà hàm chi phí (hình elip) và ràng buộc (vòng tròn màu) gặp nhau là giải pháp tối ưu trong đó chi phí của mô hình Hồi quy Ridge là tối thiểu.</a:t>
            </a:r>
            <a:endParaRPr sz="1300">
              <a:solidFill>
                <a:srgbClr val="262626"/>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grpSp>
        <p:nvGrpSpPr>
          <p:cNvPr id="2335" name="Google Shape;2335;p116"/>
          <p:cNvGrpSpPr/>
          <p:nvPr/>
        </p:nvGrpSpPr>
        <p:grpSpPr>
          <a:xfrm>
            <a:off x="450000" y="450000"/>
            <a:ext cx="9018000" cy="276999"/>
            <a:chOff x="450000" y="450000"/>
            <a:chExt cx="9018000" cy="276999"/>
          </a:xfrm>
        </p:grpSpPr>
        <p:sp>
          <p:nvSpPr>
            <p:cNvPr id="2336" name="Google Shape;2336;p1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337" name="Google Shape;2337;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338" name="Google Shape;2338;p11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Hồi quy Lasso</a:t>
            </a:r>
            <a:endParaRPr/>
          </a:p>
        </p:txBody>
      </p:sp>
      <p:sp>
        <p:nvSpPr>
          <p:cNvPr id="2339" name="Google Shape;2339;p116"/>
          <p:cNvSpPr/>
          <p:nvPr/>
        </p:nvSpPr>
        <p:spPr>
          <a:xfrm>
            <a:off x="671261" y="1700808"/>
            <a:ext cx="8632825" cy="94562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 hình hồi quy Lasso (Least Absolute Shrinkage and Selection Operator - Toán tử thu nhỏ và lựa chọn tối thiểu tuyệt đối) là một kỹ thuật để giới hạn L1norn của vectơ hệ số hồi quy w. Một ràng buộc được thêm vào để giảm thiểu tổng các giá trị tuyệt đối của các trọng số trong hàm chi phí của hồi quy tuyến tính. Hình dưới đây cho thấy hàm chi phí của mô hình hồi quy Lasso:</a:t>
            </a:r>
            <a:endParaRPr sz="1300">
              <a:solidFill>
                <a:srgbClr val="262626"/>
              </a:solidFill>
              <a:latin typeface="Arial"/>
              <a:ea typeface="Arial"/>
              <a:cs typeface="Arial"/>
              <a:sym typeface="Arial"/>
            </a:endParaRPr>
          </a:p>
        </p:txBody>
      </p:sp>
      <p:sp>
        <p:nvSpPr>
          <p:cNvPr id="2340" name="Google Shape;2340;p116"/>
          <p:cNvSpPr/>
          <p:nvPr/>
        </p:nvSpPr>
        <p:spPr>
          <a:xfrm>
            <a:off x="2382160" y="2735994"/>
            <a:ext cx="5138504" cy="98103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grpSp>
        <p:nvGrpSpPr>
          <p:cNvPr id="2346" name="Google Shape;2346;p117"/>
          <p:cNvGrpSpPr/>
          <p:nvPr/>
        </p:nvGrpSpPr>
        <p:grpSpPr>
          <a:xfrm>
            <a:off x="450000" y="450000"/>
            <a:ext cx="9018000" cy="276999"/>
            <a:chOff x="450000" y="450000"/>
            <a:chExt cx="9018000" cy="276999"/>
          </a:xfrm>
        </p:grpSpPr>
        <p:sp>
          <p:nvSpPr>
            <p:cNvPr id="2347" name="Google Shape;2347;p1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348" name="Google Shape;2348;p1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349" name="Google Shape;2349;p11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Hồi quy Lasso</a:t>
            </a:r>
            <a:endParaRPr/>
          </a:p>
        </p:txBody>
      </p:sp>
      <p:sp>
        <p:nvSpPr>
          <p:cNvPr id="2350" name="Google Shape;2350;p117"/>
          <p:cNvSpPr/>
          <p:nvPr/>
        </p:nvSpPr>
        <p:spPr>
          <a:xfrm>
            <a:off x="671261" y="1700808"/>
            <a:ext cx="8632825"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vẽ hàm chi phí của mô hình Hồi quy Lasso (w1, w2) trên tọa độ với trục x và trục y, một hình thoi được tạo ra như được cung cấp trong hình dưới đây:</a:t>
            </a:r>
            <a:endParaRPr sz="1300">
              <a:solidFill>
                <a:srgbClr val="262626"/>
              </a:solidFill>
              <a:latin typeface="Arial"/>
              <a:ea typeface="Arial"/>
              <a:cs typeface="Arial"/>
              <a:sym typeface="Arial"/>
            </a:endParaRPr>
          </a:p>
        </p:txBody>
      </p:sp>
      <p:grpSp>
        <p:nvGrpSpPr>
          <p:cNvPr id="2351" name="Google Shape;2351;p117"/>
          <p:cNvGrpSpPr/>
          <p:nvPr/>
        </p:nvGrpSpPr>
        <p:grpSpPr>
          <a:xfrm>
            <a:off x="2683160" y="2276872"/>
            <a:ext cx="4508942" cy="2830658"/>
            <a:chOff x="2683160" y="2205038"/>
            <a:chExt cx="4508942" cy="2830658"/>
          </a:xfrm>
        </p:grpSpPr>
        <p:sp>
          <p:nvSpPr>
            <p:cNvPr id="2352" name="Google Shape;2352;p117"/>
            <p:cNvSpPr txBox="1"/>
            <p:nvPr/>
          </p:nvSpPr>
          <p:spPr>
            <a:xfrm>
              <a:off x="4681409" y="2256084"/>
              <a:ext cx="288788" cy="25736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53" name="Google Shape;2353;p117"/>
            <p:cNvSpPr/>
            <p:nvPr/>
          </p:nvSpPr>
          <p:spPr>
            <a:xfrm>
              <a:off x="4107252" y="3550755"/>
              <a:ext cx="1667628" cy="1227150"/>
            </a:xfrm>
            <a:prstGeom prst="flowChartDecision">
              <a:avLst/>
            </a:prstGeom>
            <a:solidFill>
              <a:srgbClr val="F2F2F2"/>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54" name="Google Shape;2354;p117"/>
            <p:cNvGrpSpPr/>
            <p:nvPr/>
          </p:nvGrpSpPr>
          <p:grpSpPr>
            <a:xfrm>
              <a:off x="3911107" y="2238152"/>
              <a:ext cx="3280995" cy="2227495"/>
              <a:chOff x="3731087" y="2245772"/>
              <a:chExt cx="3280995" cy="2227495"/>
            </a:xfrm>
          </p:grpSpPr>
          <p:sp>
            <p:nvSpPr>
              <p:cNvPr id="2355" name="Google Shape;2355;p117"/>
              <p:cNvSpPr/>
              <p:nvPr/>
            </p:nvSpPr>
            <p:spPr>
              <a:xfrm>
                <a:off x="5265584" y="3339465"/>
                <a:ext cx="120046" cy="9144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6" name="Google Shape;2356;p117"/>
              <p:cNvSpPr/>
              <p:nvPr/>
            </p:nvSpPr>
            <p:spPr>
              <a:xfrm rot="900000">
                <a:off x="3874700" y="2607572"/>
                <a:ext cx="2993769" cy="1503895"/>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7" name="Google Shape;2357;p117"/>
              <p:cNvSpPr/>
              <p:nvPr/>
            </p:nvSpPr>
            <p:spPr>
              <a:xfrm rot="900000">
                <a:off x="5021753" y="3271663"/>
                <a:ext cx="594896" cy="223896"/>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8" name="Google Shape;2358;p117"/>
              <p:cNvSpPr/>
              <p:nvPr/>
            </p:nvSpPr>
            <p:spPr>
              <a:xfrm rot="900000">
                <a:off x="4930734" y="3192888"/>
                <a:ext cx="832673" cy="375919"/>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9" name="Google Shape;2359;p117"/>
              <p:cNvSpPr/>
              <p:nvPr/>
            </p:nvSpPr>
            <p:spPr>
              <a:xfrm rot="900000">
                <a:off x="4736464" y="3083521"/>
                <a:ext cx="1188622" cy="578503"/>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0" name="Google Shape;2360;p117"/>
              <p:cNvSpPr/>
              <p:nvPr/>
            </p:nvSpPr>
            <p:spPr>
              <a:xfrm rot="900000">
                <a:off x="4582949" y="2960423"/>
                <a:ext cx="1530260" cy="831709"/>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1" name="Google Shape;2361;p117"/>
              <p:cNvSpPr/>
              <p:nvPr/>
            </p:nvSpPr>
            <p:spPr>
              <a:xfrm rot="900000">
                <a:off x="4255826" y="2799028"/>
                <a:ext cx="2231518" cy="1120984"/>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2" name="Google Shape;2362;p117"/>
            <p:cNvSpPr txBox="1"/>
            <p:nvPr/>
          </p:nvSpPr>
          <p:spPr>
            <a:xfrm>
              <a:off x="6273243" y="4145761"/>
              <a:ext cx="288788" cy="25736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63" name="Google Shape;2363;p117"/>
            <p:cNvSpPr txBox="1"/>
            <p:nvPr/>
          </p:nvSpPr>
          <p:spPr>
            <a:xfrm>
              <a:off x="3675912" y="3627237"/>
              <a:ext cx="729100" cy="25736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64" name="Google Shape;2364;p117"/>
            <p:cNvSpPr txBox="1"/>
            <p:nvPr/>
          </p:nvSpPr>
          <p:spPr>
            <a:xfrm>
              <a:off x="5256622" y="4593661"/>
              <a:ext cx="1770284" cy="442035"/>
            </a:xfrm>
            <a:prstGeom prst="rect">
              <a:avLst/>
            </a:prstGeom>
            <a:blipFill rotWithShape="1">
              <a:blip r:embed="rId6">
                <a:alphaModFix/>
              </a:blip>
              <a:stretch>
                <a:fillRect b="0" l="-3092" r="-2059" t="-410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365" name="Google Shape;2365;p117"/>
            <p:cNvGrpSpPr/>
            <p:nvPr/>
          </p:nvGrpSpPr>
          <p:grpSpPr>
            <a:xfrm>
              <a:off x="2683160" y="2205038"/>
              <a:ext cx="3888432" cy="2700126"/>
              <a:chOff x="2503140" y="2205038"/>
              <a:chExt cx="3888432" cy="2700126"/>
            </a:xfrm>
          </p:grpSpPr>
          <p:cxnSp>
            <p:nvCxnSpPr>
              <p:cNvPr id="2366" name="Google Shape;2366;p117"/>
              <p:cNvCxnSpPr/>
              <p:nvPr/>
            </p:nvCxnSpPr>
            <p:spPr>
              <a:xfrm>
                <a:off x="2503140" y="4156700"/>
                <a:ext cx="3888432" cy="0"/>
              </a:xfrm>
              <a:prstGeom prst="straightConnector1">
                <a:avLst/>
              </a:prstGeom>
              <a:noFill/>
              <a:ln cap="flat" cmpd="sng" w="19050">
                <a:solidFill>
                  <a:srgbClr val="7F7F7F"/>
                </a:solidFill>
                <a:prstDash val="solid"/>
                <a:miter lim="800000"/>
                <a:headEnd len="sm" w="sm" type="none"/>
                <a:tailEnd len="med" w="med" type="triangle"/>
              </a:ln>
            </p:spPr>
          </p:cxnSp>
          <p:cxnSp>
            <p:nvCxnSpPr>
              <p:cNvPr id="2367" name="Google Shape;2367;p117"/>
              <p:cNvCxnSpPr/>
              <p:nvPr/>
            </p:nvCxnSpPr>
            <p:spPr>
              <a:xfrm rot="10800000">
                <a:off x="4771392" y="2205038"/>
                <a:ext cx="0" cy="2700126"/>
              </a:xfrm>
              <a:prstGeom prst="straightConnector1">
                <a:avLst/>
              </a:prstGeom>
              <a:noFill/>
              <a:ln cap="flat" cmpd="sng" w="19050">
                <a:solidFill>
                  <a:srgbClr val="7F7F7F"/>
                </a:solidFill>
                <a:prstDash val="solid"/>
                <a:miter lim="800000"/>
                <a:headEnd len="sm" w="sm" type="none"/>
                <a:tailEnd len="med" w="med" type="triangle"/>
              </a:ln>
            </p:spPr>
          </p:cxnSp>
        </p:grpSp>
        <p:sp>
          <p:nvSpPr>
            <p:cNvPr id="2368" name="Google Shape;2368;p117"/>
            <p:cNvSpPr/>
            <p:nvPr/>
          </p:nvSpPr>
          <p:spPr>
            <a:xfrm>
              <a:off x="4891389" y="4118610"/>
              <a:ext cx="120046" cy="9144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9" name="Google Shape;2369;p117"/>
            <p:cNvSpPr/>
            <p:nvPr/>
          </p:nvSpPr>
          <p:spPr>
            <a:xfrm>
              <a:off x="4886583" y="3535797"/>
              <a:ext cx="120046" cy="9144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70" name="Google Shape;2370;p117"/>
            <p:cNvCxnSpPr/>
            <p:nvPr/>
          </p:nvCxnSpPr>
          <p:spPr>
            <a:xfrm rot="10800000">
              <a:off x="4991366" y="3648377"/>
              <a:ext cx="776592" cy="922020"/>
            </a:xfrm>
            <a:prstGeom prst="straightConnector1">
              <a:avLst/>
            </a:prstGeom>
            <a:noFill/>
            <a:ln cap="flat" cmpd="sng" w="19050">
              <a:solidFill>
                <a:schemeClr val="dk1"/>
              </a:solidFill>
              <a:prstDash val="solid"/>
              <a:miter lim="800000"/>
              <a:headEnd len="sm" w="sm" type="none"/>
              <a:tailEnd len="med" w="med" type="triangle"/>
            </a:ln>
          </p:spPr>
        </p:cxnSp>
      </p:grpSp>
      <p:sp>
        <p:nvSpPr>
          <p:cNvPr id="2371" name="Google Shape;2371;p117"/>
          <p:cNvSpPr/>
          <p:nvPr/>
        </p:nvSpPr>
        <p:spPr>
          <a:xfrm>
            <a:off x="671261" y="5166228"/>
            <a:ext cx="8632825"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hạn chế của mô hình Hồi quy Lasso là hình thoi, nên rất có thể điểm đáp ứng hàm chi phí là đỉnh của hình thoi. Các đỉnh của hình thoi luôn là các điểm mà w1 hoặc w2 là 0. Do đó, mô hình Hồi quy Lasso cho kết quả là 0 trọng số.</a:t>
            </a:r>
            <a:endParaRPr sz="1300">
              <a:solidFill>
                <a:srgbClr val="262626"/>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grpSp>
        <p:nvGrpSpPr>
          <p:cNvPr id="2377" name="Google Shape;2377;p118"/>
          <p:cNvGrpSpPr/>
          <p:nvPr/>
        </p:nvGrpSpPr>
        <p:grpSpPr>
          <a:xfrm>
            <a:off x="450000" y="450000"/>
            <a:ext cx="9018000" cy="276999"/>
            <a:chOff x="450000" y="450000"/>
            <a:chExt cx="9018000" cy="276999"/>
          </a:xfrm>
        </p:grpSpPr>
        <p:sp>
          <p:nvSpPr>
            <p:cNvPr id="2378" name="Google Shape;2378;p1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379" name="Google Shape;2379;p1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380" name="Google Shape;2380;p11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Hồi quy Elastic-net (lưới đàn hồi)</a:t>
            </a:r>
            <a:endParaRPr sz="1400">
              <a:solidFill>
                <a:schemeClr val="dk1"/>
              </a:solidFill>
              <a:latin typeface="Arial"/>
              <a:ea typeface="Arial"/>
              <a:cs typeface="Arial"/>
              <a:sym typeface="Arial"/>
            </a:endParaRPr>
          </a:p>
        </p:txBody>
      </p:sp>
      <p:sp>
        <p:nvSpPr>
          <p:cNvPr id="2381" name="Google Shape;2381;p118"/>
          <p:cNvSpPr/>
          <p:nvPr/>
        </p:nvSpPr>
        <p:spPr>
          <a:xfrm>
            <a:off x="671261" y="1700808"/>
            <a:ext cx="8632825" cy="74557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 hình hồi quy Elastic-net áp dụng cả L2norm và L1norm cho vectơ hệ số hồi quy. Ràng buộc là cả tổng bình phương trọng số và tổng của các giá trị trọng số tuyệt đối. Hình dưới đây cho thấy hàm chi phí của Elastic-net. Có hai Siêu tham số của Elastic-net, đó là λ1 và λ2.</a:t>
            </a:r>
            <a:endParaRPr sz="1300">
              <a:solidFill>
                <a:srgbClr val="262626"/>
              </a:solidFill>
              <a:latin typeface="Arial"/>
              <a:ea typeface="Arial"/>
              <a:cs typeface="Arial"/>
              <a:sym typeface="Arial"/>
            </a:endParaRPr>
          </a:p>
        </p:txBody>
      </p:sp>
      <p:sp>
        <p:nvSpPr>
          <p:cNvPr id="2382" name="Google Shape;2382;p118"/>
          <p:cNvSpPr/>
          <p:nvPr/>
        </p:nvSpPr>
        <p:spPr>
          <a:xfrm>
            <a:off x="2035088" y="2600908"/>
            <a:ext cx="5832648" cy="98103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grpSp>
        <p:nvGrpSpPr>
          <p:cNvPr id="2388" name="Google Shape;2388;p119"/>
          <p:cNvGrpSpPr/>
          <p:nvPr/>
        </p:nvGrpSpPr>
        <p:grpSpPr>
          <a:xfrm>
            <a:off x="450000" y="450000"/>
            <a:ext cx="9018000" cy="276999"/>
            <a:chOff x="450000" y="450000"/>
            <a:chExt cx="9018000" cy="276999"/>
          </a:xfrm>
        </p:grpSpPr>
        <p:sp>
          <p:nvSpPr>
            <p:cNvPr id="2389" name="Google Shape;2389;p1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390" name="Google Shape;2390;p1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391" name="Google Shape;2391;p11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Hồi quy Elastic-net (lưới đàn hồi)</a:t>
            </a:r>
            <a:endParaRPr sz="1400">
              <a:solidFill>
                <a:schemeClr val="dk1"/>
              </a:solidFill>
              <a:latin typeface="Arial"/>
              <a:ea typeface="Arial"/>
              <a:cs typeface="Arial"/>
              <a:sym typeface="Arial"/>
            </a:endParaRPr>
          </a:p>
        </p:txBody>
      </p:sp>
      <p:sp>
        <p:nvSpPr>
          <p:cNvPr id="2392" name="Google Shape;2392;p119"/>
          <p:cNvSpPr/>
          <p:nvPr/>
        </p:nvSpPr>
        <p:spPr>
          <a:xfrm>
            <a:off x="671261" y="1700808"/>
            <a:ext cx="8632825"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Elastic-net áp dụng cả L2norn và L1norn cùng một lúc, vì vậy hạn chế nằm ở đâu đó ở giữa. Nó làm giảm trọng số lớn hơn trong khi tạo ra một trọng số không quan trọng 0.</a:t>
            </a:r>
            <a:endParaRPr sz="1300">
              <a:solidFill>
                <a:srgbClr val="262626"/>
              </a:solidFill>
              <a:latin typeface="Arial"/>
              <a:ea typeface="Arial"/>
              <a:cs typeface="Arial"/>
              <a:sym typeface="Arial"/>
            </a:endParaRPr>
          </a:p>
        </p:txBody>
      </p:sp>
      <p:grpSp>
        <p:nvGrpSpPr>
          <p:cNvPr id="2393" name="Google Shape;2393;p119"/>
          <p:cNvGrpSpPr/>
          <p:nvPr/>
        </p:nvGrpSpPr>
        <p:grpSpPr>
          <a:xfrm>
            <a:off x="2932319" y="2300629"/>
            <a:ext cx="4013225" cy="3894614"/>
            <a:chOff x="2932319" y="2300629"/>
            <a:chExt cx="4013225" cy="3894614"/>
          </a:xfrm>
        </p:grpSpPr>
        <p:grpSp>
          <p:nvGrpSpPr>
            <p:cNvPr id="2394" name="Google Shape;2394;p119"/>
            <p:cNvGrpSpPr/>
            <p:nvPr/>
          </p:nvGrpSpPr>
          <p:grpSpPr>
            <a:xfrm>
              <a:off x="3695838" y="2989131"/>
              <a:ext cx="2497699" cy="2498819"/>
              <a:chOff x="3695838" y="2989131"/>
              <a:chExt cx="2497699" cy="2498819"/>
            </a:xfrm>
          </p:grpSpPr>
          <p:sp>
            <p:nvSpPr>
              <p:cNvPr id="2395" name="Google Shape;2395;p119"/>
              <p:cNvSpPr/>
              <p:nvPr/>
            </p:nvSpPr>
            <p:spPr>
              <a:xfrm>
                <a:off x="3696091" y="2989131"/>
                <a:ext cx="2497446" cy="2497442"/>
              </a:xfrm>
              <a:prstGeom prst="ellipse">
                <a:avLst/>
              </a:prstGeom>
              <a:noFill/>
              <a:ln cap="flat" cmpd="sng" w="12700">
                <a:solidFill>
                  <a:srgbClr val="419E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96" name="Google Shape;2396;p119"/>
              <p:cNvGrpSpPr/>
              <p:nvPr/>
            </p:nvGrpSpPr>
            <p:grpSpPr>
              <a:xfrm>
                <a:off x="3695838" y="2989332"/>
                <a:ext cx="2491464" cy="2497241"/>
                <a:chOff x="3695838" y="2989332"/>
                <a:chExt cx="2491464" cy="2497241"/>
              </a:xfrm>
            </p:grpSpPr>
            <p:grpSp>
              <p:nvGrpSpPr>
                <p:cNvPr id="2397" name="Google Shape;2397;p119"/>
                <p:cNvGrpSpPr/>
                <p:nvPr/>
              </p:nvGrpSpPr>
              <p:grpSpPr>
                <a:xfrm>
                  <a:off x="3695838" y="2989332"/>
                  <a:ext cx="2491464" cy="1255949"/>
                  <a:chOff x="2791172" y="2989332"/>
                  <a:chExt cx="2515792" cy="1260000"/>
                </a:xfrm>
              </p:grpSpPr>
              <p:sp>
                <p:nvSpPr>
                  <p:cNvPr id="2398" name="Google Shape;2398;p119"/>
                  <p:cNvSpPr/>
                  <p:nvPr/>
                </p:nvSpPr>
                <p:spPr>
                  <a:xfrm>
                    <a:off x="4046964" y="2989332"/>
                    <a:ext cx="1260000" cy="1260000"/>
                  </a:xfrm>
                  <a:custGeom>
                    <a:rect b="b" l="l" r="r" t="t"/>
                    <a:pathLst>
                      <a:path extrusionOk="0" h="1264920" w="1249680">
                        <a:moveTo>
                          <a:pt x="0" y="0"/>
                        </a:moveTo>
                        <a:cubicBezTo>
                          <a:pt x="218863" y="93980"/>
                          <a:pt x="392007" y="157480"/>
                          <a:pt x="563880" y="289560"/>
                        </a:cubicBezTo>
                        <a:cubicBezTo>
                          <a:pt x="735753" y="421640"/>
                          <a:pt x="924560" y="635000"/>
                          <a:pt x="1031240" y="792480"/>
                        </a:cubicBezTo>
                        <a:cubicBezTo>
                          <a:pt x="1137920" y="949960"/>
                          <a:pt x="1193800" y="1107440"/>
                          <a:pt x="1249680" y="1264920"/>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9" name="Google Shape;2399;p119"/>
                  <p:cNvSpPr/>
                  <p:nvPr/>
                </p:nvSpPr>
                <p:spPr>
                  <a:xfrm rot="-5400000">
                    <a:off x="2791172" y="2989332"/>
                    <a:ext cx="1260000" cy="1260000"/>
                  </a:xfrm>
                  <a:custGeom>
                    <a:rect b="b" l="l" r="r" t="t"/>
                    <a:pathLst>
                      <a:path extrusionOk="0" h="1264920" w="1249680">
                        <a:moveTo>
                          <a:pt x="0" y="0"/>
                        </a:moveTo>
                        <a:cubicBezTo>
                          <a:pt x="218863" y="93980"/>
                          <a:pt x="392007" y="157480"/>
                          <a:pt x="563880" y="289560"/>
                        </a:cubicBezTo>
                        <a:cubicBezTo>
                          <a:pt x="735753" y="421640"/>
                          <a:pt x="924560" y="635000"/>
                          <a:pt x="1031240" y="792480"/>
                        </a:cubicBezTo>
                        <a:cubicBezTo>
                          <a:pt x="1137920" y="949960"/>
                          <a:pt x="1193800" y="1107440"/>
                          <a:pt x="1249680" y="1264920"/>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00" name="Google Shape;2400;p119"/>
                <p:cNvGrpSpPr/>
                <p:nvPr/>
              </p:nvGrpSpPr>
              <p:grpSpPr>
                <a:xfrm flipH="1" rot="10800000">
                  <a:off x="3695838" y="4230624"/>
                  <a:ext cx="2491464" cy="1255949"/>
                  <a:chOff x="2791172" y="2989332"/>
                  <a:chExt cx="2515792" cy="1260000"/>
                </a:xfrm>
              </p:grpSpPr>
              <p:sp>
                <p:nvSpPr>
                  <p:cNvPr id="2401" name="Google Shape;2401;p119"/>
                  <p:cNvSpPr/>
                  <p:nvPr/>
                </p:nvSpPr>
                <p:spPr>
                  <a:xfrm>
                    <a:off x="4046964" y="2989332"/>
                    <a:ext cx="1260000" cy="1260000"/>
                  </a:xfrm>
                  <a:custGeom>
                    <a:rect b="b" l="l" r="r" t="t"/>
                    <a:pathLst>
                      <a:path extrusionOk="0" h="1264920" w="1249680">
                        <a:moveTo>
                          <a:pt x="0" y="0"/>
                        </a:moveTo>
                        <a:cubicBezTo>
                          <a:pt x="218863" y="93980"/>
                          <a:pt x="392007" y="157480"/>
                          <a:pt x="563880" y="289560"/>
                        </a:cubicBezTo>
                        <a:cubicBezTo>
                          <a:pt x="735753" y="421640"/>
                          <a:pt x="924560" y="635000"/>
                          <a:pt x="1031240" y="792480"/>
                        </a:cubicBezTo>
                        <a:cubicBezTo>
                          <a:pt x="1137920" y="949960"/>
                          <a:pt x="1193800" y="1107440"/>
                          <a:pt x="1249680" y="1264920"/>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2" name="Google Shape;2402;p119"/>
                  <p:cNvSpPr/>
                  <p:nvPr/>
                </p:nvSpPr>
                <p:spPr>
                  <a:xfrm rot="-5400000">
                    <a:off x="2791172" y="2989332"/>
                    <a:ext cx="1260000" cy="1260000"/>
                  </a:xfrm>
                  <a:custGeom>
                    <a:rect b="b" l="l" r="r" t="t"/>
                    <a:pathLst>
                      <a:path extrusionOk="0" h="1264920" w="1249680">
                        <a:moveTo>
                          <a:pt x="0" y="0"/>
                        </a:moveTo>
                        <a:cubicBezTo>
                          <a:pt x="218863" y="93980"/>
                          <a:pt x="392007" y="157480"/>
                          <a:pt x="563880" y="289560"/>
                        </a:cubicBezTo>
                        <a:cubicBezTo>
                          <a:pt x="735753" y="421640"/>
                          <a:pt x="924560" y="635000"/>
                          <a:pt x="1031240" y="792480"/>
                        </a:cubicBezTo>
                        <a:cubicBezTo>
                          <a:pt x="1137920" y="949960"/>
                          <a:pt x="1193800" y="1107440"/>
                          <a:pt x="1249680" y="1264920"/>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2403" name="Google Shape;2403;p119"/>
              <p:cNvSpPr/>
              <p:nvPr/>
            </p:nvSpPr>
            <p:spPr>
              <a:xfrm rot="2700000">
                <a:off x="4065171" y="3363863"/>
                <a:ext cx="1759651" cy="1759651"/>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4" name="Google Shape;2404;p119"/>
            <p:cNvSpPr txBox="1"/>
            <p:nvPr/>
          </p:nvSpPr>
          <p:spPr>
            <a:xfrm rot="2700000">
              <a:off x="3910813" y="4942219"/>
              <a:ext cx="609141"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accent4"/>
                  </a:solidFill>
                  <a:latin typeface="Arial"/>
                  <a:ea typeface="Arial"/>
                  <a:cs typeface="Arial"/>
                  <a:sym typeface="Arial"/>
                </a:rPr>
                <a:t>elastic-net</a:t>
              </a:r>
              <a:endParaRPr/>
            </a:p>
          </p:txBody>
        </p:sp>
        <p:sp>
          <p:nvSpPr>
            <p:cNvPr id="2405" name="Google Shape;2405;p119"/>
            <p:cNvSpPr txBox="1"/>
            <p:nvPr/>
          </p:nvSpPr>
          <p:spPr>
            <a:xfrm rot="2700000">
              <a:off x="4006926" y="5052710"/>
              <a:ext cx="131446"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419E98"/>
                  </a:solidFill>
                  <a:latin typeface="Arial"/>
                  <a:ea typeface="Arial"/>
                  <a:cs typeface="Arial"/>
                  <a:sym typeface="Arial"/>
                </a:rPr>
                <a:t>L2</a:t>
              </a:r>
              <a:endParaRPr/>
            </a:p>
          </p:txBody>
        </p:sp>
        <p:sp>
          <p:nvSpPr>
            <p:cNvPr id="2406" name="Google Shape;2406;p119"/>
            <p:cNvSpPr txBox="1"/>
            <p:nvPr/>
          </p:nvSpPr>
          <p:spPr>
            <a:xfrm rot="2700000">
              <a:off x="4260775" y="4800540"/>
              <a:ext cx="131446"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7030A0"/>
                  </a:solidFill>
                  <a:latin typeface="Arial"/>
                  <a:ea typeface="Arial"/>
                  <a:cs typeface="Arial"/>
                  <a:sym typeface="Arial"/>
                </a:rPr>
                <a:t>L1</a:t>
              </a:r>
              <a:endParaRPr/>
            </a:p>
          </p:txBody>
        </p:sp>
        <p:grpSp>
          <p:nvGrpSpPr>
            <p:cNvPr id="2407" name="Google Shape;2407;p119"/>
            <p:cNvGrpSpPr/>
            <p:nvPr/>
          </p:nvGrpSpPr>
          <p:grpSpPr>
            <a:xfrm>
              <a:off x="2932319" y="4247185"/>
              <a:ext cx="4013225" cy="180202"/>
              <a:chOff x="2932319" y="4247185"/>
              <a:chExt cx="4013225" cy="180202"/>
            </a:xfrm>
          </p:grpSpPr>
          <p:grpSp>
            <p:nvGrpSpPr>
              <p:cNvPr id="2408" name="Google Shape;2408;p119"/>
              <p:cNvGrpSpPr/>
              <p:nvPr/>
            </p:nvGrpSpPr>
            <p:grpSpPr>
              <a:xfrm>
                <a:off x="3062250" y="4247185"/>
                <a:ext cx="3762000" cy="36000"/>
                <a:chOff x="3062250" y="4247185"/>
                <a:chExt cx="3762000" cy="36000"/>
              </a:xfrm>
            </p:grpSpPr>
            <p:cxnSp>
              <p:nvCxnSpPr>
                <p:cNvPr id="2409" name="Google Shape;2409;p119"/>
                <p:cNvCxnSpPr/>
                <p:nvPr/>
              </p:nvCxnSpPr>
              <p:spPr>
                <a:xfrm>
                  <a:off x="3062250" y="4247185"/>
                  <a:ext cx="3762000" cy="0"/>
                </a:xfrm>
                <a:prstGeom prst="straightConnector1">
                  <a:avLst/>
                </a:prstGeom>
                <a:noFill/>
                <a:ln cap="flat" cmpd="sng" w="12700">
                  <a:solidFill>
                    <a:schemeClr val="dk1"/>
                  </a:solidFill>
                  <a:prstDash val="solid"/>
                  <a:miter lim="800000"/>
                  <a:headEnd len="sm" w="sm" type="none"/>
                  <a:tailEnd len="sm" w="sm" type="none"/>
                </a:ln>
              </p:spPr>
            </p:cxnSp>
            <p:cxnSp>
              <p:nvCxnSpPr>
                <p:cNvPr id="2410" name="Google Shape;2410;p119"/>
                <p:cNvCxnSpPr/>
                <p:nvPr/>
              </p:nvCxnSpPr>
              <p:spPr>
                <a:xfrm>
                  <a:off x="6819900" y="4247185"/>
                  <a:ext cx="0" cy="36000"/>
                </a:xfrm>
                <a:prstGeom prst="straightConnector1">
                  <a:avLst/>
                </a:prstGeom>
                <a:noFill/>
                <a:ln cap="flat" cmpd="sng" w="12700">
                  <a:solidFill>
                    <a:schemeClr val="dk1"/>
                  </a:solidFill>
                  <a:prstDash val="solid"/>
                  <a:miter lim="800000"/>
                  <a:headEnd len="sm" w="sm" type="none"/>
                  <a:tailEnd len="sm" w="sm" type="none"/>
                </a:ln>
              </p:spPr>
            </p:cxnSp>
            <p:cxnSp>
              <p:nvCxnSpPr>
                <p:cNvPr id="2411" name="Google Shape;2411;p119"/>
                <p:cNvCxnSpPr/>
                <p:nvPr/>
              </p:nvCxnSpPr>
              <p:spPr>
                <a:xfrm>
                  <a:off x="6193790" y="4247185"/>
                  <a:ext cx="0" cy="36000"/>
                </a:xfrm>
                <a:prstGeom prst="straightConnector1">
                  <a:avLst/>
                </a:prstGeom>
                <a:noFill/>
                <a:ln cap="flat" cmpd="sng" w="12700">
                  <a:solidFill>
                    <a:schemeClr val="dk1"/>
                  </a:solidFill>
                  <a:prstDash val="solid"/>
                  <a:miter lim="800000"/>
                  <a:headEnd len="sm" w="sm" type="none"/>
                  <a:tailEnd len="sm" w="sm" type="none"/>
                </a:ln>
              </p:spPr>
            </p:cxnSp>
            <p:cxnSp>
              <p:nvCxnSpPr>
                <p:cNvPr id="2412" name="Google Shape;2412;p119"/>
                <p:cNvCxnSpPr/>
                <p:nvPr/>
              </p:nvCxnSpPr>
              <p:spPr>
                <a:xfrm>
                  <a:off x="5567680" y="4247185"/>
                  <a:ext cx="0" cy="36000"/>
                </a:xfrm>
                <a:prstGeom prst="straightConnector1">
                  <a:avLst/>
                </a:prstGeom>
                <a:noFill/>
                <a:ln cap="flat" cmpd="sng" w="12700">
                  <a:solidFill>
                    <a:schemeClr val="dk1"/>
                  </a:solidFill>
                  <a:prstDash val="solid"/>
                  <a:miter lim="800000"/>
                  <a:headEnd len="sm" w="sm" type="none"/>
                  <a:tailEnd len="sm" w="sm" type="none"/>
                </a:ln>
              </p:spPr>
            </p:cxnSp>
            <p:cxnSp>
              <p:nvCxnSpPr>
                <p:cNvPr id="2413" name="Google Shape;2413;p119"/>
                <p:cNvCxnSpPr/>
                <p:nvPr/>
              </p:nvCxnSpPr>
              <p:spPr>
                <a:xfrm>
                  <a:off x="3063240" y="4247185"/>
                  <a:ext cx="0" cy="36000"/>
                </a:xfrm>
                <a:prstGeom prst="straightConnector1">
                  <a:avLst/>
                </a:prstGeom>
                <a:noFill/>
                <a:ln cap="flat" cmpd="sng" w="12700">
                  <a:solidFill>
                    <a:schemeClr val="dk1"/>
                  </a:solidFill>
                  <a:prstDash val="solid"/>
                  <a:miter lim="800000"/>
                  <a:headEnd len="sm" w="sm" type="none"/>
                  <a:tailEnd len="sm" w="sm" type="none"/>
                </a:ln>
              </p:spPr>
            </p:cxnSp>
            <p:cxnSp>
              <p:nvCxnSpPr>
                <p:cNvPr id="2414" name="Google Shape;2414;p119"/>
                <p:cNvCxnSpPr/>
                <p:nvPr/>
              </p:nvCxnSpPr>
              <p:spPr>
                <a:xfrm>
                  <a:off x="3689350" y="4247185"/>
                  <a:ext cx="0" cy="36000"/>
                </a:xfrm>
                <a:prstGeom prst="straightConnector1">
                  <a:avLst/>
                </a:prstGeom>
                <a:noFill/>
                <a:ln cap="flat" cmpd="sng" w="12700">
                  <a:solidFill>
                    <a:schemeClr val="dk1"/>
                  </a:solidFill>
                  <a:prstDash val="solid"/>
                  <a:miter lim="800000"/>
                  <a:headEnd len="sm" w="sm" type="none"/>
                  <a:tailEnd len="sm" w="sm" type="none"/>
                </a:ln>
              </p:spPr>
            </p:cxnSp>
            <p:cxnSp>
              <p:nvCxnSpPr>
                <p:cNvPr id="2415" name="Google Shape;2415;p119"/>
                <p:cNvCxnSpPr/>
                <p:nvPr/>
              </p:nvCxnSpPr>
              <p:spPr>
                <a:xfrm>
                  <a:off x="4315460" y="4247185"/>
                  <a:ext cx="0" cy="36000"/>
                </a:xfrm>
                <a:prstGeom prst="straightConnector1">
                  <a:avLst/>
                </a:prstGeom>
                <a:noFill/>
                <a:ln cap="flat" cmpd="sng" w="12700">
                  <a:solidFill>
                    <a:schemeClr val="dk1"/>
                  </a:solidFill>
                  <a:prstDash val="solid"/>
                  <a:miter lim="800000"/>
                  <a:headEnd len="sm" w="sm" type="none"/>
                  <a:tailEnd len="sm" w="sm" type="none"/>
                </a:ln>
              </p:spPr>
            </p:cxnSp>
            <p:cxnSp>
              <p:nvCxnSpPr>
                <p:cNvPr id="2416" name="Google Shape;2416;p119"/>
                <p:cNvCxnSpPr/>
                <p:nvPr/>
              </p:nvCxnSpPr>
              <p:spPr>
                <a:xfrm>
                  <a:off x="4941570" y="4247185"/>
                  <a:ext cx="0" cy="36000"/>
                </a:xfrm>
                <a:prstGeom prst="straightConnector1">
                  <a:avLst/>
                </a:prstGeom>
                <a:noFill/>
                <a:ln cap="flat" cmpd="sng" w="12700">
                  <a:solidFill>
                    <a:schemeClr val="dk1"/>
                  </a:solidFill>
                  <a:prstDash val="solid"/>
                  <a:miter lim="800000"/>
                  <a:headEnd len="sm" w="sm" type="none"/>
                  <a:tailEnd len="sm" w="sm" type="none"/>
                </a:ln>
              </p:spPr>
            </p:cxnSp>
          </p:grpSp>
          <p:sp>
            <p:nvSpPr>
              <p:cNvPr id="2417" name="Google Shape;2417;p119"/>
              <p:cNvSpPr txBox="1"/>
              <p:nvPr/>
            </p:nvSpPr>
            <p:spPr>
              <a:xfrm>
                <a:off x="2932319" y="4273499"/>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-1.5</a:t>
                </a:r>
                <a:endParaRPr/>
              </a:p>
            </p:txBody>
          </p:sp>
          <p:sp>
            <p:nvSpPr>
              <p:cNvPr id="2418" name="Google Shape;2418;p119"/>
              <p:cNvSpPr txBox="1"/>
              <p:nvPr/>
            </p:nvSpPr>
            <p:spPr>
              <a:xfrm>
                <a:off x="3558747" y="4273499"/>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-1.0</a:t>
                </a:r>
                <a:endParaRPr/>
              </a:p>
            </p:txBody>
          </p:sp>
          <p:sp>
            <p:nvSpPr>
              <p:cNvPr id="2419" name="Google Shape;2419;p119"/>
              <p:cNvSpPr txBox="1"/>
              <p:nvPr/>
            </p:nvSpPr>
            <p:spPr>
              <a:xfrm>
                <a:off x="4187708" y="4273499"/>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-0.5</a:t>
                </a:r>
                <a:endParaRPr/>
              </a:p>
            </p:txBody>
          </p:sp>
          <p:sp>
            <p:nvSpPr>
              <p:cNvPr id="2420" name="Google Shape;2420;p119"/>
              <p:cNvSpPr txBox="1"/>
              <p:nvPr/>
            </p:nvSpPr>
            <p:spPr>
              <a:xfrm>
                <a:off x="5437520" y="4273499"/>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0.5</a:t>
                </a:r>
                <a:endParaRPr/>
              </a:p>
            </p:txBody>
          </p:sp>
          <p:sp>
            <p:nvSpPr>
              <p:cNvPr id="2421" name="Google Shape;2421;p119"/>
              <p:cNvSpPr txBox="1"/>
              <p:nvPr/>
            </p:nvSpPr>
            <p:spPr>
              <a:xfrm>
                <a:off x="6063948" y="4273499"/>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1.0</a:t>
                </a:r>
                <a:endParaRPr/>
              </a:p>
            </p:txBody>
          </p:sp>
          <p:sp>
            <p:nvSpPr>
              <p:cNvPr id="2422" name="Google Shape;2422;p119"/>
              <p:cNvSpPr txBox="1"/>
              <p:nvPr/>
            </p:nvSpPr>
            <p:spPr>
              <a:xfrm>
                <a:off x="6692909" y="4273499"/>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1.5</a:t>
                </a:r>
                <a:endParaRPr/>
              </a:p>
            </p:txBody>
          </p:sp>
        </p:grpSp>
        <p:grpSp>
          <p:nvGrpSpPr>
            <p:cNvPr id="2423" name="Google Shape;2423;p119"/>
            <p:cNvGrpSpPr/>
            <p:nvPr/>
          </p:nvGrpSpPr>
          <p:grpSpPr>
            <a:xfrm>
              <a:off x="4656519" y="2300629"/>
              <a:ext cx="410252" cy="3894614"/>
              <a:chOff x="4656519" y="2300629"/>
              <a:chExt cx="410252" cy="3894614"/>
            </a:xfrm>
          </p:grpSpPr>
          <p:grpSp>
            <p:nvGrpSpPr>
              <p:cNvPr id="2424" name="Google Shape;2424;p119"/>
              <p:cNvGrpSpPr/>
              <p:nvPr/>
            </p:nvGrpSpPr>
            <p:grpSpPr>
              <a:xfrm>
                <a:off x="4905883" y="2372604"/>
                <a:ext cx="36004" cy="3747600"/>
                <a:chOff x="4915408" y="2368794"/>
                <a:chExt cx="36004" cy="3747600"/>
              </a:xfrm>
            </p:grpSpPr>
            <p:cxnSp>
              <p:nvCxnSpPr>
                <p:cNvPr id="2425" name="Google Shape;2425;p119"/>
                <p:cNvCxnSpPr/>
                <p:nvPr/>
              </p:nvCxnSpPr>
              <p:spPr>
                <a:xfrm>
                  <a:off x="4951412" y="2368794"/>
                  <a:ext cx="0" cy="3747600"/>
                </a:xfrm>
                <a:prstGeom prst="straightConnector1">
                  <a:avLst/>
                </a:prstGeom>
                <a:noFill/>
                <a:ln cap="flat" cmpd="sng" w="12700">
                  <a:solidFill>
                    <a:schemeClr val="dk1"/>
                  </a:solidFill>
                  <a:prstDash val="solid"/>
                  <a:miter lim="800000"/>
                  <a:headEnd len="sm" w="sm" type="none"/>
                  <a:tailEnd len="sm" w="sm" type="none"/>
                </a:ln>
              </p:spPr>
            </p:cxnSp>
            <p:cxnSp>
              <p:nvCxnSpPr>
                <p:cNvPr id="2426" name="Google Shape;2426;p119"/>
                <p:cNvCxnSpPr/>
                <p:nvPr/>
              </p:nvCxnSpPr>
              <p:spPr>
                <a:xfrm rot="10800000">
                  <a:off x="4915408" y="2368795"/>
                  <a:ext cx="36004" cy="0"/>
                </a:xfrm>
                <a:prstGeom prst="straightConnector1">
                  <a:avLst/>
                </a:prstGeom>
                <a:noFill/>
                <a:ln cap="flat" cmpd="sng" w="12700">
                  <a:solidFill>
                    <a:schemeClr val="dk1"/>
                  </a:solidFill>
                  <a:prstDash val="solid"/>
                  <a:miter lim="800000"/>
                  <a:headEnd len="sm" w="sm" type="none"/>
                  <a:tailEnd len="sm" w="sm" type="none"/>
                </a:ln>
              </p:spPr>
            </p:cxnSp>
            <p:cxnSp>
              <p:nvCxnSpPr>
                <p:cNvPr id="2427" name="Google Shape;2427;p119"/>
                <p:cNvCxnSpPr/>
                <p:nvPr/>
              </p:nvCxnSpPr>
              <p:spPr>
                <a:xfrm rot="10800000">
                  <a:off x="4915408" y="6114489"/>
                  <a:ext cx="36000" cy="0"/>
                </a:xfrm>
                <a:prstGeom prst="straightConnector1">
                  <a:avLst/>
                </a:prstGeom>
                <a:noFill/>
                <a:ln cap="flat" cmpd="sng" w="12700">
                  <a:solidFill>
                    <a:schemeClr val="dk1"/>
                  </a:solidFill>
                  <a:prstDash val="solid"/>
                  <a:miter lim="800000"/>
                  <a:headEnd len="sm" w="sm" type="none"/>
                  <a:tailEnd len="sm" w="sm" type="none"/>
                </a:ln>
              </p:spPr>
            </p:cxnSp>
            <p:cxnSp>
              <p:nvCxnSpPr>
                <p:cNvPr id="2428" name="Google Shape;2428;p119"/>
                <p:cNvCxnSpPr/>
                <p:nvPr/>
              </p:nvCxnSpPr>
              <p:spPr>
                <a:xfrm rot="10800000">
                  <a:off x="4915408" y="5490205"/>
                  <a:ext cx="36000" cy="0"/>
                </a:xfrm>
                <a:prstGeom prst="straightConnector1">
                  <a:avLst/>
                </a:prstGeom>
                <a:noFill/>
                <a:ln cap="flat" cmpd="sng" w="12700">
                  <a:solidFill>
                    <a:schemeClr val="dk1"/>
                  </a:solidFill>
                  <a:prstDash val="solid"/>
                  <a:miter lim="800000"/>
                  <a:headEnd len="sm" w="sm" type="none"/>
                  <a:tailEnd len="sm" w="sm" type="none"/>
                </a:ln>
              </p:spPr>
            </p:cxnSp>
            <p:cxnSp>
              <p:nvCxnSpPr>
                <p:cNvPr id="2429" name="Google Shape;2429;p119"/>
                <p:cNvCxnSpPr/>
                <p:nvPr/>
              </p:nvCxnSpPr>
              <p:spPr>
                <a:xfrm rot="10800000">
                  <a:off x="4915408" y="4865923"/>
                  <a:ext cx="36000" cy="0"/>
                </a:xfrm>
                <a:prstGeom prst="straightConnector1">
                  <a:avLst/>
                </a:prstGeom>
                <a:noFill/>
                <a:ln cap="flat" cmpd="sng" w="12700">
                  <a:solidFill>
                    <a:schemeClr val="dk1"/>
                  </a:solidFill>
                  <a:prstDash val="solid"/>
                  <a:miter lim="800000"/>
                  <a:headEnd len="sm" w="sm" type="none"/>
                  <a:tailEnd len="sm" w="sm" type="none"/>
                </a:ln>
              </p:spPr>
            </p:cxnSp>
            <p:cxnSp>
              <p:nvCxnSpPr>
                <p:cNvPr id="2430" name="Google Shape;2430;p119"/>
                <p:cNvCxnSpPr/>
                <p:nvPr/>
              </p:nvCxnSpPr>
              <p:spPr>
                <a:xfrm rot="10800000">
                  <a:off x="4915408" y="4241641"/>
                  <a:ext cx="36000" cy="0"/>
                </a:xfrm>
                <a:prstGeom prst="straightConnector1">
                  <a:avLst/>
                </a:prstGeom>
                <a:noFill/>
                <a:ln cap="flat" cmpd="sng" w="12700">
                  <a:solidFill>
                    <a:schemeClr val="dk1"/>
                  </a:solidFill>
                  <a:prstDash val="solid"/>
                  <a:miter lim="800000"/>
                  <a:headEnd len="sm" w="sm" type="none"/>
                  <a:tailEnd len="sm" w="sm" type="none"/>
                </a:ln>
              </p:spPr>
            </p:cxnSp>
            <p:cxnSp>
              <p:nvCxnSpPr>
                <p:cNvPr id="2431" name="Google Shape;2431;p119"/>
                <p:cNvCxnSpPr/>
                <p:nvPr/>
              </p:nvCxnSpPr>
              <p:spPr>
                <a:xfrm rot="10800000">
                  <a:off x="4915408" y="3617359"/>
                  <a:ext cx="36000" cy="0"/>
                </a:xfrm>
                <a:prstGeom prst="straightConnector1">
                  <a:avLst/>
                </a:prstGeom>
                <a:noFill/>
                <a:ln cap="flat" cmpd="sng" w="12700">
                  <a:solidFill>
                    <a:schemeClr val="dk1"/>
                  </a:solidFill>
                  <a:prstDash val="solid"/>
                  <a:miter lim="800000"/>
                  <a:headEnd len="sm" w="sm" type="none"/>
                  <a:tailEnd len="sm" w="sm" type="none"/>
                </a:ln>
              </p:spPr>
            </p:cxnSp>
            <p:cxnSp>
              <p:nvCxnSpPr>
                <p:cNvPr id="2432" name="Google Shape;2432;p119"/>
                <p:cNvCxnSpPr/>
                <p:nvPr/>
              </p:nvCxnSpPr>
              <p:spPr>
                <a:xfrm rot="10800000">
                  <a:off x="4915408" y="2993077"/>
                  <a:ext cx="36000" cy="0"/>
                </a:xfrm>
                <a:prstGeom prst="straightConnector1">
                  <a:avLst/>
                </a:prstGeom>
                <a:noFill/>
                <a:ln cap="flat" cmpd="sng" w="12700">
                  <a:solidFill>
                    <a:schemeClr val="dk1"/>
                  </a:solidFill>
                  <a:prstDash val="solid"/>
                  <a:miter lim="800000"/>
                  <a:headEnd len="sm" w="sm" type="none"/>
                  <a:tailEnd len="sm" w="sm" type="none"/>
                </a:ln>
              </p:spPr>
            </p:cxnSp>
          </p:grpSp>
          <p:sp>
            <p:nvSpPr>
              <p:cNvPr id="2433" name="Google Shape;2433;p119"/>
              <p:cNvSpPr txBox="1"/>
              <p:nvPr/>
            </p:nvSpPr>
            <p:spPr>
              <a:xfrm>
                <a:off x="4814136" y="4273499"/>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0.0</a:t>
                </a:r>
                <a:endParaRPr/>
              </a:p>
            </p:txBody>
          </p:sp>
          <p:sp>
            <p:nvSpPr>
              <p:cNvPr id="2434" name="Google Shape;2434;p119"/>
              <p:cNvSpPr txBox="1"/>
              <p:nvPr/>
            </p:nvSpPr>
            <p:spPr>
              <a:xfrm>
                <a:off x="4656519" y="3542122"/>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0.5</a:t>
                </a:r>
                <a:endParaRPr/>
              </a:p>
            </p:txBody>
          </p:sp>
          <p:sp>
            <p:nvSpPr>
              <p:cNvPr id="2435" name="Google Shape;2435;p119"/>
              <p:cNvSpPr txBox="1"/>
              <p:nvPr/>
            </p:nvSpPr>
            <p:spPr>
              <a:xfrm>
                <a:off x="4656519" y="2911971"/>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1.0</a:t>
                </a:r>
                <a:endParaRPr/>
              </a:p>
            </p:txBody>
          </p:sp>
          <p:sp>
            <p:nvSpPr>
              <p:cNvPr id="2436" name="Google Shape;2436;p119"/>
              <p:cNvSpPr txBox="1"/>
              <p:nvPr/>
            </p:nvSpPr>
            <p:spPr>
              <a:xfrm>
                <a:off x="4656519" y="2300629"/>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1.5</a:t>
                </a:r>
                <a:endParaRPr/>
              </a:p>
            </p:txBody>
          </p:sp>
          <p:sp>
            <p:nvSpPr>
              <p:cNvPr id="2437" name="Google Shape;2437;p119"/>
              <p:cNvSpPr txBox="1"/>
              <p:nvPr/>
            </p:nvSpPr>
            <p:spPr>
              <a:xfrm>
                <a:off x="4656519" y="4166405"/>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0.0</a:t>
                </a:r>
                <a:endParaRPr/>
              </a:p>
            </p:txBody>
          </p:sp>
          <p:sp>
            <p:nvSpPr>
              <p:cNvPr id="2438" name="Google Shape;2438;p119"/>
              <p:cNvSpPr txBox="1"/>
              <p:nvPr/>
            </p:nvSpPr>
            <p:spPr>
              <a:xfrm>
                <a:off x="4656519" y="6041355"/>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-1.5</a:t>
                </a:r>
                <a:endParaRPr/>
              </a:p>
            </p:txBody>
          </p:sp>
          <p:sp>
            <p:nvSpPr>
              <p:cNvPr id="2439" name="Google Shape;2439;p119"/>
              <p:cNvSpPr txBox="1"/>
              <p:nvPr/>
            </p:nvSpPr>
            <p:spPr>
              <a:xfrm>
                <a:off x="4656519" y="5411204"/>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-1.0</a:t>
                </a:r>
                <a:endParaRPr/>
              </a:p>
            </p:txBody>
          </p:sp>
          <p:sp>
            <p:nvSpPr>
              <p:cNvPr id="2440" name="Google Shape;2440;p119"/>
              <p:cNvSpPr txBox="1"/>
              <p:nvPr/>
            </p:nvSpPr>
            <p:spPr>
              <a:xfrm>
                <a:off x="4656519" y="4799862"/>
                <a:ext cx="25263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-0.5</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12"/>
          <p:cNvGrpSpPr/>
          <p:nvPr/>
        </p:nvGrpSpPr>
        <p:grpSpPr>
          <a:xfrm>
            <a:off x="450000" y="450000"/>
            <a:ext cx="9018000" cy="276999"/>
            <a:chOff x="450000" y="450000"/>
            <a:chExt cx="9018000" cy="276999"/>
          </a:xfrm>
        </p:grpSpPr>
        <p:sp>
          <p:nvSpPr>
            <p:cNvPr id="388" name="Google Shape;388;p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Học máy là gì?</a:t>
              </a:r>
              <a:endParaRPr sz="1800">
                <a:solidFill>
                  <a:schemeClr val="lt1"/>
                </a:solidFill>
                <a:latin typeface="Arial"/>
                <a:ea typeface="Arial"/>
                <a:cs typeface="Arial"/>
                <a:sym typeface="Arial"/>
              </a:endParaRPr>
            </a:p>
          </p:txBody>
        </p:sp>
        <p:sp>
          <p:nvSpPr>
            <p:cNvPr id="389" name="Google Shape;389;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90" name="Google Shape;390;p1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Học máy types:</a:t>
            </a:r>
            <a:endParaRPr/>
          </a:p>
        </p:txBody>
      </p:sp>
      <p:graphicFrame>
        <p:nvGraphicFramePr>
          <p:cNvPr id="391" name="Google Shape;391;p12"/>
          <p:cNvGraphicFramePr/>
          <p:nvPr/>
        </p:nvGraphicFramePr>
        <p:xfrm>
          <a:off x="558925" y="1801813"/>
          <a:ext cx="3000000" cy="3000000"/>
        </p:xfrm>
        <a:graphic>
          <a:graphicData uri="http://schemas.openxmlformats.org/drawingml/2006/table">
            <a:tbl>
              <a:tblPr bandRow="1" firstRow="1">
                <a:noFill/>
                <a:tableStyleId>{DE1EC4D9-30AB-4202-89E6-7118F7DFD111}</a:tableStyleId>
              </a:tblPr>
              <a:tblGrid>
                <a:gridCol w="2735550"/>
                <a:gridCol w="6049550"/>
              </a:tblGrid>
              <a:tr h="304025">
                <a:tc>
                  <a:txBody>
                    <a:bodyPr/>
                    <a:lstStyle/>
                    <a:p>
                      <a:pPr indent="0" lvl="0" marL="0" marR="0" rtl="0" algn="ctr">
                        <a:lnSpc>
                          <a:spcPct val="100000"/>
                        </a:lnSpc>
                        <a:spcBef>
                          <a:spcPts val="0"/>
                        </a:spcBef>
                        <a:spcAft>
                          <a:spcPts val="0"/>
                        </a:spcAft>
                        <a:buClr>
                          <a:srgbClr val="1429A0"/>
                        </a:buClr>
                        <a:buSzPts val="1400"/>
                        <a:buFont typeface="Arial"/>
                        <a:buNone/>
                      </a:pPr>
                      <a:r>
                        <a:rPr b="0" lang="en-US" sz="1400" u="none" cap="none" strike="noStrike">
                          <a:solidFill>
                            <a:srgbClr val="1429A0"/>
                          </a:solidFill>
                          <a:latin typeface="Arial"/>
                          <a:ea typeface="Arial"/>
                          <a:cs typeface="Arial"/>
                          <a:sym typeface="Arial"/>
                        </a:rPr>
                        <a:t>Loại</a:t>
                      </a:r>
                      <a:endParaRPr b="0" sz="1400" u="none" cap="none" strike="noStrike">
                        <a:solidFill>
                          <a:srgbClr val="1429A0"/>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429A0"/>
                        </a:buClr>
                        <a:buSzPts val="1400"/>
                        <a:buFont typeface="Arial"/>
                        <a:buNone/>
                      </a:pPr>
                      <a:r>
                        <a:rPr b="0" lang="en-US" sz="1400" u="none" cap="none" strike="noStrike">
                          <a:solidFill>
                            <a:srgbClr val="1429A0"/>
                          </a:solidFill>
                          <a:latin typeface="Arial"/>
                          <a:ea typeface="Arial"/>
                          <a:cs typeface="Arial"/>
                          <a:sym typeface="Arial"/>
                        </a:rPr>
                        <a:t>Thuật toán/Phương pháp</a:t>
                      </a:r>
                      <a:endParaRPr b="0" sz="1400" u="none" cap="none" strike="noStrike">
                        <a:solidFill>
                          <a:srgbClr val="1429A0"/>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69450">
                <a:tc rowSpan="4">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Học không giám sát</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cụm</a:t>
                      </a:r>
                      <a:endParaRPr b="0" sz="1300" u="none" cap="none" strike="noStrike">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vMerge="1"/>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MDS, t-SNE</a:t>
                      </a:r>
                      <a:endParaRPr b="0" sz="1300" u="none" cap="none" strike="noStrike">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4350">
                <a:tc vMerge="1"/>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PCA, NMF</a:t>
                      </a:r>
                      <a:endParaRPr b="0" sz="1300" u="none" cap="none" strike="noStrike">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4350">
                <a:tc vMerge="1"/>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Phân tích cận</a:t>
                      </a:r>
                      <a:endParaRPr b="0" sz="1300" u="none" cap="none" strike="noStrike">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4350">
                <a:tc rowSpan="7">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Học có giám sát</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Hồi quy tuyến tính</a:t>
                      </a:r>
                      <a:endParaRPr b="0" sz="1300" u="none" cap="none" strike="noStrike">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4350">
                <a:tc vMerge="1"/>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Hồi quy Logistic</a:t>
                      </a:r>
                      <a:endParaRPr b="0" sz="1300" u="none" cap="none" strike="noStrike">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vMerge="1"/>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Cây, Rừng ngẫu nhiên, AdaBoost, XGBoost</a:t>
                      </a:r>
                      <a:endParaRPr b="0" sz="1300" u="none" cap="none" strike="noStrike">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vMerge="1"/>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Naïve Bayes</a:t>
                      </a:r>
                      <a:endParaRPr b="0" sz="1300" u="none" cap="none" strike="noStrike">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vMerge="1"/>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KNN</a:t>
                      </a:r>
                      <a:endParaRPr b="0" sz="1300" u="none" cap="none" strike="noStrike">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vMerge="1"/>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Support vector machine (SVM)</a:t>
                      </a:r>
                      <a:endParaRPr b="0" sz="1300" u="none" cap="none" strike="noStrike">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vMerge="1"/>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Mạng Nơ-ron</a:t>
                      </a:r>
                      <a:endParaRPr b="0" sz="1300" u="none" cap="none" strike="noStrike">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120"/>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Phân tích dữ liệu dựa trên học máy</a:t>
            </a:r>
            <a:endParaRPr sz="3200">
              <a:solidFill>
                <a:srgbClr val="000000"/>
              </a:solidFill>
              <a:latin typeface="Arial"/>
              <a:ea typeface="Arial"/>
              <a:cs typeface="Arial"/>
              <a:sym typeface="Arial"/>
            </a:endParaRPr>
          </a:p>
        </p:txBody>
      </p:sp>
      <p:sp>
        <p:nvSpPr>
          <p:cNvPr id="2447" name="Google Shape;2447;p120"/>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sp>
        <p:nvSpPr>
          <p:cNvPr id="2448" name="Google Shape;2448;p120"/>
          <p:cNvSpPr/>
          <p:nvPr/>
        </p:nvSpPr>
        <p:spPr>
          <a:xfrm>
            <a:off x="1054111" y="3929021"/>
            <a:ext cx="8397801"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Học máy là gì?</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Thư viện Python scikit-learn cho Học máy </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Khởi tạo và phân chia Bộ dữ liệu</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Tiền xử lý dữ liệu để tạo bộ dữ liệu huấn luyện tối ưu</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1.5. Thực hành tìm phương thức tối ưu để giải quyết vấn đề với scikit-learn</a:t>
            </a:r>
            <a:endParaRPr sz="1800">
              <a:solidFill>
                <a:srgbClr val="3F3F3F"/>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grpSp>
        <p:nvGrpSpPr>
          <p:cNvPr id="2454" name="Google Shape;2454;p121"/>
          <p:cNvGrpSpPr/>
          <p:nvPr/>
        </p:nvGrpSpPr>
        <p:grpSpPr>
          <a:xfrm>
            <a:off x="450000" y="450000"/>
            <a:ext cx="9018000" cy="276999"/>
            <a:chOff x="450000" y="450000"/>
            <a:chExt cx="9018000" cy="276999"/>
          </a:xfrm>
        </p:grpSpPr>
        <p:sp>
          <p:nvSpPr>
            <p:cNvPr id="2455" name="Google Shape;2455;p1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456" name="Google Shape;2456;p1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457" name="Google Shape;2457;p121"/>
          <p:cNvSpPr/>
          <p:nvPr/>
        </p:nvSpPr>
        <p:spPr>
          <a:xfrm>
            <a:off x="558924" y="1844824"/>
            <a:ext cx="8785101"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a:t>
            </a:r>
            <a:endParaRPr sz="1400">
              <a:solidFill>
                <a:schemeClr val="dk1"/>
              </a:solidFill>
              <a:latin typeface="Arial"/>
              <a:ea typeface="Arial"/>
              <a:cs typeface="Arial"/>
              <a:sym typeface="Arial"/>
            </a:endParaRPr>
          </a:p>
        </p:txBody>
      </p:sp>
      <p:pic>
        <p:nvPicPr>
          <p:cNvPr id="2458" name="Google Shape;2458;p121"/>
          <p:cNvPicPr preferRelativeResize="0"/>
          <p:nvPr/>
        </p:nvPicPr>
        <p:blipFill rotWithShape="1">
          <a:blip r:embed="rId3">
            <a:alphaModFix/>
          </a:blip>
          <a:srcRect b="0" l="0" r="0" t="0"/>
          <a:stretch/>
        </p:blipFill>
        <p:spPr>
          <a:xfrm>
            <a:off x="1631559" y="2797254"/>
            <a:ext cx="6639706" cy="3414574"/>
          </a:xfrm>
          <a:prstGeom prst="rect">
            <a:avLst/>
          </a:prstGeom>
          <a:noFill/>
          <a:ln>
            <a:noFill/>
          </a:ln>
        </p:spPr>
      </p:pic>
      <p:sp>
        <p:nvSpPr>
          <p:cNvPr id="2459" name="Google Shape;2459;p121"/>
          <p:cNvSpPr/>
          <p:nvPr/>
        </p:nvSpPr>
        <p:spPr>
          <a:xfrm>
            <a:off x="449998" y="1375101"/>
            <a:ext cx="9004986"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rgbClr val="0C0C0C"/>
                </a:solidFill>
                <a:latin typeface="Arial"/>
                <a:ea typeface="Arial"/>
                <a:cs typeface="Arial"/>
                <a:sym typeface="Arial"/>
              </a:rPr>
              <a:t>Tìm một phương thức tối ưu để giải quyết vấn đề với scikit-learn</a:t>
            </a:r>
            <a:br>
              <a:rPr lang="en-US" sz="2000">
                <a:solidFill>
                  <a:srgbClr val="0C0C0C"/>
                </a:solidFill>
                <a:latin typeface="Arial"/>
                <a:ea typeface="Arial"/>
                <a:cs typeface="Arial"/>
                <a:sym typeface="Arial"/>
              </a:rPr>
            </a:br>
            <a:endParaRPr sz="2200">
              <a:solidFill>
                <a:srgbClr val="0C0C0C"/>
              </a:solidFill>
              <a:latin typeface="Arial"/>
              <a:ea typeface="Arial"/>
              <a:cs typeface="Arial"/>
              <a:sym typeface="Arial"/>
            </a:endParaRPr>
          </a:p>
        </p:txBody>
      </p:sp>
      <p:sp>
        <p:nvSpPr>
          <p:cNvPr id="2460" name="Google Shape;2460;p121"/>
          <p:cNvSpPr/>
          <p:nvPr/>
        </p:nvSpPr>
        <p:spPr>
          <a:xfrm>
            <a:off x="558861" y="2127778"/>
            <a:ext cx="8785101"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193EB0"/>
              </a:buClr>
              <a:buSzPts val="1560"/>
              <a:buFont typeface="Arial"/>
              <a:buChar char="‣"/>
            </a:pPr>
            <a:r>
              <a:rPr lang="en-US" sz="1300">
                <a:solidFill>
                  <a:srgbClr val="262626"/>
                </a:solidFill>
                <a:latin typeface="Arial"/>
                <a:ea typeface="Arial"/>
                <a:cs typeface="Arial"/>
                <a:sym typeface="Arial"/>
              </a:rPr>
              <a:t>Sử dụng phương thức giải quyết vấn đề sau đây và xem xét thuật toán nào sẽ áp dụng. Thực hiện xử lý tiền và quy trình tổng thể liên quan đến dữ liệu thực vật và so sánh với mã kết quả được cung cấp bên dưới.</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grpSp>
        <p:nvGrpSpPr>
          <p:cNvPr id="2466" name="Google Shape;2466;p122"/>
          <p:cNvGrpSpPr/>
          <p:nvPr/>
        </p:nvGrpSpPr>
        <p:grpSpPr>
          <a:xfrm>
            <a:off x="450000" y="450000"/>
            <a:ext cx="9018000" cy="276999"/>
            <a:chOff x="450000" y="450000"/>
            <a:chExt cx="9018000" cy="276999"/>
          </a:xfrm>
        </p:grpSpPr>
        <p:sp>
          <p:nvSpPr>
            <p:cNvPr id="2467" name="Google Shape;2467;p1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468" name="Google Shape;2468;p1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aphicFrame>
        <p:nvGraphicFramePr>
          <p:cNvPr id="2469" name="Google Shape;2469;p122"/>
          <p:cNvGraphicFramePr/>
          <p:nvPr/>
        </p:nvGraphicFramePr>
        <p:xfrm>
          <a:off x="1167103" y="2564904"/>
          <a:ext cx="3000000" cy="3000000"/>
        </p:xfrm>
        <a:graphic>
          <a:graphicData uri="http://schemas.openxmlformats.org/drawingml/2006/table">
            <a:tbl>
              <a:tblPr bandRow="1" firstRow="1">
                <a:noFill/>
                <a:tableStyleId>{DE1EC4D9-30AB-4202-89E6-7118F7DFD111}</a:tableStyleId>
              </a:tblPr>
              <a:tblGrid>
                <a:gridCol w="524425"/>
                <a:gridCol w="826975"/>
                <a:gridCol w="826975"/>
                <a:gridCol w="726125"/>
                <a:gridCol w="726125"/>
                <a:gridCol w="1100875"/>
              </a:tblGrid>
              <a:tr h="429650">
                <a:tc>
                  <a:txBody>
                    <a:bodyPr/>
                    <a:lstStyle/>
                    <a:p>
                      <a:pPr indent="0" lvl="0" marL="0" marR="0" rtl="0" algn="ctr">
                        <a:spcBef>
                          <a:spcPts val="0"/>
                        </a:spcBef>
                        <a:spcAft>
                          <a:spcPts val="0"/>
                        </a:spcAft>
                        <a:buNone/>
                      </a:pPr>
                      <a:r>
                        <a:t/>
                      </a:r>
                      <a:endParaRPr b="1" sz="14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b="1" lang="en-US" sz="800">
                          <a:solidFill>
                            <a:srgbClr val="262626"/>
                          </a:solidFill>
                          <a:latin typeface="Arial"/>
                          <a:ea typeface="Arial"/>
                          <a:cs typeface="Arial"/>
                          <a:sym typeface="Arial"/>
                        </a:rPr>
                        <a:t>Chiều dài cánh hoa</a:t>
                      </a:r>
                      <a:endParaRPr b="1" sz="8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b="1" lang="en-US" sz="800">
                          <a:solidFill>
                            <a:srgbClr val="262626"/>
                          </a:solidFill>
                          <a:latin typeface="Arial"/>
                          <a:ea typeface="Arial"/>
                          <a:cs typeface="Arial"/>
                          <a:sym typeface="Arial"/>
                        </a:rPr>
                        <a:t>Chiều rộng cánh hoa</a:t>
                      </a:r>
                      <a:endParaRPr b="1" sz="8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b="1" lang="en-US" sz="800">
                          <a:solidFill>
                            <a:srgbClr val="262626"/>
                          </a:solidFill>
                          <a:latin typeface="Arial"/>
                          <a:ea typeface="Arial"/>
                          <a:cs typeface="Arial"/>
                          <a:sym typeface="Arial"/>
                        </a:rPr>
                        <a:t>Chiều dài đài hoa</a:t>
                      </a:r>
                      <a:endParaRPr b="1" sz="8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b="1" lang="en-US" sz="800">
                          <a:solidFill>
                            <a:srgbClr val="262626"/>
                          </a:solidFill>
                          <a:latin typeface="Arial"/>
                          <a:ea typeface="Arial"/>
                          <a:cs typeface="Arial"/>
                          <a:sym typeface="Arial"/>
                        </a:rPr>
                        <a:t>Chiều rộng đài hoa</a:t>
                      </a:r>
                      <a:endParaRPr b="1" sz="8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b="1" lang="en-US" sz="800">
                          <a:solidFill>
                            <a:srgbClr val="262626"/>
                          </a:solidFill>
                          <a:latin typeface="Arial"/>
                          <a:ea typeface="Arial"/>
                          <a:cs typeface="Arial"/>
                          <a:sym typeface="Arial"/>
                        </a:rPr>
                        <a:t>Nhãn của lớp</a:t>
                      </a:r>
                      <a:endParaRPr b="1" sz="8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20225">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5.1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3.5</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1.4</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0.2</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Setosa</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0225">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4.9</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3.0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1.4</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0.2</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Setosa</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0225">
                <a:tc gridSpan="6">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hMerge="1"/>
                <a:tc hMerge="1"/>
                <a:tc hMerge="1"/>
                <a:tc hMerge="1"/>
                <a:tc hMerge="1"/>
              </a:tr>
              <a:tr h="320225">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6.4</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3.5</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4.5</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1.2</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Versicolor</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0225">
                <a:tc gridSpan="6">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hMerge="1"/>
                <a:tc hMerge="1"/>
                <a:tc hMerge="1"/>
                <a:tc hMerge="1"/>
                <a:tc hMerge="1"/>
              </a:tr>
              <a:tr h="320225">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150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5.9</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3.0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5.0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300">
                          <a:solidFill>
                            <a:srgbClr val="262626"/>
                          </a:solidFill>
                          <a:latin typeface="Arial"/>
                          <a:ea typeface="Arial"/>
                          <a:cs typeface="Arial"/>
                          <a:sym typeface="Arial"/>
                        </a:rPr>
                        <a:t>1.8</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Virginica</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2470" name="Google Shape;2470;p122"/>
          <p:cNvSpPr/>
          <p:nvPr/>
        </p:nvSpPr>
        <p:spPr>
          <a:xfrm flipH="1">
            <a:off x="879071" y="3177691"/>
            <a:ext cx="216024" cy="1692188"/>
          </a:xfrm>
          <a:prstGeom prst="rightBracket">
            <a:avLst>
              <a:gd fmla="val 8333" name="adj"/>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71" name="Google Shape;2471;p122"/>
          <p:cNvSpPr/>
          <p:nvPr/>
        </p:nvSpPr>
        <p:spPr>
          <a:xfrm flipH="1" rot="-5400000">
            <a:off x="3117781" y="3695139"/>
            <a:ext cx="216024" cy="2893245"/>
          </a:xfrm>
          <a:prstGeom prst="rightBracket">
            <a:avLst>
              <a:gd fmla="val 8333" name="adj"/>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72" name="Google Shape;2472;p122"/>
          <p:cNvSpPr/>
          <p:nvPr/>
        </p:nvSpPr>
        <p:spPr>
          <a:xfrm flipH="1" rot="-5400000">
            <a:off x="5249475" y="4600707"/>
            <a:ext cx="216024" cy="1082109"/>
          </a:xfrm>
          <a:prstGeom prst="rightBracket">
            <a:avLst>
              <a:gd fmla="val 8333" name="adj"/>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73" name="Google Shape;2473;p122"/>
          <p:cNvSpPr txBox="1"/>
          <p:nvPr/>
        </p:nvSpPr>
        <p:spPr>
          <a:xfrm>
            <a:off x="4915044" y="5445943"/>
            <a:ext cx="1034505" cy="472813"/>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Nhãn của lớp</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(Đối tượng)</a:t>
            </a:r>
            <a:endParaRPr sz="1300">
              <a:solidFill>
                <a:schemeClr val="dk1"/>
              </a:solidFill>
              <a:latin typeface="Arial"/>
              <a:ea typeface="Arial"/>
              <a:cs typeface="Arial"/>
              <a:sym typeface="Arial"/>
            </a:endParaRPr>
          </a:p>
        </p:txBody>
      </p:sp>
      <p:sp>
        <p:nvSpPr>
          <p:cNvPr id="2474" name="Google Shape;2474;p122"/>
          <p:cNvSpPr txBox="1"/>
          <p:nvPr/>
        </p:nvSpPr>
        <p:spPr>
          <a:xfrm>
            <a:off x="2304686" y="5445943"/>
            <a:ext cx="2073251" cy="672867"/>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Đặc điểm</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(Thuộc tính,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giá trị đo lường, kích thước)</a:t>
            </a:r>
            <a:endParaRPr sz="1300">
              <a:solidFill>
                <a:schemeClr val="dk1"/>
              </a:solidFill>
              <a:latin typeface="Arial"/>
              <a:ea typeface="Arial"/>
              <a:cs typeface="Arial"/>
              <a:sym typeface="Arial"/>
            </a:endParaRPr>
          </a:p>
        </p:txBody>
      </p:sp>
      <p:cxnSp>
        <p:nvCxnSpPr>
          <p:cNvPr id="2475" name="Google Shape;2475;p122"/>
          <p:cNvCxnSpPr/>
          <p:nvPr/>
        </p:nvCxnSpPr>
        <p:spPr>
          <a:xfrm>
            <a:off x="2485467" y="5249774"/>
            <a:ext cx="0" cy="196169"/>
          </a:xfrm>
          <a:prstGeom prst="straightConnector1">
            <a:avLst/>
          </a:prstGeom>
          <a:noFill/>
          <a:ln cap="flat" cmpd="sng" w="19050">
            <a:solidFill>
              <a:schemeClr val="dk1"/>
            </a:solidFill>
            <a:prstDash val="solid"/>
            <a:miter lim="800000"/>
            <a:headEnd len="sm" w="sm" type="none"/>
            <a:tailEnd len="sm" w="sm" type="none"/>
          </a:ln>
        </p:spPr>
      </p:cxnSp>
      <p:cxnSp>
        <p:nvCxnSpPr>
          <p:cNvPr id="2476" name="Google Shape;2476;p122"/>
          <p:cNvCxnSpPr/>
          <p:nvPr/>
        </p:nvCxnSpPr>
        <p:spPr>
          <a:xfrm>
            <a:off x="5104465" y="5249774"/>
            <a:ext cx="0" cy="196169"/>
          </a:xfrm>
          <a:prstGeom prst="straightConnector1">
            <a:avLst/>
          </a:prstGeom>
          <a:noFill/>
          <a:ln cap="flat" cmpd="sng" w="19050">
            <a:solidFill>
              <a:schemeClr val="dk1"/>
            </a:solidFill>
            <a:prstDash val="solid"/>
            <a:miter lim="800000"/>
            <a:headEnd len="sm" w="sm" type="none"/>
            <a:tailEnd len="sm" w="sm" type="none"/>
          </a:ln>
        </p:spPr>
      </p:cxnSp>
      <p:sp>
        <p:nvSpPr>
          <p:cNvPr id="2477" name="Google Shape;2477;p122"/>
          <p:cNvSpPr txBox="1"/>
          <p:nvPr/>
        </p:nvSpPr>
        <p:spPr>
          <a:xfrm>
            <a:off x="628449" y="2061567"/>
            <a:ext cx="1255719" cy="472813"/>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Mẫu</a:t>
            </a:r>
            <a:br>
              <a:rPr b="1"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(Ví dụ, quan sát)</a:t>
            </a:r>
            <a:endParaRPr sz="1300">
              <a:solidFill>
                <a:schemeClr val="dk1"/>
              </a:solidFill>
              <a:latin typeface="Arial"/>
              <a:ea typeface="Arial"/>
              <a:cs typeface="Arial"/>
              <a:sym typeface="Arial"/>
            </a:endParaRPr>
          </a:p>
        </p:txBody>
      </p:sp>
      <p:cxnSp>
        <p:nvCxnSpPr>
          <p:cNvPr id="2478" name="Google Shape;2478;p122"/>
          <p:cNvCxnSpPr/>
          <p:nvPr/>
        </p:nvCxnSpPr>
        <p:spPr>
          <a:xfrm flipH="1" rot="5400000">
            <a:off x="326021" y="2950074"/>
            <a:ext cx="999600" cy="106500"/>
          </a:xfrm>
          <a:prstGeom prst="bentConnector2">
            <a:avLst/>
          </a:prstGeom>
          <a:noFill/>
          <a:ln cap="flat" cmpd="sng" w="19050">
            <a:solidFill>
              <a:schemeClr val="dk1"/>
            </a:solidFill>
            <a:prstDash val="solid"/>
            <a:miter lim="800000"/>
            <a:headEnd len="sm" w="sm" type="none"/>
            <a:tailEnd len="sm" w="sm" type="none"/>
          </a:ln>
        </p:spPr>
      </p:cxnSp>
      <p:grpSp>
        <p:nvGrpSpPr>
          <p:cNvPr id="2479" name="Google Shape;2479;p122"/>
          <p:cNvGrpSpPr/>
          <p:nvPr/>
        </p:nvGrpSpPr>
        <p:grpSpPr>
          <a:xfrm>
            <a:off x="5594157" y="2397731"/>
            <a:ext cx="3642205" cy="2950127"/>
            <a:chOff x="5593695" y="1756226"/>
            <a:chExt cx="3642205" cy="2950127"/>
          </a:xfrm>
        </p:grpSpPr>
        <p:pic>
          <p:nvPicPr>
            <p:cNvPr descr="파란색이(가) 표시된 사진&#10;&#10;자동 생성된 설명" id="2480" name="Google Shape;2480;p122"/>
            <p:cNvPicPr preferRelativeResize="0"/>
            <p:nvPr/>
          </p:nvPicPr>
          <p:blipFill rotWithShape="1">
            <a:blip r:embed="rId3">
              <a:alphaModFix/>
            </a:blip>
            <a:srcRect b="0" l="0" r="0" t="0"/>
            <a:stretch/>
          </p:blipFill>
          <p:spPr>
            <a:xfrm>
              <a:off x="5593695" y="1756226"/>
              <a:ext cx="3642205" cy="2950127"/>
            </a:xfrm>
            <a:prstGeom prst="rect">
              <a:avLst/>
            </a:prstGeom>
            <a:noFill/>
            <a:ln>
              <a:noFill/>
            </a:ln>
          </p:spPr>
        </p:pic>
        <p:sp>
          <p:nvSpPr>
            <p:cNvPr id="2481" name="Google Shape;2481;p122"/>
            <p:cNvSpPr txBox="1"/>
            <p:nvPr/>
          </p:nvSpPr>
          <p:spPr>
            <a:xfrm>
              <a:off x="8072952" y="4428289"/>
              <a:ext cx="624136" cy="272758"/>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Đài hoa</a:t>
              </a:r>
              <a:endParaRPr sz="1300">
                <a:solidFill>
                  <a:schemeClr val="dk1"/>
                </a:solidFill>
                <a:latin typeface="Arial"/>
                <a:ea typeface="Arial"/>
                <a:cs typeface="Arial"/>
                <a:sym typeface="Arial"/>
              </a:endParaRPr>
            </a:p>
          </p:txBody>
        </p:sp>
        <p:cxnSp>
          <p:nvCxnSpPr>
            <p:cNvPr id="2482" name="Google Shape;2482;p122"/>
            <p:cNvCxnSpPr/>
            <p:nvPr/>
          </p:nvCxnSpPr>
          <p:spPr>
            <a:xfrm>
              <a:off x="7795728" y="4196075"/>
              <a:ext cx="432048" cy="232214"/>
            </a:xfrm>
            <a:prstGeom prst="straightConnector1">
              <a:avLst/>
            </a:prstGeom>
            <a:noFill/>
            <a:ln cap="flat" cmpd="sng" w="19050">
              <a:solidFill>
                <a:schemeClr val="dk1"/>
              </a:solidFill>
              <a:prstDash val="solid"/>
              <a:miter lim="800000"/>
              <a:headEnd len="sm" w="sm" type="none"/>
              <a:tailEnd len="sm" w="sm" type="none"/>
            </a:ln>
          </p:spPr>
        </p:cxnSp>
        <p:sp>
          <p:nvSpPr>
            <p:cNvPr id="2483" name="Google Shape;2483;p122"/>
            <p:cNvSpPr txBox="1"/>
            <p:nvPr/>
          </p:nvSpPr>
          <p:spPr>
            <a:xfrm>
              <a:off x="6191062" y="1805806"/>
              <a:ext cx="755582" cy="272758"/>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Cánh hoa</a:t>
              </a:r>
              <a:endParaRPr sz="1300">
                <a:solidFill>
                  <a:schemeClr val="dk1"/>
                </a:solidFill>
                <a:latin typeface="Arial"/>
                <a:ea typeface="Arial"/>
                <a:cs typeface="Arial"/>
                <a:sym typeface="Arial"/>
              </a:endParaRPr>
            </a:p>
          </p:txBody>
        </p:sp>
        <p:cxnSp>
          <p:nvCxnSpPr>
            <p:cNvPr id="2484" name="Google Shape;2484;p122"/>
            <p:cNvCxnSpPr/>
            <p:nvPr/>
          </p:nvCxnSpPr>
          <p:spPr>
            <a:xfrm>
              <a:off x="6437623" y="2052492"/>
              <a:ext cx="432048" cy="232214"/>
            </a:xfrm>
            <a:prstGeom prst="straightConnector1">
              <a:avLst/>
            </a:prstGeom>
            <a:noFill/>
            <a:ln cap="flat" cmpd="sng" w="19050">
              <a:solidFill>
                <a:schemeClr val="dk1"/>
              </a:solidFill>
              <a:prstDash val="solid"/>
              <a:miter lim="800000"/>
              <a:headEnd len="sm" w="sm" type="none"/>
              <a:tailEnd len="sm" w="sm" type="none"/>
            </a:ln>
          </p:spPr>
        </p:cxnSp>
        <p:cxnSp>
          <p:nvCxnSpPr>
            <p:cNvPr id="2485" name="Google Shape;2485;p122"/>
            <p:cNvCxnSpPr/>
            <p:nvPr/>
          </p:nvCxnSpPr>
          <p:spPr>
            <a:xfrm>
              <a:off x="7255668" y="2052492"/>
              <a:ext cx="612068" cy="908456"/>
            </a:xfrm>
            <a:prstGeom prst="straightConnector1">
              <a:avLst/>
            </a:prstGeom>
            <a:noFill/>
            <a:ln cap="flat" cmpd="sng" w="28575">
              <a:solidFill>
                <a:schemeClr val="accent4"/>
              </a:solidFill>
              <a:prstDash val="solid"/>
              <a:miter lim="800000"/>
              <a:headEnd len="med" w="med" type="triangle"/>
              <a:tailEnd len="med" w="med" type="triangle"/>
            </a:ln>
          </p:spPr>
        </p:cxnSp>
        <p:cxnSp>
          <p:nvCxnSpPr>
            <p:cNvPr id="2486" name="Google Shape;2486;p122"/>
            <p:cNvCxnSpPr/>
            <p:nvPr/>
          </p:nvCxnSpPr>
          <p:spPr>
            <a:xfrm flipH="1" rot="10800000">
              <a:off x="7116232" y="2168599"/>
              <a:ext cx="828092" cy="432309"/>
            </a:xfrm>
            <a:prstGeom prst="straightConnector1">
              <a:avLst/>
            </a:prstGeom>
            <a:noFill/>
            <a:ln cap="flat" cmpd="sng" w="28575">
              <a:solidFill>
                <a:schemeClr val="accent4"/>
              </a:solidFill>
              <a:prstDash val="solid"/>
              <a:miter lim="800000"/>
              <a:headEnd len="med" w="med" type="triangle"/>
              <a:tailEnd len="med" w="med" type="triangle"/>
            </a:ln>
          </p:spPr>
        </p:cxnSp>
        <p:cxnSp>
          <p:nvCxnSpPr>
            <p:cNvPr id="2487" name="Google Shape;2487;p122"/>
            <p:cNvCxnSpPr/>
            <p:nvPr/>
          </p:nvCxnSpPr>
          <p:spPr>
            <a:xfrm>
              <a:off x="7291672" y="3310734"/>
              <a:ext cx="252028" cy="1117555"/>
            </a:xfrm>
            <a:prstGeom prst="straightConnector1">
              <a:avLst/>
            </a:prstGeom>
            <a:noFill/>
            <a:ln cap="flat" cmpd="sng" w="28575">
              <a:solidFill>
                <a:schemeClr val="accent4"/>
              </a:solidFill>
              <a:prstDash val="solid"/>
              <a:miter lim="800000"/>
              <a:headEnd len="med" w="med" type="triangle"/>
              <a:tailEnd len="med" w="med" type="triangle"/>
            </a:ln>
          </p:spPr>
        </p:cxnSp>
        <p:cxnSp>
          <p:nvCxnSpPr>
            <p:cNvPr id="2488" name="Google Shape;2488;p122"/>
            <p:cNvCxnSpPr/>
            <p:nvPr/>
          </p:nvCxnSpPr>
          <p:spPr>
            <a:xfrm flipH="1" rot="10800000">
              <a:off x="6869671" y="3717032"/>
              <a:ext cx="818045" cy="186249"/>
            </a:xfrm>
            <a:prstGeom prst="straightConnector1">
              <a:avLst/>
            </a:prstGeom>
            <a:noFill/>
            <a:ln cap="flat" cmpd="sng" w="28575">
              <a:solidFill>
                <a:schemeClr val="accent4"/>
              </a:solidFill>
              <a:prstDash val="solid"/>
              <a:miter lim="800000"/>
              <a:headEnd len="med" w="med" type="triangle"/>
              <a:tailEnd len="med" w="med" type="triangle"/>
            </a:ln>
          </p:spPr>
        </p:cxnSp>
      </p:grpSp>
      <p:sp>
        <p:nvSpPr>
          <p:cNvPr id="2489" name="Google Shape;2489;p122"/>
          <p:cNvSpPr/>
          <p:nvPr/>
        </p:nvSpPr>
        <p:spPr>
          <a:xfrm>
            <a:off x="558924" y="1459006"/>
            <a:ext cx="8785101"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grpSp>
        <p:nvGrpSpPr>
          <p:cNvPr id="2495" name="Google Shape;2495;p123"/>
          <p:cNvGrpSpPr/>
          <p:nvPr/>
        </p:nvGrpSpPr>
        <p:grpSpPr>
          <a:xfrm>
            <a:off x="450000" y="450000"/>
            <a:ext cx="9018000" cy="276999"/>
            <a:chOff x="450000" y="450000"/>
            <a:chExt cx="9018000" cy="276999"/>
          </a:xfrm>
        </p:grpSpPr>
        <p:sp>
          <p:nvSpPr>
            <p:cNvPr id="2496" name="Google Shape;2496;p1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497" name="Google Shape;2497;p1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498" name="Google Shape;2498;p12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Cân nhắc trong Học máy</a:t>
            </a:r>
            <a:endParaRPr sz="1400">
              <a:solidFill>
                <a:schemeClr val="dk1"/>
              </a:solidFill>
              <a:latin typeface="Arial"/>
              <a:ea typeface="Arial"/>
              <a:cs typeface="Arial"/>
              <a:sym typeface="Arial"/>
            </a:endParaRPr>
          </a:p>
        </p:txBody>
      </p:sp>
      <p:sp>
        <p:nvSpPr>
          <p:cNvPr id="2499" name="Google Shape;2499;p123"/>
          <p:cNvSpPr/>
          <p:nvPr/>
        </p:nvSpPr>
        <p:spPr>
          <a:xfrm>
            <a:off x="671261" y="1688690"/>
            <a:ext cx="8632825" cy="1453457"/>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Xác định vấn đề của doanh nghiệp và kiểm tra các giải pháp hoặc kế hoạch thay thế tốt nhất.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2) Kiểm tra xem có thể xác định nó là một vấn đề được giám sát hoặc không được giám sát hay không.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3) Kiểm tra phương thức nào để sử dụng để đo hiệu suất mô hình.</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4) Kiểm tra xem chỉ số hiệu suất có được liên kết với mục tiêu kinh doanh hay không và xác nhận xem những người tham gia dự án có thỏa thuận về hiệu suất hay không.</a:t>
            </a:r>
            <a:endParaRPr/>
          </a:p>
        </p:txBody>
      </p:sp>
      <p:sp>
        <p:nvSpPr>
          <p:cNvPr id="2500" name="Google Shape;2500;p123"/>
          <p:cNvSpPr/>
          <p:nvPr/>
        </p:nvSpPr>
        <p:spPr>
          <a:xfrm>
            <a:off x="671261" y="3099508"/>
            <a:ext cx="8632825"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bài toán thực hành này, hãy xác định vấn đề là loài thực vật (được giám sát) và giả sử rằng kết quả là thỏa đáng nếu hiệu suất dự đoán Precision phân loại 85% hoặc cao hơn.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grpSp>
        <p:nvGrpSpPr>
          <p:cNvPr id="2506" name="Google Shape;2506;p124"/>
          <p:cNvGrpSpPr/>
          <p:nvPr/>
        </p:nvGrpSpPr>
        <p:grpSpPr>
          <a:xfrm>
            <a:off x="450000" y="450000"/>
            <a:ext cx="9018000" cy="276999"/>
            <a:chOff x="450000" y="450000"/>
            <a:chExt cx="9018000" cy="276999"/>
          </a:xfrm>
        </p:grpSpPr>
        <p:sp>
          <p:nvSpPr>
            <p:cNvPr id="2507" name="Google Shape;2507;p1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508" name="Google Shape;2508;p1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509" name="Google Shape;2509;p12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Hiểu dữ liệu thực vật</a:t>
            </a:r>
            <a:endParaRPr sz="1400">
              <a:solidFill>
                <a:schemeClr val="dk1"/>
              </a:solidFill>
              <a:latin typeface="Arial"/>
              <a:ea typeface="Arial"/>
              <a:cs typeface="Arial"/>
              <a:sym typeface="Arial"/>
            </a:endParaRPr>
          </a:p>
        </p:txBody>
      </p:sp>
      <p:sp>
        <p:nvSpPr>
          <p:cNvPr id="2510" name="Google Shape;2510;p124"/>
          <p:cNvSpPr/>
          <p:nvPr/>
        </p:nvSpPr>
        <p:spPr>
          <a:xfrm>
            <a:off x="601974" y="1950366"/>
            <a:ext cx="8677200" cy="12597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11" name="Google Shape;2511;p124"/>
          <p:cNvPicPr preferRelativeResize="0"/>
          <p:nvPr/>
        </p:nvPicPr>
        <p:blipFill rotWithShape="1">
          <a:blip r:embed="rId3">
            <a:alphaModFix/>
          </a:blip>
          <a:srcRect b="0" l="1014" r="22296" t="0"/>
          <a:stretch/>
        </p:blipFill>
        <p:spPr>
          <a:xfrm>
            <a:off x="601963" y="2034545"/>
            <a:ext cx="8496300" cy="1091366"/>
          </a:xfrm>
          <a:prstGeom prst="rect">
            <a:avLst/>
          </a:prstGeom>
          <a:noFill/>
          <a:ln>
            <a:noFill/>
          </a:ln>
        </p:spPr>
      </p:pic>
      <p:sp>
        <p:nvSpPr>
          <p:cNvPr id="2512" name="Google Shape;2512;p124"/>
          <p:cNvSpPr/>
          <p:nvPr/>
        </p:nvSpPr>
        <p:spPr>
          <a:xfrm>
            <a:off x="558800" y="321355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Kiến thức chuyên ngành về dữ liệu thực vật</a:t>
            </a:r>
            <a:endParaRPr sz="1400">
              <a:solidFill>
                <a:schemeClr val="dk1"/>
              </a:solidFill>
              <a:latin typeface="Arial"/>
              <a:ea typeface="Arial"/>
              <a:cs typeface="Arial"/>
              <a:sym typeface="Arial"/>
            </a:endParaRPr>
          </a:p>
        </p:txBody>
      </p:sp>
      <p:sp>
        <p:nvSpPr>
          <p:cNvPr id="2513" name="Google Shape;2513;p124"/>
          <p:cNvSpPr/>
          <p:nvPr/>
        </p:nvSpPr>
        <p:spPr>
          <a:xfrm>
            <a:off x="672080" y="3516248"/>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dữ liệu: IRIS</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Số lượng dữ liệu: 150</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Số biến: 5</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Hiểu các biến</a:t>
            </a:r>
            <a:endParaRPr sz="1300">
              <a:solidFill>
                <a:srgbClr val="262626"/>
              </a:solidFill>
              <a:latin typeface="Arial"/>
              <a:ea typeface="Arial"/>
              <a:cs typeface="Arial"/>
              <a:sym typeface="Arial"/>
            </a:endParaRPr>
          </a:p>
        </p:txBody>
      </p:sp>
      <p:graphicFrame>
        <p:nvGraphicFramePr>
          <p:cNvPr id="2514" name="Google Shape;2514;p124"/>
          <p:cNvGraphicFramePr/>
          <p:nvPr/>
        </p:nvGraphicFramePr>
        <p:xfrm>
          <a:off x="847725" y="4769650"/>
          <a:ext cx="3000000" cy="3000000"/>
        </p:xfrm>
        <a:graphic>
          <a:graphicData uri="http://schemas.openxmlformats.org/drawingml/2006/table">
            <a:tbl>
              <a:tblPr bandRow="1" firstRow="1">
                <a:noFill/>
                <a:tableStyleId>{DE1EC4D9-30AB-4202-89E6-7118F7DFD111}</a:tableStyleId>
              </a:tblPr>
              <a:tblGrid>
                <a:gridCol w="1739000"/>
                <a:gridCol w="5137950"/>
              </a:tblGrid>
              <a:tr h="289550">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Chiều dài đài hoa</a:t>
                      </a:r>
                      <a:endParaRPr b="0" sz="1300">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Thông tin chiều dài của đài hoa</a:t>
                      </a:r>
                      <a:endParaRPr b="0" sz="1300">
                        <a:solidFill>
                          <a:schemeClr val="dk1"/>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Chiều rộng đài hoa</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Thông tin chiều rộng của đài hoa</a:t>
                      </a:r>
                      <a:endParaRPr b="0" sz="1300">
                        <a:solidFill>
                          <a:schemeClr val="dk1"/>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Chiều dài cánh hoa</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Thông tin chiều dài của cánh hoa</a:t>
                      </a:r>
                      <a:endParaRPr b="0" sz="1300">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Chiều rộng cánh hoa</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Thông tin chiều rộng của cánh hoa</a:t>
                      </a:r>
                      <a:endParaRPr b="0" sz="1300">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95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Loài</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Loài hoa, được phân loại thành setosa / versicolor / virginica</a:t>
                      </a:r>
                      <a:endParaRPr b="0" sz="1300">
                        <a:solidFill>
                          <a:srgbClr val="262626"/>
                        </a:solidFill>
                        <a:latin typeface="Arial"/>
                        <a:ea typeface="Arial"/>
                        <a:cs typeface="Arial"/>
                        <a:sym typeface="Arial"/>
                      </a:endParaRPr>
                    </a:p>
                  </a:txBody>
                  <a:tcPr marT="36000" marB="3600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grpSp>
        <p:nvGrpSpPr>
          <p:cNvPr id="2520" name="Google Shape;2520;p125"/>
          <p:cNvGrpSpPr/>
          <p:nvPr/>
        </p:nvGrpSpPr>
        <p:grpSpPr>
          <a:xfrm>
            <a:off x="450000" y="450000"/>
            <a:ext cx="9018000" cy="276999"/>
            <a:chOff x="450000" y="450000"/>
            <a:chExt cx="9018000" cy="276999"/>
          </a:xfrm>
        </p:grpSpPr>
        <p:sp>
          <p:nvSpPr>
            <p:cNvPr id="2521" name="Google Shape;2521;p1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522" name="Google Shape;2522;p1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523" name="Google Shape;2523;p12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Hiểu dữ liệu thực vật</a:t>
            </a:r>
            <a:endParaRPr sz="1400">
              <a:solidFill>
                <a:schemeClr val="dk1"/>
              </a:solidFill>
              <a:latin typeface="Arial"/>
              <a:ea typeface="Arial"/>
              <a:cs typeface="Arial"/>
              <a:sym typeface="Arial"/>
            </a:endParaRPr>
          </a:p>
        </p:txBody>
      </p:sp>
      <p:sp>
        <p:nvSpPr>
          <p:cNvPr id="2524" name="Google Shape;2524;p125"/>
          <p:cNvSpPr/>
          <p:nvPr/>
        </p:nvSpPr>
        <p:spPr>
          <a:xfrm>
            <a:off x="666749" y="1773241"/>
            <a:ext cx="8677276" cy="42120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25" name="Google Shape;2525;p125"/>
          <p:cNvPicPr preferRelativeResize="0"/>
          <p:nvPr/>
        </p:nvPicPr>
        <p:blipFill rotWithShape="1">
          <a:blip r:embed="rId3">
            <a:alphaModFix/>
          </a:blip>
          <a:srcRect b="1365" l="1115" r="22485" t="1008"/>
          <a:stretch/>
        </p:blipFill>
        <p:spPr>
          <a:xfrm>
            <a:off x="847724" y="1856399"/>
            <a:ext cx="8496301" cy="405114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grpSp>
        <p:nvGrpSpPr>
          <p:cNvPr id="2531" name="Google Shape;2531;p126"/>
          <p:cNvGrpSpPr/>
          <p:nvPr/>
        </p:nvGrpSpPr>
        <p:grpSpPr>
          <a:xfrm>
            <a:off x="450000" y="450000"/>
            <a:ext cx="9018000" cy="276999"/>
            <a:chOff x="450000" y="450000"/>
            <a:chExt cx="9018000" cy="276999"/>
          </a:xfrm>
        </p:grpSpPr>
        <p:sp>
          <p:nvSpPr>
            <p:cNvPr id="2532" name="Google Shape;2532;p1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533" name="Google Shape;2533;p1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534" name="Google Shape;2534;p12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Hiểu dữ liệu thực vật</a:t>
            </a:r>
            <a:endParaRPr sz="1400">
              <a:solidFill>
                <a:schemeClr val="dk1"/>
              </a:solidFill>
              <a:latin typeface="Arial"/>
              <a:ea typeface="Arial"/>
              <a:cs typeface="Arial"/>
              <a:sym typeface="Arial"/>
            </a:endParaRPr>
          </a:p>
        </p:txBody>
      </p:sp>
      <p:sp>
        <p:nvSpPr>
          <p:cNvPr id="2535" name="Google Shape;2535;p126"/>
          <p:cNvSpPr/>
          <p:nvPr/>
        </p:nvSpPr>
        <p:spPr>
          <a:xfrm>
            <a:off x="666749" y="1773241"/>
            <a:ext cx="8677276" cy="45354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36" name="Google Shape;2536;p126"/>
          <p:cNvPicPr preferRelativeResize="0"/>
          <p:nvPr/>
        </p:nvPicPr>
        <p:blipFill rotWithShape="1">
          <a:blip r:embed="rId3">
            <a:alphaModFix/>
          </a:blip>
          <a:srcRect b="0" l="0" r="5605" t="0"/>
          <a:stretch/>
        </p:blipFill>
        <p:spPr>
          <a:xfrm>
            <a:off x="805429" y="1861759"/>
            <a:ext cx="8286444" cy="433031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grpSp>
        <p:nvGrpSpPr>
          <p:cNvPr id="2542" name="Google Shape;2542;p127"/>
          <p:cNvGrpSpPr/>
          <p:nvPr/>
        </p:nvGrpSpPr>
        <p:grpSpPr>
          <a:xfrm>
            <a:off x="450000" y="450000"/>
            <a:ext cx="9018000" cy="276999"/>
            <a:chOff x="450000" y="450000"/>
            <a:chExt cx="9018000" cy="276999"/>
          </a:xfrm>
        </p:grpSpPr>
        <p:sp>
          <p:nvSpPr>
            <p:cNvPr id="2543" name="Google Shape;2543;p1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544" name="Google Shape;2544;p1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545" name="Google Shape;2545;p12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546" name="Google Shape;2546;p127"/>
          <p:cNvSpPr/>
          <p:nvPr/>
        </p:nvSpPr>
        <p:spPr>
          <a:xfrm>
            <a:off x="666749" y="1773241"/>
            <a:ext cx="8677276" cy="18717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47" name="Google Shape;2547;p127"/>
          <p:cNvPicPr preferRelativeResize="0"/>
          <p:nvPr/>
        </p:nvPicPr>
        <p:blipFill rotWithShape="1">
          <a:blip r:embed="rId3">
            <a:alphaModFix/>
          </a:blip>
          <a:srcRect b="0" l="1035" r="21329" t="0"/>
          <a:stretch/>
        </p:blipFill>
        <p:spPr>
          <a:xfrm>
            <a:off x="847725" y="1844824"/>
            <a:ext cx="8496300" cy="1625289"/>
          </a:xfrm>
          <a:prstGeom prst="rect">
            <a:avLst/>
          </a:prstGeom>
          <a:noFill/>
          <a:ln>
            <a:noFill/>
          </a:ln>
        </p:spPr>
      </p:pic>
      <p:grpSp>
        <p:nvGrpSpPr>
          <p:cNvPr id="2548" name="Google Shape;2548;p127"/>
          <p:cNvGrpSpPr/>
          <p:nvPr/>
        </p:nvGrpSpPr>
        <p:grpSpPr>
          <a:xfrm>
            <a:off x="666750" y="3717032"/>
            <a:ext cx="8677275" cy="755579"/>
            <a:chOff x="559817" y="3081410"/>
            <a:chExt cx="8677275" cy="755579"/>
          </a:xfrm>
        </p:grpSpPr>
        <p:sp>
          <p:nvSpPr>
            <p:cNvPr id="2549" name="Google Shape;2549;p127"/>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550" name="Google Shape;2550;p127"/>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2551" name="Google Shape;2551;p127"/>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3-1 ~ 4</a:t>
              </a:r>
              <a:endParaRPr/>
            </a:p>
          </p:txBody>
        </p:sp>
        <p:sp>
          <p:nvSpPr>
            <p:cNvPr id="2552" name="Google Shape;2552;p127"/>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Nạp thư viện cần thiết để thực hành.</a:t>
              </a:r>
              <a:endParaRPr sz="1400">
                <a:solidFill>
                  <a:srgbClr val="262626"/>
                </a:solidFill>
                <a:latin typeface="Arial"/>
                <a:ea typeface="Arial"/>
                <a:cs typeface="Arial"/>
                <a:sym typeface="Arial"/>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grpSp>
        <p:nvGrpSpPr>
          <p:cNvPr id="2558" name="Google Shape;2558;p128"/>
          <p:cNvGrpSpPr/>
          <p:nvPr/>
        </p:nvGrpSpPr>
        <p:grpSpPr>
          <a:xfrm>
            <a:off x="450000" y="450000"/>
            <a:ext cx="9018000" cy="276999"/>
            <a:chOff x="450000" y="450000"/>
            <a:chExt cx="9018000" cy="276999"/>
          </a:xfrm>
        </p:grpSpPr>
        <p:sp>
          <p:nvSpPr>
            <p:cNvPr id="2559" name="Google Shape;2559;p1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560" name="Google Shape;2560;p1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561" name="Google Shape;2561;p12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562" name="Google Shape;2562;p128"/>
          <p:cNvSpPr/>
          <p:nvPr/>
        </p:nvSpPr>
        <p:spPr>
          <a:xfrm>
            <a:off x="666749" y="1773241"/>
            <a:ext cx="8677276" cy="18717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63" name="Google Shape;2563;p128"/>
          <p:cNvPicPr preferRelativeResize="0"/>
          <p:nvPr/>
        </p:nvPicPr>
        <p:blipFill rotWithShape="1">
          <a:blip r:embed="rId3">
            <a:alphaModFix/>
          </a:blip>
          <a:srcRect b="0" l="1035" r="21329" t="0"/>
          <a:stretch/>
        </p:blipFill>
        <p:spPr>
          <a:xfrm>
            <a:off x="847725" y="1844824"/>
            <a:ext cx="8496300" cy="1625289"/>
          </a:xfrm>
          <a:prstGeom prst="rect">
            <a:avLst/>
          </a:prstGeom>
          <a:noFill/>
          <a:ln>
            <a:noFill/>
          </a:ln>
        </p:spPr>
      </p:pic>
      <p:grpSp>
        <p:nvGrpSpPr>
          <p:cNvPr id="2564" name="Google Shape;2564;p128"/>
          <p:cNvGrpSpPr/>
          <p:nvPr/>
        </p:nvGrpSpPr>
        <p:grpSpPr>
          <a:xfrm>
            <a:off x="666750" y="3717032"/>
            <a:ext cx="8677275" cy="755579"/>
            <a:chOff x="559817" y="3081410"/>
            <a:chExt cx="8677275" cy="755579"/>
          </a:xfrm>
        </p:grpSpPr>
        <p:sp>
          <p:nvSpPr>
            <p:cNvPr id="2565" name="Google Shape;2565;p128"/>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566" name="Google Shape;2566;p128"/>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2567" name="Google Shape;2567;p128"/>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4-1</a:t>
              </a:r>
              <a:endParaRPr/>
            </a:p>
          </p:txBody>
        </p:sp>
        <p:sp>
          <p:nvSpPr>
            <p:cNvPr id="2568" name="Google Shape;2568;p128"/>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Chuyển đổi dữ liệu biến hiện tại thành ndarray và DataFrame của NumPy.</a:t>
              </a:r>
              <a:endParaRPr sz="1400">
                <a:solidFill>
                  <a:srgbClr val="262626"/>
                </a:solidFill>
                <a:latin typeface="Arial"/>
                <a:ea typeface="Arial"/>
                <a:cs typeface="Arial"/>
                <a:sym typeface="Arial"/>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grpSp>
        <p:nvGrpSpPr>
          <p:cNvPr id="2574" name="Google Shape;2574;p129"/>
          <p:cNvGrpSpPr/>
          <p:nvPr/>
        </p:nvGrpSpPr>
        <p:grpSpPr>
          <a:xfrm>
            <a:off x="450000" y="450000"/>
            <a:ext cx="9018000" cy="276999"/>
            <a:chOff x="450000" y="450000"/>
            <a:chExt cx="9018000" cy="276999"/>
          </a:xfrm>
        </p:grpSpPr>
        <p:sp>
          <p:nvSpPr>
            <p:cNvPr id="2575" name="Google Shape;2575;p1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576" name="Google Shape;2576;p1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577" name="Google Shape;2577;p12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578" name="Google Shape;2578;p129"/>
          <p:cNvSpPr/>
          <p:nvPr/>
        </p:nvSpPr>
        <p:spPr>
          <a:xfrm>
            <a:off x="666749" y="1773241"/>
            <a:ext cx="8677276" cy="45354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79" name="Google Shape;2579;p129"/>
          <p:cNvPicPr preferRelativeResize="0"/>
          <p:nvPr/>
        </p:nvPicPr>
        <p:blipFill rotWithShape="1">
          <a:blip r:embed="rId3">
            <a:alphaModFix/>
          </a:blip>
          <a:srcRect b="0" l="0" r="14290" t="0"/>
          <a:stretch/>
        </p:blipFill>
        <p:spPr>
          <a:xfrm>
            <a:off x="761887" y="1844824"/>
            <a:ext cx="8509315" cy="43564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p13"/>
          <p:cNvGrpSpPr/>
          <p:nvPr/>
        </p:nvGrpSpPr>
        <p:grpSpPr>
          <a:xfrm>
            <a:off x="450000" y="450000"/>
            <a:ext cx="9018000" cy="276999"/>
            <a:chOff x="450000" y="450000"/>
            <a:chExt cx="9018000" cy="276999"/>
          </a:xfrm>
        </p:grpSpPr>
        <p:sp>
          <p:nvSpPr>
            <p:cNvPr id="398" name="Google Shape;398;p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Học máy là gì?</a:t>
              </a:r>
              <a:endParaRPr sz="1800">
                <a:solidFill>
                  <a:schemeClr val="lt1"/>
                </a:solidFill>
                <a:latin typeface="Arial"/>
                <a:ea typeface="Arial"/>
                <a:cs typeface="Arial"/>
                <a:sym typeface="Arial"/>
              </a:endParaRPr>
            </a:p>
          </p:txBody>
        </p:sp>
        <p:sp>
          <p:nvSpPr>
            <p:cNvPr id="399" name="Google Shape;399;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400" name="Google Shape;400;p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Tham số vs. Siêu tham số</a:t>
            </a:r>
            <a:endParaRPr sz="2400">
              <a:solidFill>
                <a:srgbClr val="0C0C0C"/>
              </a:solidFill>
              <a:latin typeface="Arial"/>
              <a:ea typeface="Arial"/>
              <a:cs typeface="Arial"/>
              <a:sym typeface="Arial"/>
            </a:endParaRPr>
          </a:p>
        </p:txBody>
      </p:sp>
      <p:sp>
        <p:nvSpPr>
          <p:cNvPr id="401" name="Google Shape;401;p13"/>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Tham số</a:t>
            </a:r>
            <a:endParaRPr sz="1400">
              <a:solidFill>
                <a:schemeClr val="dk1"/>
              </a:solidFill>
              <a:latin typeface="Arial"/>
              <a:ea typeface="Arial"/>
              <a:cs typeface="Arial"/>
              <a:sym typeface="Arial"/>
            </a:endParaRPr>
          </a:p>
        </p:txBody>
      </p:sp>
      <p:sp>
        <p:nvSpPr>
          <p:cNvPr id="402" name="Google Shape;402;p13"/>
          <p:cNvSpPr/>
          <p:nvPr/>
        </p:nvSpPr>
        <p:spPr>
          <a:xfrm>
            <a:off x="672080" y="2204864"/>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từ dữ liệu bằng cách huấn luyện và không phải do người thiết kế thiết lập thủ công.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Chứa mẫu dữ liệu.</a:t>
            </a:r>
            <a:endParaRPr/>
          </a:p>
        </p:txBody>
      </p:sp>
      <p:grpSp>
        <p:nvGrpSpPr>
          <p:cNvPr id="403" name="Google Shape;403;p13"/>
          <p:cNvGrpSpPr/>
          <p:nvPr/>
        </p:nvGrpSpPr>
        <p:grpSpPr>
          <a:xfrm>
            <a:off x="850766" y="2893643"/>
            <a:ext cx="6979589" cy="664794"/>
            <a:chOff x="850766" y="2893643"/>
            <a:chExt cx="6979589" cy="664794"/>
          </a:xfrm>
        </p:grpSpPr>
        <p:sp>
          <p:nvSpPr>
            <p:cNvPr id="404" name="Google Shape;404;p13"/>
            <p:cNvSpPr/>
            <p:nvPr/>
          </p:nvSpPr>
          <p:spPr>
            <a:xfrm>
              <a:off x="850766" y="2954540"/>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05" name="Google Shape;405;p13"/>
            <p:cNvSpPr/>
            <p:nvPr/>
          </p:nvSpPr>
          <p:spPr>
            <a:xfrm>
              <a:off x="1226264" y="2893643"/>
              <a:ext cx="6604091" cy="345461"/>
            </a:xfrm>
            <a:prstGeom prst="rect">
              <a:avLst/>
            </a:prstGeom>
            <a:noFill/>
            <a:ln>
              <a:noFill/>
            </a:ln>
          </p:spPr>
          <p:txBody>
            <a:bodyPr anchorCtr="0" anchor="t" bIns="72000" lIns="0" spcFirstLastPara="1" rIns="144000" wrap="square" tIns="72000">
              <a:spAutoFit/>
            </a:bodyPr>
            <a:lstStyle/>
            <a:p>
              <a:pPr indent="14288" lvl="0" marL="0" marR="0" rtl="0" algn="l">
                <a:spcBef>
                  <a:spcPts val="0"/>
                </a:spcBef>
                <a:spcAft>
                  <a:spcPts val="0"/>
                </a:spcAft>
                <a:buNone/>
              </a:pPr>
              <a:r>
                <a:rPr lang="en-US" sz="1300">
                  <a:solidFill>
                    <a:srgbClr val="262626"/>
                  </a:solidFill>
                  <a:latin typeface="Arial"/>
                  <a:ea typeface="Arial"/>
                  <a:cs typeface="Arial"/>
                  <a:sym typeface="Arial"/>
                </a:rPr>
                <a:t>Hệ số hồi quy tuyến tính</a:t>
              </a:r>
              <a:endParaRPr sz="1300">
                <a:solidFill>
                  <a:srgbClr val="262626"/>
                </a:solidFill>
                <a:latin typeface="Arial"/>
                <a:ea typeface="Arial"/>
                <a:cs typeface="Arial"/>
                <a:sym typeface="Arial"/>
              </a:endParaRPr>
            </a:p>
          </p:txBody>
        </p:sp>
        <p:sp>
          <p:nvSpPr>
            <p:cNvPr id="406" name="Google Shape;406;p13"/>
            <p:cNvSpPr/>
            <p:nvPr/>
          </p:nvSpPr>
          <p:spPr>
            <a:xfrm>
              <a:off x="850766" y="3273873"/>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07" name="Google Shape;407;p13"/>
            <p:cNvSpPr/>
            <p:nvPr/>
          </p:nvSpPr>
          <p:spPr>
            <a:xfrm>
              <a:off x="1226264" y="3212976"/>
              <a:ext cx="6604091" cy="345461"/>
            </a:xfrm>
            <a:prstGeom prst="rect">
              <a:avLst/>
            </a:prstGeom>
            <a:noFill/>
            <a:ln>
              <a:noFill/>
            </a:ln>
          </p:spPr>
          <p:txBody>
            <a:bodyPr anchorCtr="0" anchor="t" bIns="72000" lIns="0" spcFirstLastPara="1" rIns="144000" wrap="square" tIns="72000">
              <a:spAutoFit/>
            </a:bodyPr>
            <a:lstStyle/>
            <a:p>
              <a:pPr indent="14288" lvl="0" marL="0" marR="0" rtl="0" algn="l">
                <a:spcBef>
                  <a:spcPts val="0"/>
                </a:spcBef>
                <a:spcAft>
                  <a:spcPts val="0"/>
                </a:spcAft>
                <a:buNone/>
              </a:pPr>
              <a:r>
                <a:rPr lang="en-US" sz="1300">
                  <a:solidFill>
                    <a:srgbClr val="262626"/>
                  </a:solidFill>
                  <a:latin typeface="Arial"/>
                  <a:ea typeface="Arial"/>
                  <a:cs typeface="Arial"/>
                  <a:sym typeface="Arial"/>
                </a:rPr>
                <a:t>Trọng số của mạng nơ-ron</a:t>
              </a:r>
              <a:endParaRPr sz="1300">
                <a:solidFill>
                  <a:srgbClr val="262626"/>
                </a:solidFill>
                <a:latin typeface="Arial"/>
                <a:ea typeface="Arial"/>
                <a:cs typeface="Arial"/>
                <a:sym typeface="Arial"/>
              </a:endParaRPr>
            </a:p>
          </p:txBody>
        </p:sp>
      </p:grpSp>
      <p:sp>
        <p:nvSpPr>
          <p:cNvPr id="408" name="Google Shape;408;p13"/>
          <p:cNvSpPr/>
          <p:nvPr/>
        </p:nvSpPr>
        <p:spPr>
          <a:xfrm>
            <a:off x="558800" y="371703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Siêu tham số</a:t>
            </a:r>
            <a:endParaRPr sz="1400">
              <a:solidFill>
                <a:schemeClr val="dk1"/>
              </a:solidFill>
              <a:latin typeface="Arial"/>
              <a:ea typeface="Arial"/>
              <a:cs typeface="Arial"/>
              <a:sym typeface="Arial"/>
            </a:endParaRPr>
          </a:p>
        </p:txBody>
      </p:sp>
      <p:sp>
        <p:nvSpPr>
          <p:cNvPr id="409" name="Google Shape;409;p13"/>
          <p:cNvSpPr/>
          <p:nvPr/>
        </p:nvSpPr>
        <p:spPr>
          <a:xfrm>
            <a:off x="672080" y="4005064"/>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Có thể được thiết lập </a:t>
            </a:r>
            <a:r>
              <a:rPr lang="en-US" sz="1300">
                <a:solidFill>
                  <a:srgbClr val="262626"/>
                </a:solidFill>
                <a:latin typeface="Arial"/>
                <a:ea typeface="Arial"/>
                <a:cs typeface="Arial"/>
                <a:sym typeface="Arial"/>
              </a:rPr>
              <a:t>thủ công bởi người thiết kết.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được điều chỉnh để tối ưu hóa hiệu suất Học máy.</a:t>
            </a:r>
            <a:endParaRPr/>
          </a:p>
        </p:txBody>
      </p:sp>
      <p:grpSp>
        <p:nvGrpSpPr>
          <p:cNvPr id="410" name="Google Shape;410;p13"/>
          <p:cNvGrpSpPr/>
          <p:nvPr/>
        </p:nvGrpSpPr>
        <p:grpSpPr>
          <a:xfrm>
            <a:off x="850766" y="4693843"/>
            <a:ext cx="6979589" cy="974170"/>
            <a:chOff x="850766" y="2893643"/>
            <a:chExt cx="6979589" cy="974170"/>
          </a:xfrm>
        </p:grpSpPr>
        <p:sp>
          <p:nvSpPr>
            <p:cNvPr id="411" name="Google Shape;411;p13"/>
            <p:cNvSpPr/>
            <p:nvPr/>
          </p:nvSpPr>
          <p:spPr>
            <a:xfrm>
              <a:off x="850766" y="2954540"/>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12" name="Google Shape;412;p13"/>
            <p:cNvSpPr/>
            <p:nvPr/>
          </p:nvSpPr>
          <p:spPr>
            <a:xfrm>
              <a:off x="1226264" y="2893643"/>
              <a:ext cx="6604091" cy="34546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13" name="Google Shape;413;p13"/>
            <p:cNvSpPr/>
            <p:nvPr/>
          </p:nvSpPr>
          <p:spPr>
            <a:xfrm>
              <a:off x="850766" y="3274897"/>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14" name="Google Shape;414;p13"/>
            <p:cNvSpPr/>
            <p:nvPr/>
          </p:nvSpPr>
          <p:spPr>
            <a:xfrm>
              <a:off x="1226264" y="3214000"/>
              <a:ext cx="6604091" cy="345461"/>
            </a:xfrm>
            <a:prstGeom prst="rect">
              <a:avLst/>
            </a:prstGeom>
            <a:noFill/>
            <a:ln>
              <a:noFill/>
            </a:ln>
          </p:spPr>
          <p:txBody>
            <a:bodyPr anchorCtr="0" anchor="t" bIns="72000" lIns="0" spcFirstLastPara="1" rIns="144000" wrap="square" tIns="72000">
              <a:spAutoFit/>
            </a:bodyPr>
            <a:lstStyle/>
            <a:p>
              <a:pPr indent="14288" lvl="0" marL="0" marR="0" rtl="0" algn="l">
                <a:spcBef>
                  <a:spcPts val="0"/>
                </a:spcBef>
                <a:spcAft>
                  <a:spcPts val="0"/>
                </a:spcAft>
                <a:buNone/>
              </a:pPr>
              <a:r>
                <a:rPr lang="en-US" sz="1300">
                  <a:solidFill>
                    <a:srgbClr val="262626"/>
                  </a:solidFill>
                  <a:latin typeface="Arial"/>
                  <a:ea typeface="Arial"/>
                  <a:cs typeface="Arial"/>
                  <a:sym typeface="Arial"/>
                </a:rPr>
                <a:t>Tốc độ việc học trong mạng nơ-ron</a:t>
              </a:r>
              <a:endParaRPr sz="1300">
                <a:solidFill>
                  <a:srgbClr val="262626"/>
                </a:solidFill>
                <a:latin typeface="Arial"/>
                <a:ea typeface="Arial"/>
                <a:cs typeface="Arial"/>
                <a:sym typeface="Arial"/>
              </a:endParaRPr>
            </a:p>
          </p:txBody>
        </p:sp>
        <p:sp>
          <p:nvSpPr>
            <p:cNvPr id="415" name="Google Shape;415;p13"/>
            <p:cNvSpPr/>
            <p:nvPr/>
          </p:nvSpPr>
          <p:spPr>
            <a:xfrm>
              <a:off x="850766" y="3583249"/>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16" name="Google Shape;416;p13"/>
            <p:cNvSpPr/>
            <p:nvPr/>
          </p:nvSpPr>
          <p:spPr>
            <a:xfrm>
              <a:off x="1226264" y="3522352"/>
              <a:ext cx="6604091" cy="345461"/>
            </a:xfrm>
            <a:prstGeom prst="rect">
              <a:avLst/>
            </a:prstGeom>
            <a:noFill/>
            <a:ln>
              <a:noFill/>
            </a:ln>
          </p:spPr>
          <p:txBody>
            <a:bodyPr anchorCtr="0" anchor="t" bIns="72000" lIns="0" spcFirstLastPara="1" rIns="144000" wrap="square" tIns="72000">
              <a:spAutoFit/>
            </a:bodyPr>
            <a:lstStyle/>
            <a:p>
              <a:pPr indent="14288" lvl="0" marL="0" marR="0" rtl="0" algn="l">
                <a:spcBef>
                  <a:spcPts val="0"/>
                </a:spcBef>
                <a:spcAft>
                  <a:spcPts val="0"/>
                </a:spcAft>
                <a:buNone/>
              </a:pPr>
              <a:r>
                <a:rPr lang="en-US" sz="1300">
                  <a:solidFill>
                    <a:srgbClr val="262626"/>
                  </a:solidFill>
                  <a:latin typeface="Arial"/>
                  <a:ea typeface="Arial"/>
                  <a:cs typeface="Arial"/>
                  <a:sym typeface="Arial"/>
                </a:rPr>
                <a:t>Độ sâu tối đa trong thuật toán Cây</a:t>
              </a:r>
              <a:endParaRPr sz="1300">
                <a:solidFill>
                  <a:srgbClr val="262626"/>
                </a:solidFill>
                <a:latin typeface="Arial"/>
                <a:ea typeface="Arial"/>
                <a:cs typeface="Arial"/>
                <a:sym typeface="Arial"/>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grpSp>
        <p:nvGrpSpPr>
          <p:cNvPr id="2585" name="Google Shape;2585;p130"/>
          <p:cNvGrpSpPr/>
          <p:nvPr/>
        </p:nvGrpSpPr>
        <p:grpSpPr>
          <a:xfrm>
            <a:off x="450000" y="450000"/>
            <a:ext cx="9018000" cy="276999"/>
            <a:chOff x="450000" y="450000"/>
            <a:chExt cx="9018000" cy="276999"/>
          </a:xfrm>
        </p:grpSpPr>
        <p:sp>
          <p:nvSpPr>
            <p:cNvPr id="2586" name="Google Shape;2586;p1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587" name="Google Shape;2587;p1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588" name="Google Shape;2588;p13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589" name="Google Shape;2589;p130"/>
          <p:cNvSpPr/>
          <p:nvPr/>
        </p:nvSpPr>
        <p:spPr>
          <a:xfrm>
            <a:off x="666749" y="1773241"/>
            <a:ext cx="8677276" cy="25918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90" name="Google Shape;2590;p130"/>
          <p:cNvPicPr preferRelativeResize="0"/>
          <p:nvPr/>
        </p:nvPicPr>
        <p:blipFill rotWithShape="1">
          <a:blip r:embed="rId3">
            <a:alphaModFix/>
          </a:blip>
          <a:srcRect b="0" l="1040" r="20904" t="0"/>
          <a:stretch/>
        </p:blipFill>
        <p:spPr>
          <a:xfrm>
            <a:off x="847725" y="1869207"/>
            <a:ext cx="8496300" cy="239631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grpSp>
        <p:nvGrpSpPr>
          <p:cNvPr id="2596" name="Google Shape;2596;p132"/>
          <p:cNvGrpSpPr/>
          <p:nvPr/>
        </p:nvGrpSpPr>
        <p:grpSpPr>
          <a:xfrm>
            <a:off x="450000" y="450000"/>
            <a:ext cx="9018000" cy="276999"/>
            <a:chOff x="450000" y="450000"/>
            <a:chExt cx="9018000" cy="276999"/>
          </a:xfrm>
        </p:grpSpPr>
        <p:sp>
          <p:nvSpPr>
            <p:cNvPr id="2597" name="Google Shape;2597;p1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598" name="Google Shape;2598;p1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599" name="Google Shape;2599;p13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600" name="Google Shape;2600;p132"/>
          <p:cNvSpPr/>
          <p:nvPr/>
        </p:nvSpPr>
        <p:spPr>
          <a:xfrm>
            <a:off x="666749" y="1773241"/>
            <a:ext cx="8677276" cy="20157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01" name="Google Shape;2601;p132"/>
          <p:cNvPicPr preferRelativeResize="0"/>
          <p:nvPr/>
        </p:nvPicPr>
        <p:blipFill rotWithShape="1">
          <a:blip r:embed="rId3">
            <a:alphaModFix/>
          </a:blip>
          <a:srcRect b="0" l="1033" r="21509" t="0"/>
          <a:stretch/>
        </p:blipFill>
        <p:spPr>
          <a:xfrm>
            <a:off x="847724" y="1844824"/>
            <a:ext cx="8496301" cy="1833621"/>
          </a:xfrm>
          <a:prstGeom prst="rect">
            <a:avLst/>
          </a:prstGeom>
          <a:noFill/>
          <a:ln>
            <a:noFill/>
          </a:ln>
        </p:spPr>
      </p:pic>
      <p:grpSp>
        <p:nvGrpSpPr>
          <p:cNvPr id="2602" name="Google Shape;2602;p132"/>
          <p:cNvGrpSpPr/>
          <p:nvPr/>
        </p:nvGrpSpPr>
        <p:grpSpPr>
          <a:xfrm>
            <a:off x="666750" y="3861048"/>
            <a:ext cx="8677275" cy="755579"/>
            <a:chOff x="559817" y="3081410"/>
            <a:chExt cx="8677275" cy="755579"/>
          </a:xfrm>
        </p:grpSpPr>
        <p:sp>
          <p:nvSpPr>
            <p:cNvPr id="2603" name="Google Shape;2603;p132"/>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604" name="Google Shape;2604;p132"/>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2605" name="Google Shape;2605;p132"/>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a:t>
              </a:r>
              <a:endParaRPr/>
            </a:p>
          </p:txBody>
        </p:sp>
        <p:sp>
          <p:nvSpPr>
            <p:cNvPr id="2606" name="Google Shape;2606;p132"/>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Hợp nhất đặc điểm và đối tượng.</a:t>
              </a:r>
              <a:endParaRPr sz="1400">
                <a:solidFill>
                  <a:srgbClr val="262626"/>
                </a:solidFill>
                <a:latin typeface="Arial"/>
                <a:ea typeface="Arial"/>
                <a:cs typeface="Arial"/>
                <a:sym typeface="Arial"/>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grpSp>
        <p:nvGrpSpPr>
          <p:cNvPr id="2612" name="Google Shape;2612;p133"/>
          <p:cNvGrpSpPr/>
          <p:nvPr/>
        </p:nvGrpSpPr>
        <p:grpSpPr>
          <a:xfrm>
            <a:off x="450000" y="450000"/>
            <a:ext cx="9018000" cy="276999"/>
            <a:chOff x="450000" y="450000"/>
            <a:chExt cx="9018000" cy="276999"/>
          </a:xfrm>
        </p:grpSpPr>
        <p:sp>
          <p:nvSpPr>
            <p:cNvPr id="2613" name="Google Shape;2613;p1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614" name="Google Shape;2614;p1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615" name="Google Shape;2615;p13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616" name="Google Shape;2616;p133"/>
          <p:cNvSpPr/>
          <p:nvPr/>
        </p:nvSpPr>
        <p:spPr>
          <a:xfrm>
            <a:off x="666749" y="1773241"/>
            <a:ext cx="8677276" cy="20157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17" name="Google Shape;2617;p133"/>
          <p:cNvPicPr preferRelativeResize="0"/>
          <p:nvPr/>
        </p:nvPicPr>
        <p:blipFill rotWithShape="1">
          <a:blip r:embed="rId3">
            <a:alphaModFix/>
          </a:blip>
          <a:srcRect b="0" l="1033" r="21509" t="0"/>
          <a:stretch/>
        </p:blipFill>
        <p:spPr>
          <a:xfrm>
            <a:off x="847724" y="1844824"/>
            <a:ext cx="8496301" cy="1833621"/>
          </a:xfrm>
          <a:prstGeom prst="rect">
            <a:avLst/>
          </a:prstGeom>
          <a:noFill/>
          <a:ln>
            <a:noFill/>
          </a:ln>
        </p:spPr>
      </p:pic>
      <p:grpSp>
        <p:nvGrpSpPr>
          <p:cNvPr id="2618" name="Google Shape;2618;p133"/>
          <p:cNvGrpSpPr/>
          <p:nvPr/>
        </p:nvGrpSpPr>
        <p:grpSpPr>
          <a:xfrm>
            <a:off x="666750" y="3861048"/>
            <a:ext cx="8677275" cy="755579"/>
            <a:chOff x="559817" y="3081410"/>
            <a:chExt cx="8677275" cy="755579"/>
          </a:xfrm>
        </p:grpSpPr>
        <p:sp>
          <p:nvSpPr>
            <p:cNvPr id="2619" name="Google Shape;2619;p133"/>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620" name="Google Shape;2620;p133"/>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2621" name="Google Shape;2621;p133"/>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 ~ 5</a:t>
              </a:r>
              <a:endParaRPr/>
            </a:p>
          </p:txBody>
        </p:sp>
        <p:sp>
          <p:nvSpPr>
            <p:cNvPr id="2622" name="Google Shape;2622;p133"/>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Thay đổi tên cột.</a:t>
              </a:r>
              <a:endParaRPr sz="1400">
                <a:solidFill>
                  <a:srgbClr val="262626"/>
                </a:solidFill>
                <a:latin typeface="Arial"/>
                <a:ea typeface="Arial"/>
                <a:cs typeface="Arial"/>
                <a:sym typeface="Arial"/>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grpSp>
        <p:nvGrpSpPr>
          <p:cNvPr id="2628" name="Google Shape;2628;p134"/>
          <p:cNvGrpSpPr/>
          <p:nvPr/>
        </p:nvGrpSpPr>
        <p:grpSpPr>
          <a:xfrm>
            <a:off x="450000" y="450000"/>
            <a:ext cx="9018000" cy="276999"/>
            <a:chOff x="450000" y="450000"/>
            <a:chExt cx="9018000" cy="276999"/>
          </a:xfrm>
        </p:grpSpPr>
        <p:sp>
          <p:nvSpPr>
            <p:cNvPr id="2629" name="Google Shape;2629;p1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630" name="Google Shape;2630;p1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631" name="Google Shape;2631;p13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632" name="Google Shape;2632;p134"/>
          <p:cNvSpPr/>
          <p:nvPr/>
        </p:nvSpPr>
        <p:spPr>
          <a:xfrm>
            <a:off x="666749" y="1773241"/>
            <a:ext cx="8677276" cy="316792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33" name="Google Shape;2633;p134"/>
          <p:cNvGrpSpPr/>
          <p:nvPr/>
        </p:nvGrpSpPr>
        <p:grpSpPr>
          <a:xfrm>
            <a:off x="666750" y="5013176"/>
            <a:ext cx="8677275" cy="755579"/>
            <a:chOff x="559817" y="3081410"/>
            <a:chExt cx="8677275" cy="755579"/>
          </a:xfrm>
        </p:grpSpPr>
        <p:sp>
          <p:nvSpPr>
            <p:cNvPr id="2634" name="Google Shape;2634;p134"/>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635" name="Google Shape;2635;p134"/>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2636" name="Google Shape;2636;p134"/>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10</a:t>
              </a:r>
              <a:endParaRPr/>
            </a:p>
          </p:txBody>
        </p:sp>
        <p:sp>
          <p:nvSpPr>
            <p:cNvPr id="2637" name="Google Shape;2637;p134"/>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Thay đổi giá trị của từng đối tượng.</a:t>
              </a:r>
              <a:endParaRPr sz="1400">
                <a:solidFill>
                  <a:srgbClr val="262626"/>
                </a:solidFill>
                <a:latin typeface="Arial"/>
                <a:ea typeface="Arial"/>
                <a:cs typeface="Arial"/>
                <a:sym typeface="Arial"/>
              </a:endParaRPr>
            </a:p>
          </p:txBody>
        </p:sp>
      </p:grpSp>
      <p:pic>
        <p:nvPicPr>
          <p:cNvPr id="2638" name="Google Shape;2638;p134"/>
          <p:cNvPicPr preferRelativeResize="0"/>
          <p:nvPr/>
        </p:nvPicPr>
        <p:blipFill rotWithShape="1">
          <a:blip r:embed="rId4">
            <a:alphaModFix/>
          </a:blip>
          <a:srcRect b="0" l="236" r="21607" t="0"/>
          <a:stretch/>
        </p:blipFill>
        <p:spPr>
          <a:xfrm>
            <a:off x="847724" y="1844824"/>
            <a:ext cx="8496301" cy="296109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grpSp>
        <p:nvGrpSpPr>
          <p:cNvPr id="2644" name="Google Shape;2644;p135"/>
          <p:cNvGrpSpPr/>
          <p:nvPr/>
        </p:nvGrpSpPr>
        <p:grpSpPr>
          <a:xfrm>
            <a:off x="450000" y="450000"/>
            <a:ext cx="9018000" cy="276999"/>
            <a:chOff x="450000" y="450000"/>
            <a:chExt cx="9018000" cy="276999"/>
          </a:xfrm>
        </p:grpSpPr>
        <p:sp>
          <p:nvSpPr>
            <p:cNvPr id="2645" name="Google Shape;2645;p1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646" name="Google Shape;2646;p1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647" name="Google Shape;2647;p13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648" name="Google Shape;2648;p135"/>
          <p:cNvSpPr/>
          <p:nvPr/>
        </p:nvSpPr>
        <p:spPr>
          <a:xfrm>
            <a:off x="666749" y="1773241"/>
            <a:ext cx="8677276" cy="151174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49" name="Google Shape;2649;p135"/>
          <p:cNvGrpSpPr/>
          <p:nvPr/>
        </p:nvGrpSpPr>
        <p:grpSpPr>
          <a:xfrm>
            <a:off x="666750" y="3356992"/>
            <a:ext cx="8677275" cy="755579"/>
            <a:chOff x="559817" y="3081410"/>
            <a:chExt cx="8677275" cy="755579"/>
          </a:xfrm>
        </p:grpSpPr>
        <p:sp>
          <p:nvSpPr>
            <p:cNvPr id="2650" name="Google Shape;2650;p135"/>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651" name="Google Shape;2651;p135"/>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2652" name="Google Shape;2652;p135"/>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a:t>
              </a:r>
              <a:endParaRPr/>
            </a:p>
          </p:txBody>
        </p:sp>
        <p:sp>
          <p:nvSpPr>
            <p:cNvPr id="2653" name="Google Shape;2653;p135"/>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Kiểm tra giá trị bị thiếu.</a:t>
              </a:r>
              <a:endParaRPr sz="1400">
                <a:solidFill>
                  <a:srgbClr val="262626"/>
                </a:solidFill>
                <a:latin typeface="Arial"/>
                <a:ea typeface="Arial"/>
                <a:cs typeface="Arial"/>
                <a:sym typeface="Arial"/>
              </a:endParaRPr>
            </a:p>
          </p:txBody>
        </p:sp>
      </p:grpSp>
      <p:pic>
        <p:nvPicPr>
          <p:cNvPr id="2654" name="Google Shape;2654;p135"/>
          <p:cNvPicPr preferRelativeResize="0"/>
          <p:nvPr/>
        </p:nvPicPr>
        <p:blipFill rotWithShape="1">
          <a:blip r:embed="rId4">
            <a:alphaModFix/>
          </a:blip>
          <a:srcRect b="0" l="229" r="21879" t="3009"/>
          <a:stretch/>
        </p:blipFill>
        <p:spPr>
          <a:xfrm>
            <a:off x="847725" y="1855975"/>
            <a:ext cx="8496300" cy="131851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grpSp>
        <p:nvGrpSpPr>
          <p:cNvPr id="2660" name="Google Shape;2660;p136"/>
          <p:cNvGrpSpPr/>
          <p:nvPr/>
        </p:nvGrpSpPr>
        <p:grpSpPr>
          <a:xfrm>
            <a:off x="450000" y="450000"/>
            <a:ext cx="9018000" cy="276999"/>
            <a:chOff x="450000" y="450000"/>
            <a:chExt cx="9018000" cy="276999"/>
          </a:xfrm>
        </p:grpSpPr>
        <p:sp>
          <p:nvSpPr>
            <p:cNvPr id="2661" name="Google Shape;2661;p1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662" name="Google Shape;2662;p1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663" name="Google Shape;2663;p13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664" name="Google Shape;2664;p136"/>
          <p:cNvSpPr/>
          <p:nvPr/>
        </p:nvSpPr>
        <p:spPr>
          <a:xfrm>
            <a:off x="666749" y="2805646"/>
            <a:ext cx="8677276" cy="303562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5" name="Google Shape;2665;p136"/>
          <p:cNvSpPr/>
          <p:nvPr/>
        </p:nvSpPr>
        <p:spPr>
          <a:xfrm>
            <a:off x="671261" y="1700808"/>
            <a:ext cx="8632825"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tích thống kê cơ bản</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Thực hiện phân tích thống kê cơ bản để hiểu rõ hơn về dữ liệu bằng cách hiểu kích thước dữ liệu (số lượng dữ liệu), hình dạng của dữ liệu (hình ma trận), loại dữ liệu, phân phối dữ liệu và mối quan hệ giữa các đối tượng địa lý. Nó cũng sẽ nâng cao hiệu suất của Học máy.</a:t>
            </a:r>
            <a:endParaRPr/>
          </a:p>
        </p:txBody>
      </p:sp>
      <p:pic>
        <p:nvPicPr>
          <p:cNvPr id="2666" name="Google Shape;2666;p136"/>
          <p:cNvPicPr preferRelativeResize="0"/>
          <p:nvPr/>
        </p:nvPicPr>
        <p:blipFill rotWithShape="1">
          <a:blip r:embed="rId3">
            <a:alphaModFix/>
          </a:blip>
          <a:srcRect b="0" l="353" r="22168" t="0"/>
          <a:stretch/>
        </p:blipFill>
        <p:spPr>
          <a:xfrm>
            <a:off x="847725" y="2852936"/>
            <a:ext cx="8496300" cy="283970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grpSp>
        <p:nvGrpSpPr>
          <p:cNvPr id="2672" name="Google Shape;2672;p137"/>
          <p:cNvGrpSpPr/>
          <p:nvPr/>
        </p:nvGrpSpPr>
        <p:grpSpPr>
          <a:xfrm>
            <a:off x="450000" y="450000"/>
            <a:ext cx="9018000" cy="276999"/>
            <a:chOff x="450000" y="450000"/>
            <a:chExt cx="9018000" cy="276999"/>
          </a:xfrm>
        </p:grpSpPr>
        <p:sp>
          <p:nvSpPr>
            <p:cNvPr id="2673" name="Google Shape;2673;p1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674" name="Google Shape;2674;p1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675" name="Google Shape;2675;p13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676" name="Google Shape;2676;p137"/>
          <p:cNvSpPr/>
          <p:nvPr/>
        </p:nvSpPr>
        <p:spPr>
          <a:xfrm>
            <a:off x="666749" y="1773241"/>
            <a:ext cx="8677276" cy="328453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77" name="Google Shape;2677;p137"/>
          <p:cNvGrpSpPr/>
          <p:nvPr/>
        </p:nvGrpSpPr>
        <p:grpSpPr>
          <a:xfrm>
            <a:off x="666750" y="5142619"/>
            <a:ext cx="8677275" cy="1108161"/>
            <a:chOff x="559817" y="3081409"/>
            <a:chExt cx="8677275" cy="1108161"/>
          </a:xfrm>
        </p:grpSpPr>
        <p:sp>
          <p:nvSpPr>
            <p:cNvPr id="2678" name="Google Shape;2678;p137"/>
            <p:cNvSpPr/>
            <p:nvPr/>
          </p:nvSpPr>
          <p:spPr>
            <a:xfrm>
              <a:off x="559817" y="3081409"/>
              <a:ext cx="8677275" cy="110816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679" name="Google Shape;2679;p137"/>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2680" name="Google Shape;2680;p137"/>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a:t>
              </a:r>
              <a:endParaRPr/>
            </a:p>
          </p:txBody>
        </p:sp>
        <p:sp>
          <p:nvSpPr>
            <p:cNvPr id="2681" name="Google Shape;2681;p137"/>
            <p:cNvSpPr txBox="1"/>
            <p:nvPr/>
          </p:nvSpPr>
          <p:spPr>
            <a:xfrm>
              <a:off x="1036274" y="3467475"/>
              <a:ext cx="8020674" cy="64633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petal_length có độ lệch chuẩn lớn nhất. So với các tính năng khác, petal_width dường như có phạm vi giá trị hẹp hơn. Sẽ tốt hơn nếu thực hiện thường xuyên hóa sau khi kiểm tra hiệu suất mô hình do sự khác biệt về quy mô giữa các tính năng.</a:t>
              </a:r>
              <a:endParaRPr sz="1400">
                <a:solidFill>
                  <a:srgbClr val="262626"/>
                </a:solidFill>
                <a:latin typeface="Arial"/>
                <a:ea typeface="Arial"/>
                <a:cs typeface="Arial"/>
                <a:sym typeface="Arial"/>
              </a:endParaRPr>
            </a:p>
          </p:txBody>
        </p:sp>
      </p:grpSp>
      <p:pic>
        <p:nvPicPr>
          <p:cNvPr id="2682" name="Google Shape;2682;p137"/>
          <p:cNvPicPr preferRelativeResize="0"/>
          <p:nvPr/>
        </p:nvPicPr>
        <p:blipFill rotWithShape="1">
          <a:blip r:embed="rId4">
            <a:alphaModFix/>
          </a:blip>
          <a:srcRect b="0" l="132" r="5463" t="1388"/>
          <a:stretch/>
        </p:blipFill>
        <p:spPr>
          <a:xfrm>
            <a:off x="847725" y="1856399"/>
            <a:ext cx="8496175" cy="310626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grpSp>
        <p:nvGrpSpPr>
          <p:cNvPr id="2688" name="Google Shape;2688;p138"/>
          <p:cNvGrpSpPr/>
          <p:nvPr/>
        </p:nvGrpSpPr>
        <p:grpSpPr>
          <a:xfrm>
            <a:off x="450000" y="450000"/>
            <a:ext cx="9018000" cy="276999"/>
            <a:chOff x="450000" y="450000"/>
            <a:chExt cx="9018000" cy="276999"/>
          </a:xfrm>
        </p:grpSpPr>
        <p:sp>
          <p:nvSpPr>
            <p:cNvPr id="2689" name="Google Shape;2689;p1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690" name="Google Shape;2690;p1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691" name="Google Shape;2691;p13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692" name="Google Shape;2692;p138"/>
          <p:cNvSpPr/>
          <p:nvPr/>
        </p:nvSpPr>
        <p:spPr>
          <a:xfrm>
            <a:off x="666749" y="2410460"/>
            <a:ext cx="8677276" cy="25549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3" name="Google Shape;2693;p138"/>
          <p:cNvSpPr/>
          <p:nvPr/>
        </p:nvSpPr>
        <p:spPr>
          <a:xfrm>
            <a:off x="671261"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tích tương quan</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Sử dụng corr để phân tích mối quan hệ giữa các thông số.</a:t>
            </a:r>
            <a:endParaRPr/>
          </a:p>
        </p:txBody>
      </p:sp>
      <p:pic>
        <p:nvPicPr>
          <p:cNvPr id="2694" name="Google Shape;2694;p138"/>
          <p:cNvPicPr preferRelativeResize="0"/>
          <p:nvPr/>
        </p:nvPicPr>
        <p:blipFill rotWithShape="1">
          <a:blip r:embed="rId3">
            <a:alphaModFix/>
          </a:blip>
          <a:srcRect b="0" l="289" r="21174" t="3171"/>
          <a:stretch/>
        </p:blipFill>
        <p:spPr>
          <a:xfrm>
            <a:off x="847725" y="2517096"/>
            <a:ext cx="8496300" cy="2306144"/>
          </a:xfrm>
          <a:prstGeom prst="rect">
            <a:avLst/>
          </a:prstGeom>
          <a:noFill/>
          <a:ln>
            <a:noFill/>
          </a:ln>
        </p:spPr>
      </p:pic>
      <p:grpSp>
        <p:nvGrpSpPr>
          <p:cNvPr id="2695" name="Google Shape;2695;p138"/>
          <p:cNvGrpSpPr/>
          <p:nvPr/>
        </p:nvGrpSpPr>
        <p:grpSpPr>
          <a:xfrm>
            <a:off x="666750" y="5049181"/>
            <a:ext cx="8677275" cy="1152128"/>
            <a:chOff x="559817" y="3081410"/>
            <a:chExt cx="8677275" cy="1152128"/>
          </a:xfrm>
        </p:grpSpPr>
        <p:sp>
          <p:nvSpPr>
            <p:cNvPr id="2696" name="Google Shape;2696;p138"/>
            <p:cNvSpPr/>
            <p:nvPr/>
          </p:nvSpPr>
          <p:spPr>
            <a:xfrm>
              <a:off x="559817" y="3081410"/>
              <a:ext cx="8677275" cy="115212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697" name="Google Shape;2697;p138"/>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2698" name="Google Shape;2698;p138"/>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14</a:t>
              </a:r>
              <a:endParaRPr/>
            </a:p>
          </p:txBody>
        </p:sp>
        <p:sp>
          <p:nvSpPr>
            <p:cNvPr id="2699" name="Google Shape;2699;p138"/>
            <p:cNvSpPr txBox="1"/>
            <p:nvPr/>
          </p:nvSpPr>
          <p:spPr>
            <a:xfrm>
              <a:off x="1036273" y="3467475"/>
              <a:ext cx="8167303" cy="430887"/>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Hệ số tương quan của petal_length và petal_width là 0, 962865, cực kỳ cao. Vì các tính năng tương quan cao có thể gây ra các vấn đề về đa tuyến, nên chọn một trong hai biến để sử dụng.</a:t>
              </a:r>
              <a:endParaRPr sz="1400">
                <a:solidFill>
                  <a:srgbClr val="262626"/>
                </a:solidFill>
                <a:latin typeface="Arial"/>
                <a:ea typeface="Arial"/>
                <a:cs typeface="Arial"/>
                <a:sym typeface="Arial"/>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grpSp>
        <p:nvGrpSpPr>
          <p:cNvPr id="2705" name="Google Shape;2705;p139"/>
          <p:cNvGrpSpPr/>
          <p:nvPr/>
        </p:nvGrpSpPr>
        <p:grpSpPr>
          <a:xfrm>
            <a:off x="450000" y="450000"/>
            <a:ext cx="9018000" cy="276999"/>
            <a:chOff x="450000" y="450000"/>
            <a:chExt cx="9018000" cy="276999"/>
          </a:xfrm>
        </p:grpSpPr>
        <p:sp>
          <p:nvSpPr>
            <p:cNvPr id="2706" name="Google Shape;2706;p1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707" name="Google Shape;2707;p1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708" name="Google Shape;2708;p13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709" name="Google Shape;2709;p139"/>
          <p:cNvSpPr/>
          <p:nvPr/>
        </p:nvSpPr>
        <p:spPr>
          <a:xfrm>
            <a:off x="666749" y="2066133"/>
            <a:ext cx="8677276" cy="13740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0" name="Google Shape;2710;p139"/>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tích tổng hợp</a:t>
            </a:r>
            <a:endParaRPr sz="1300">
              <a:solidFill>
                <a:srgbClr val="262626"/>
              </a:solidFill>
              <a:latin typeface="Arial"/>
              <a:ea typeface="Arial"/>
              <a:cs typeface="Arial"/>
              <a:sym typeface="Arial"/>
            </a:endParaRPr>
          </a:p>
        </p:txBody>
      </p:sp>
      <p:grpSp>
        <p:nvGrpSpPr>
          <p:cNvPr id="2711" name="Google Shape;2711;p139"/>
          <p:cNvGrpSpPr/>
          <p:nvPr/>
        </p:nvGrpSpPr>
        <p:grpSpPr>
          <a:xfrm>
            <a:off x="666750" y="3513888"/>
            <a:ext cx="8677275" cy="1571296"/>
            <a:chOff x="559817" y="3081409"/>
            <a:chExt cx="8677275" cy="1571296"/>
          </a:xfrm>
        </p:grpSpPr>
        <p:sp>
          <p:nvSpPr>
            <p:cNvPr id="2712" name="Google Shape;2712;p139"/>
            <p:cNvSpPr/>
            <p:nvPr/>
          </p:nvSpPr>
          <p:spPr>
            <a:xfrm>
              <a:off x="559817" y="3081409"/>
              <a:ext cx="8677275" cy="157129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2713" name="Google Shape;2713;p139"/>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2714" name="Google Shape;2714;p139"/>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15</a:t>
              </a:r>
              <a:endParaRPr/>
            </a:p>
          </p:txBody>
        </p:sp>
        <p:sp>
          <p:nvSpPr>
            <p:cNvPr id="2715" name="Google Shape;2715;p139"/>
            <p:cNvSpPr txBox="1"/>
            <p:nvPr/>
          </p:nvSpPr>
          <p:spPr>
            <a:xfrm>
              <a:off x="1036274" y="3467475"/>
              <a:ext cx="8092020" cy="1077218"/>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Số lượng dữ liệu trong mỗi mục tiêu được tính bằng cách sử dụng chức năng tổng hợp ‘size' và được xác nhận rằng 50 dữ liệu được tìm thấy như nhau trong mỗi tính năng. Chọn giữa ‘size' và 'count' tùy thuộc vào mục đích phân tích. ‘size' đếm số lượng dữ liệu, bao gồm cả các giá trị bị thiếu. Mặt khác, ‘count' đếm số lượng dữ liệu mà không thiếu giá trị. Trong trường hợp này, không có sự khác biệt khi sử dụng ‘size' và 'count' vì dữ liệu thực vật không có bất kỳ giá trị nào bị thiếu.</a:t>
              </a:r>
              <a:endParaRPr sz="1400">
                <a:solidFill>
                  <a:srgbClr val="262626"/>
                </a:solidFill>
                <a:latin typeface="Arial"/>
                <a:ea typeface="Arial"/>
                <a:cs typeface="Arial"/>
                <a:sym typeface="Arial"/>
              </a:endParaRPr>
            </a:p>
          </p:txBody>
        </p:sp>
      </p:grpSp>
      <p:pic>
        <p:nvPicPr>
          <p:cNvPr id="2716" name="Google Shape;2716;p139"/>
          <p:cNvPicPr preferRelativeResize="0"/>
          <p:nvPr/>
        </p:nvPicPr>
        <p:blipFill rotWithShape="1">
          <a:blip r:embed="rId4">
            <a:alphaModFix/>
          </a:blip>
          <a:srcRect b="0" l="330" r="21570" t="0"/>
          <a:stretch/>
        </p:blipFill>
        <p:spPr>
          <a:xfrm>
            <a:off x="847724" y="2127352"/>
            <a:ext cx="8496301" cy="1169062"/>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grpSp>
        <p:nvGrpSpPr>
          <p:cNvPr id="2722" name="Google Shape;2722;p140"/>
          <p:cNvGrpSpPr/>
          <p:nvPr/>
        </p:nvGrpSpPr>
        <p:grpSpPr>
          <a:xfrm>
            <a:off x="450000" y="450000"/>
            <a:ext cx="9018000" cy="276999"/>
            <a:chOff x="450000" y="450000"/>
            <a:chExt cx="9018000" cy="276999"/>
          </a:xfrm>
        </p:grpSpPr>
        <p:sp>
          <p:nvSpPr>
            <p:cNvPr id="2723" name="Google Shape;2723;p1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724" name="Google Shape;2724;p1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725" name="Google Shape;2725;p14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726" name="Google Shape;2726;p140"/>
          <p:cNvSpPr/>
          <p:nvPr/>
        </p:nvSpPr>
        <p:spPr>
          <a:xfrm>
            <a:off x="671261" y="1700808"/>
            <a:ext cx="8780714"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hóa dữ liệu</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Trước đây, phân tích thống kê cơ bản đã được thực hiện trên dữ liệu. Tuy nhiên, nó không dễ hiểu do có quá nhiều số và việc đọc sai dấu thập phân sẽ dẫn đến những sai sót đáng kể. Nếu vậy, trực quan hóa dữ liệu dưới dạng biểu đồ cung cấp sự hiểu biết trực quan cho người đọc. Ngoài ra, trực quan hóa dữ liệu rất hiệu quả trong việc giải thích kết quả phân tích dữ liệu.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4"/>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Phân tích dữ liệu dựa trên học máy</a:t>
            </a:r>
            <a:endParaRPr sz="3200">
              <a:solidFill>
                <a:srgbClr val="000000"/>
              </a:solidFill>
              <a:latin typeface="Arial"/>
              <a:ea typeface="Arial"/>
              <a:cs typeface="Arial"/>
              <a:sym typeface="Arial"/>
            </a:endParaRPr>
          </a:p>
        </p:txBody>
      </p:sp>
      <p:sp>
        <p:nvSpPr>
          <p:cNvPr id="423" name="Google Shape;423;p1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sp>
        <p:nvSpPr>
          <p:cNvPr id="424" name="Google Shape;424;p14"/>
          <p:cNvSpPr/>
          <p:nvPr/>
        </p:nvSpPr>
        <p:spPr>
          <a:xfrm>
            <a:off x="1054111" y="3929021"/>
            <a:ext cx="8397801"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Học máy là gì?</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1.2. Thư viện Python scikit-learn dùng cho Học máy </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Khởi tạo và phân chia Bộ dữ liệu</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Tiền xử lý dữ liệu để tạo bộ dữ liệu huấn luyện tối ưu</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Thực hành tìm phương thức tối ưu để giải quyết vấn đề với scikit-learn</a:t>
            </a:r>
            <a:endParaRPr sz="1800">
              <a:solidFill>
                <a:srgbClr val="A6A6A6"/>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grpSp>
        <p:nvGrpSpPr>
          <p:cNvPr id="2732" name="Google Shape;2732;p141"/>
          <p:cNvGrpSpPr/>
          <p:nvPr/>
        </p:nvGrpSpPr>
        <p:grpSpPr>
          <a:xfrm>
            <a:off x="450000" y="450000"/>
            <a:ext cx="9018000" cy="276999"/>
            <a:chOff x="450000" y="450000"/>
            <a:chExt cx="9018000" cy="276999"/>
          </a:xfrm>
        </p:grpSpPr>
        <p:sp>
          <p:nvSpPr>
            <p:cNvPr id="2733" name="Google Shape;2733;p1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734" name="Google Shape;2734;p1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735" name="Google Shape;2735;p14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736" name="Google Shape;2736;p141"/>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hóa số liệu thống kê cơ bản và ngoại lệ</a:t>
            </a:r>
            <a:endParaRPr sz="1300">
              <a:solidFill>
                <a:srgbClr val="262626"/>
              </a:solidFill>
              <a:latin typeface="Arial"/>
              <a:ea typeface="Arial"/>
              <a:cs typeface="Arial"/>
              <a:sym typeface="Arial"/>
            </a:endParaRPr>
          </a:p>
        </p:txBody>
      </p:sp>
      <p:sp>
        <p:nvSpPr>
          <p:cNvPr id="2737" name="Google Shape;2737;p141"/>
          <p:cNvSpPr/>
          <p:nvPr/>
        </p:nvSpPr>
        <p:spPr>
          <a:xfrm>
            <a:off x="666749" y="2066134"/>
            <a:ext cx="8677276" cy="323507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38" name="Google Shape;2738;p141"/>
          <p:cNvPicPr preferRelativeResize="0"/>
          <p:nvPr/>
        </p:nvPicPr>
        <p:blipFill rotWithShape="1">
          <a:blip r:embed="rId3">
            <a:alphaModFix/>
          </a:blip>
          <a:srcRect b="0" l="274" r="23807" t="0"/>
          <a:stretch/>
        </p:blipFill>
        <p:spPr>
          <a:xfrm>
            <a:off x="847724" y="2125473"/>
            <a:ext cx="8496301" cy="3031719"/>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grpSp>
        <p:nvGrpSpPr>
          <p:cNvPr id="2744" name="Google Shape;2744;p142"/>
          <p:cNvGrpSpPr/>
          <p:nvPr/>
        </p:nvGrpSpPr>
        <p:grpSpPr>
          <a:xfrm>
            <a:off x="450000" y="450000"/>
            <a:ext cx="9018000" cy="276999"/>
            <a:chOff x="450000" y="450000"/>
            <a:chExt cx="9018000" cy="276999"/>
          </a:xfrm>
        </p:grpSpPr>
        <p:sp>
          <p:nvSpPr>
            <p:cNvPr id="2745" name="Google Shape;2745;p1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746" name="Google Shape;2746;p1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747" name="Google Shape;2747;p14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grpSp>
        <p:nvGrpSpPr>
          <p:cNvPr id="2748" name="Google Shape;2748;p142"/>
          <p:cNvGrpSpPr/>
          <p:nvPr/>
        </p:nvGrpSpPr>
        <p:grpSpPr>
          <a:xfrm>
            <a:off x="666749" y="1773239"/>
            <a:ext cx="8677276" cy="4535486"/>
            <a:chOff x="666749" y="1773239"/>
            <a:chExt cx="8677276" cy="4535486"/>
          </a:xfrm>
        </p:grpSpPr>
        <p:sp>
          <p:nvSpPr>
            <p:cNvPr id="2749" name="Google Shape;2749;p142"/>
            <p:cNvSpPr/>
            <p:nvPr/>
          </p:nvSpPr>
          <p:spPr>
            <a:xfrm>
              <a:off x="666749" y="1773239"/>
              <a:ext cx="8677276" cy="45354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50" name="Google Shape;2750;p142"/>
            <p:cNvPicPr preferRelativeResize="0"/>
            <p:nvPr/>
          </p:nvPicPr>
          <p:blipFill rotWithShape="1">
            <a:blip r:embed="rId3">
              <a:alphaModFix/>
            </a:blip>
            <a:srcRect b="92565" l="0" r="16101" t="0"/>
            <a:stretch/>
          </p:blipFill>
          <p:spPr>
            <a:xfrm>
              <a:off x="811843" y="1844203"/>
              <a:ext cx="8532057" cy="401746"/>
            </a:xfrm>
            <a:prstGeom prst="rect">
              <a:avLst/>
            </a:prstGeom>
            <a:noFill/>
            <a:ln>
              <a:noFill/>
            </a:ln>
          </p:spPr>
        </p:pic>
        <p:grpSp>
          <p:nvGrpSpPr>
            <p:cNvPr id="2751" name="Google Shape;2751;p142"/>
            <p:cNvGrpSpPr/>
            <p:nvPr/>
          </p:nvGrpSpPr>
          <p:grpSpPr>
            <a:xfrm>
              <a:off x="1423020" y="2263515"/>
              <a:ext cx="4733478" cy="3975199"/>
              <a:chOff x="1442070" y="2164214"/>
              <a:chExt cx="4863996" cy="4084809"/>
            </a:xfrm>
          </p:grpSpPr>
          <p:grpSp>
            <p:nvGrpSpPr>
              <p:cNvPr id="2752" name="Google Shape;2752;p142"/>
              <p:cNvGrpSpPr/>
              <p:nvPr/>
            </p:nvGrpSpPr>
            <p:grpSpPr>
              <a:xfrm>
                <a:off x="1442070" y="2164214"/>
                <a:ext cx="2234581" cy="1982776"/>
                <a:chOff x="1442070" y="2164214"/>
                <a:chExt cx="2234581" cy="1982776"/>
              </a:xfrm>
            </p:grpSpPr>
            <p:sp>
              <p:nvSpPr>
                <p:cNvPr id="2753" name="Google Shape;2753;p142"/>
                <p:cNvSpPr txBox="1"/>
                <p:nvPr/>
              </p:nvSpPr>
              <p:spPr>
                <a:xfrm>
                  <a:off x="2130012" y="2164214"/>
                  <a:ext cx="868828" cy="18466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setal_length</a:t>
                  </a:r>
                  <a:endParaRPr/>
                </a:p>
              </p:txBody>
            </p:sp>
            <p:grpSp>
              <p:nvGrpSpPr>
                <p:cNvPr id="2754" name="Google Shape;2754;p142"/>
                <p:cNvGrpSpPr/>
                <p:nvPr/>
              </p:nvGrpSpPr>
              <p:grpSpPr>
                <a:xfrm>
                  <a:off x="1442070" y="2366009"/>
                  <a:ext cx="2234581" cy="1780981"/>
                  <a:chOff x="1442070" y="2366009"/>
                  <a:chExt cx="2234581" cy="1780981"/>
                </a:xfrm>
              </p:grpSpPr>
              <p:sp>
                <p:nvSpPr>
                  <p:cNvPr id="2755" name="Google Shape;2755;p142"/>
                  <p:cNvSpPr/>
                  <p:nvPr/>
                </p:nvSpPr>
                <p:spPr>
                  <a:xfrm>
                    <a:off x="1478281" y="2366009"/>
                    <a:ext cx="2198370" cy="174498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56" name="Google Shape;2756;p142"/>
                  <p:cNvCxnSpPr/>
                  <p:nvPr/>
                </p:nvCxnSpPr>
                <p:spPr>
                  <a:xfrm rot="10800000">
                    <a:off x="1442070" y="394639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57" name="Google Shape;2757;p142"/>
                  <p:cNvCxnSpPr/>
                  <p:nvPr/>
                </p:nvCxnSpPr>
                <p:spPr>
                  <a:xfrm rot="10800000">
                    <a:off x="1442070" y="372658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58" name="Google Shape;2758;p142"/>
                  <p:cNvCxnSpPr/>
                  <p:nvPr/>
                </p:nvCxnSpPr>
                <p:spPr>
                  <a:xfrm rot="10800000">
                    <a:off x="1442070" y="3506779"/>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59" name="Google Shape;2759;p142"/>
                  <p:cNvCxnSpPr/>
                  <p:nvPr/>
                </p:nvCxnSpPr>
                <p:spPr>
                  <a:xfrm rot="10800000">
                    <a:off x="1442070" y="3286972"/>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60" name="Google Shape;2760;p142"/>
                  <p:cNvCxnSpPr/>
                  <p:nvPr/>
                </p:nvCxnSpPr>
                <p:spPr>
                  <a:xfrm rot="10800000">
                    <a:off x="1442070" y="262755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61" name="Google Shape;2761;p142"/>
                  <p:cNvCxnSpPr/>
                  <p:nvPr/>
                </p:nvCxnSpPr>
                <p:spPr>
                  <a:xfrm rot="10800000">
                    <a:off x="1442070" y="2407744"/>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62" name="Google Shape;2762;p142"/>
                  <p:cNvCxnSpPr>
                    <a:stCxn id="2755" idx="2"/>
                  </p:cNvCxnSpPr>
                  <p:nvPr/>
                </p:nvCxnSpPr>
                <p:spPr>
                  <a:xfrm>
                    <a:off x="2577466" y="4110990"/>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763" name="Google Shape;2763;p142"/>
                  <p:cNvCxnSpPr/>
                  <p:nvPr/>
                </p:nvCxnSpPr>
                <p:spPr>
                  <a:xfrm rot="10800000">
                    <a:off x="1442070" y="306716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64" name="Google Shape;2764;p142"/>
                  <p:cNvCxnSpPr/>
                  <p:nvPr/>
                </p:nvCxnSpPr>
                <p:spPr>
                  <a:xfrm rot="10800000">
                    <a:off x="1442070" y="2847358"/>
                    <a:ext cx="36000" cy="0"/>
                  </a:xfrm>
                  <a:prstGeom prst="straightConnector1">
                    <a:avLst/>
                  </a:prstGeom>
                  <a:noFill/>
                  <a:ln cap="flat" cmpd="sng" w="9525">
                    <a:solidFill>
                      <a:schemeClr val="dk1"/>
                    </a:solidFill>
                    <a:prstDash val="solid"/>
                    <a:miter lim="800000"/>
                    <a:headEnd len="sm" w="sm" type="none"/>
                    <a:tailEnd len="sm" w="sm" type="none"/>
                  </a:ln>
                </p:spPr>
              </p:cxnSp>
            </p:grpSp>
            <p:grpSp>
              <p:nvGrpSpPr>
                <p:cNvPr id="2765" name="Google Shape;2765;p142"/>
                <p:cNvGrpSpPr/>
                <p:nvPr/>
              </p:nvGrpSpPr>
              <p:grpSpPr>
                <a:xfrm>
                  <a:off x="2407920" y="2445462"/>
                  <a:ext cx="331470" cy="1589891"/>
                  <a:chOff x="2407920" y="2445462"/>
                  <a:chExt cx="331470" cy="1589891"/>
                </a:xfrm>
              </p:grpSpPr>
              <p:cxnSp>
                <p:nvCxnSpPr>
                  <p:cNvPr id="2766" name="Google Shape;2766;p142"/>
                  <p:cNvCxnSpPr/>
                  <p:nvPr/>
                </p:nvCxnSpPr>
                <p:spPr>
                  <a:xfrm>
                    <a:off x="2573243" y="2445462"/>
                    <a:ext cx="0" cy="1589891"/>
                  </a:xfrm>
                  <a:prstGeom prst="straightConnector1">
                    <a:avLst/>
                  </a:prstGeom>
                  <a:noFill/>
                  <a:ln cap="flat" cmpd="sng" w="12700">
                    <a:solidFill>
                      <a:schemeClr val="accent1"/>
                    </a:solidFill>
                    <a:prstDash val="solid"/>
                    <a:miter lim="800000"/>
                    <a:headEnd len="sm" w="sm" type="none"/>
                    <a:tailEnd len="sm" w="sm" type="none"/>
                  </a:ln>
                </p:spPr>
              </p:cxnSp>
              <p:sp>
                <p:nvSpPr>
                  <p:cNvPr id="2767" name="Google Shape;2767;p142"/>
                  <p:cNvSpPr/>
                  <p:nvPr/>
                </p:nvSpPr>
                <p:spPr>
                  <a:xfrm>
                    <a:off x="2407920" y="3104964"/>
                    <a:ext cx="331470" cy="575496"/>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68" name="Google Shape;2768;p142"/>
                  <p:cNvCxnSpPr/>
                  <p:nvPr/>
                </p:nvCxnSpPr>
                <p:spPr>
                  <a:xfrm>
                    <a:off x="2407920" y="3374137"/>
                    <a:ext cx="331470" cy="0"/>
                  </a:xfrm>
                  <a:prstGeom prst="straightConnector1">
                    <a:avLst/>
                  </a:prstGeom>
                  <a:noFill/>
                  <a:ln cap="flat" cmpd="sng" w="9525">
                    <a:solidFill>
                      <a:srgbClr val="00B050"/>
                    </a:solidFill>
                    <a:prstDash val="solid"/>
                    <a:miter lim="800000"/>
                    <a:headEnd len="sm" w="sm" type="none"/>
                    <a:tailEnd len="sm" w="sm" type="none"/>
                  </a:ln>
                </p:spPr>
              </p:cxnSp>
              <p:cxnSp>
                <p:nvCxnSpPr>
                  <p:cNvPr id="2769" name="Google Shape;2769;p142"/>
                  <p:cNvCxnSpPr/>
                  <p:nvPr/>
                </p:nvCxnSpPr>
                <p:spPr>
                  <a:xfrm>
                    <a:off x="2488091" y="2445462"/>
                    <a:ext cx="178909" cy="0"/>
                  </a:xfrm>
                  <a:prstGeom prst="straightConnector1">
                    <a:avLst/>
                  </a:prstGeom>
                  <a:noFill/>
                  <a:ln cap="flat" cmpd="sng" w="12700">
                    <a:solidFill>
                      <a:schemeClr val="dk1"/>
                    </a:solidFill>
                    <a:prstDash val="solid"/>
                    <a:miter lim="800000"/>
                    <a:headEnd len="sm" w="sm" type="none"/>
                    <a:tailEnd len="sm" w="sm" type="none"/>
                  </a:ln>
                </p:spPr>
              </p:cxnSp>
              <p:cxnSp>
                <p:nvCxnSpPr>
                  <p:cNvPr id="2770" name="Google Shape;2770;p142"/>
                  <p:cNvCxnSpPr/>
                  <p:nvPr/>
                </p:nvCxnSpPr>
                <p:spPr>
                  <a:xfrm>
                    <a:off x="2488091" y="4035353"/>
                    <a:ext cx="178909" cy="0"/>
                  </a:xfrm>
                  <a:prstGeom prst="straightConnector1">
                    <a:avLst/>
                  </a:prstGeom>
                  <a:noFill/>
                  <a:ln cap="flat" cmpd="sng" w="12700">
                    <a:solidFill>
                      <a:schemeClr val="dk1"/>
                    </a:solidFill>
                    <a:prstDash val="solid"/>
                    <a:miter lim="800000"/>
                    <a:headEnd len="sm" w="sm" type="none"/>
                    <a:tailEnd len="sm" w="sm" type="none"/>
                  </a:ln>
                </p:spPr>
              </p:cxnSp>
            </p:grpSp>
          </p:grpSp>
          <p:grpSp>
            <p:nvGrpSpPr>
              <p:cNvPr id="2771" name="Google Shape;2771;p142"/>
              <p:cNvGrpSpPr/>
              <p:nvPr/>
            </p:nvGrpSpPr>
            <p:grpSpPr>
              <a:xfrm>
                <a:off x="4071485" y="2164214"/>
                <a:ext cx="2234581" cy="1982776"/>
                <a:chOff x="4071485" y="2164214"/>
                <a:chExt cx="2234581" cy="1982776"/>
              </a:xfrm>
            </p:grpSpPr>
            <p:sp>
              <p:nvSpPr>
                <p:cNvPr id="2772" name="Google Shape;2772;p142"/>
                <p:cNvSpPr txBox="1"/>
                <p:nvPr/>
              </p:nvSpPr>
              <p:spPr>
                <a:xfrm>
                  <a:off x="4630275" y="2164214"/>
                  <a:ext cx="1152560" cy="18466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setal_width (cm)</a:t>
                  </a:r>
                  <a:endParaRPr/>
                </a:p>
              </p:txBody>
            </p:sp>
            <p:grpSp>
              <p:nvGrpSpPr>
                <p:cNvPr id="2773" name="Google Shape;2773;p142"/>
                <p:cNvGrpSpPr/>
                <p:nvPr/>
              </p:nvGrpSpPr>
              <p:grpSpPr>
                <a:xfrm>
                  <a:off x="4071485" y="2366009"/>
                  <a:ext cx="2234581" cy="1780981"/>
                  <a:chOff x="1442070" y="2366009"/>
                  <a:chExt cx="2234581" cy="1780981"/>
                </a:xfrm>
              </p:grpSpPr>
              <p:sp>
                <p:nvSpPr>
                  <p:cNvPr id="2774" name="Google Shape;2774;p142"/>
                  <p:cNvSpPr/>
                  <p:nvPr/>
                </p:nvSpPr>
                <p:spPr>
                  <a:xfrm>
                    <a:off x="1478281" y="2366009"/>
                    <a:ext cx="2198370" cy="174498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75" name="Google Shape;2775;p142"/>
                  <p:cNvCxnSpPr/>
                  <p:nvPr/>
                </p:nvCxnSpPr>
                <p:spPr>
                  <a:xfrm rot="10800000">
                    <a:off x="1442070" y="403402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76" name="Google Shape;2776;p142"/>
                  <p:cNvCxnSpPr/>
                  <p:nvPr/>
                </p:nvCxnSpPr>
                <p:spPr>
                  <a:xfrm rot="10800000">
                    <a:off x="1442070" y="370563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77" name="Google Shape;2777;p142"/>
                  <p:cNvCxnSpPr/>
                  <p:nvPr/>
                </p:nvCxnSpPr>
                <p:spPr>
                  <a:xfrm rot="10800000">
                    <a:off x="1442070" y="3376507"/>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78" name="Google Shape;2778;p142"/>
                  <p:cNvCxnSpPr/>
                  <p:nvPr/>
                </p:nvCxnSpPr>
                <p:spPr>
                  <a:xfrm rot="10800000">
                    <a:off x="1442070" y="271327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79" name="Google Shape;2779;p142"/>
                  <p:cNvCxnSpPr/>
                  <p:nvPr/>
                </p:nvCxnSpPr>
                <p:spPr>
                  <a:xfrm rot="10800000">
                    <a:off x="1442070" y="2382979"/>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80" name="Google Shape;2780;p142"/>
                  <p:cNvCxnSpPr>
                    <a:stCxn id="2774" idx="2"/>
                  </p:cNvCxnSpPr>
                  <p:nvPr/>
                </p:nvCxnSpPr>
                <p:spPr>
                  <a:xfrm>
                    <a:off x="2577466" y="4110990"/>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781" name="Google Shape;2781;p142"/>
                  <p:cNvCxnSpPr/>
                  <p:nvPr/>
                </p:nvCxnSpPr>
                <p:spPr>
                  <a:xfrm rot="10800000">
                    <a:off x="1442070" y="3044305"/>
                    <a:ext cx="36000" cy="0"/>
                  </a:xfrm>
                  <a:prstGeom prst="straightConnector1">
                    <a:avLst/>
                  </a:prstGeom>
                  <a:noFill/>
                  <a:ln cap="flat" cmpd="sng" w="9525">
                    <a:solidFill>
                      <a:schemeClr val="dk1"/>
                    </a:solidFill>
                    <a:prstDash val="solid"/>
                    <a:miter lim="800000"/>
                    <a:headEnd len="sm" w="sm" type="none"/>
                    <a:tailEnd len="sm" w="sm" type="none"/>
                  </a:ln>
                </p:spPr>
              </p:cxnSp>
            </p:grpSp>
            <p:grpSp>
              <p:nvGrpSpPr>
                <p:cNvPr id="2782" name="Google Shape;2782;p142"/>
                <p:cNvGrpSpPr/>
                <p:nvPr/>
              </p:nvGrpSpPr>
              <p:grpSpPr>
                <a:xfrm>
                  <a:off x="5041233" y="2422602"/>
                  <a:ext cx="331470" cy="1635610"/>
                  <a:chOff x="5041233" y="2422602"/>
                  <a:chExt cx="331470" cy="1635610"/>
                </a:xfrm>
              </p:grpSpPr>
              <p:grpSp>
                <p:nvGrpSpPr>
                  <p:cNvPr id="2783" name="Google Shape;2783;p142"/>
                  <p:cNvGrpSpPr/>
                  <p:nvPr/>
                </p:nvGrpSpPr>
                <p:grpSpPr>
                  <a:xfrm>
                    <a:off x="5041233" y="2712162"/>
                    <a:ext cx="331470" cy="1186738"/>
                    <a:chOff x="2407920" y="2712162"/>
                    <a:chExt cx="331470" cy="1186738"/>
                  </a:xfrm>
                </p:grpSpPr>
                <p:cxnSp>
                  <p:nvCxnSpPr>
                    <p:cNvPr id="2784" name="Google Shape;2784;p142"/>
                    <p:cNvCxnSpPr/>
                    <p:nvPr/>
                  </p:nvCxnSpPr>
                  <p:spPr>
                    <a:xfrm>
                      <a:off x="2573243" y="2712162"/>
                      <a:ext cx="0" cy="1186738"/>
                    </a:xfrm>
                    <a:prstGeom prst="straightConnector1">
                      <a:avLst/>
                    </a:prstGeom>
                    <a:noFill/>
                    <a:ln cap="flat" cmpd="sng" w="12700">
                      <a:solidFill>
                        <a:schemeClr val="accent1"/>
                      </a:solidFill>
                      <a:prstDash val="solid"/>
                      <a:miter lim="800000"/>
                      <a:headEnd len="sm" w="sm" type="none"/>
                      <a:tailEnd len="sm" w="sm" type="none"/>
                    </a:ln>
                  </p:spPr>
                </p:cxnSp>
                <p:sp>
                  <p:nvSpPr>
                    <p:cNvPr id="2785" name="Google Shape;2785;p142"/>
                    <p:cNvSpPr/>
                    <p:nvPr/>
                  </p:nvSpPr>
                  <p:spPr>
                    <a:xfrm>
                      <a:off x="2407920" y="3176972"/>
                      <a:ext cx="331470" cy="328228"/>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86" name="Google Shape;2786;p142"/>
                    <p:cNvCxnSpPr/>
                    <p:nvPr/>
                  </p:nvCxnSpPr>
                  <p:spPr>
                    <a:xfrm>
                      <a:off x="2407920" y="3374137"/>
                      <a:ext cx="331470" cy="0"/>
                    </a:xfrm>
                    <a:prstGeom prst="straightConnector1">
                      <a:avLst/>
                    </a:prstGeom>
                    <a:noFill/>
                    <a:ln cap="flat" cmpd="sng" w="9525">
                      <a:solidFill>
                        <a:srgbClr val="00B050"/>
                      </a:solidFill>
                      <a:prstDash val="solid"/>
                      <a:miter lim="800000"/>
                      <a:headEnd len="sm" w="sm" type="none"/>
                      <a:tailEnd len="sm" w="sm" type="none"/>
                    </a:ln>
                  </p:spPr>
                </p:cxnSp>
                <p:cxnSp>
                  <p:nvCxnSpPr>
                    <p:cNvPr id="2787" name="Google Shape;2787;p142"/>
                    <p:cNvCxnSpPr/>
                    <p:nvPr/>
                  </p:nvCxnSpPr>
                  <p:spPr>
                    <a:xfrm>
                      <a:off x="2488091" y="2712162"/>
                      <a:ext cx="178909" cy="0"/>
                    </a:xfrm>
                    <a:prstGeom prst="straightConnector1">
                      <a:avLst/>
                    </a:prstGeom>
                    <a:noFill/>
                    <a:ln cap="flat" cmpd="sng" w="12700">
                      <a:solidFill>
                        <a:schemeClr val="dk1"/>
                      </a:solidFill>
                      <a:prstDash val="solid"/>
                      <a:miter lim="800000"/>
                      <a:headEnd len="sm" w="sm" type="none"/>
                      <a:tailEnd len="sm" w="sm" type="none"/>
                    </a:ln>
                  </p:spPr>
                </p:cxnSp>
                <p:cxnSp>
                  <p:nvCxnSpPr>
                    <p:cNvPr id="2788" name="Google Shape;2788;p142"/>
                    <p:cNvCxnSpPr/>
                    <p:nvPr/>
                  </p:nvCxnSpPr>
                  <p:spPr>
                    <a:xfrm>
                      <a:off x="2488091" y="3898193"/>
                      <a:ext cx="178909" cy="0"/>
                    </a:xfrm>
                    <a:prstGeom prst="straightConnector1">
                      <a:avLst/>
                    </a:prstGeom>
                    <a:noFill/>
                    <a:ln cap="flat" cmpd="sng" w="12700">
                      <a:solidFill>
                        <a:schemeClr val="dk1"/>
                      </a:solidFill>
                      <a:prstDash val="solid"/>
                      <a:miter lim="800000"/>
                      <a:headEnd len="sm" w="sm" type="none"/>
                      <a:tailEnd len="sm" w="sm" type="none"/>
                    </a:ln>
                  </p:spPr>
                </p:cxnSp>
              </p:grpSp>
              <p:sp>
                <p:nvSpPr>
                  <p:cNvPr id="2789" name="Google Shape;2789;p142"/>
                  <p:cNvSpPr/>
                  <p:nvPr/>
                </p:nvSpPr>
                <p:spPr>
                  <a:xfrm>
                    <a:off x="5183696" y="2422602"/>
                    <a:ext cx="45719" cy="4571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0" name="Google Shape;2790;p142"/>
                  <p:cNvSpPr/>
                  <p:nvPr/>
                </p:nvSpPr>
                <p:spPr>
                  <a:xfrm>
                    <a:off x="5183696" y="2558240"/>
                    <a:ext cx="45719" cy="4571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1" name="Google Shape;2791;p142"/>
                  <p:cNvSpPr/>
                  <p:nvPr/>
                </p:nvSpPr>
                <p:spPr>
                  <a:xfrm>
                    <a:off x="5183696" y="2619098"/>
                    <a:ext cx="45719" cy="4571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2" name="Google Shape;2792;p142"/>
                  <p:cNvSpPr/>
                  <p:nvPr/>
                </p:nvSpPr>
                <p:spPr>
                  <a:xfrm>
                    <a:off x="5183696" y="4012493"/>
                    <a:ext cx="45719" cy="4571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2793" name="Google Shape;2793;p142"/>
              <p:cNvGrpSpPr/>
              <p:nvPr/>
            </p:nvGrpSpPr>
            <p:grpSpPr>
              <a:xfrm>
                <a:off x="1442070" y="4267518"/>
                <a:ext cx="2234581" cy="1981505"/>
                <a:chOff x="1442070" y="4267518"/>
                <a:chExt cx="2234581" cy="1981505"/>
              </a:xfrm>
            </p:grpSpPr>
            <p:sp>
              <p:nvSpPr>
                <p:cNvPr id="2794" name="Google Shape;2794;p142"/>
                <p:cNvSpPr txBox="1"/>
                <p:nvPr/>
              </p:nvSpPr>
              <p:spPr>
                <a:xfrm>
                  <a:off x="2130012" y="4267518"/>
                  <a:ext cx="886461" cy="18466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petal_length</a:t>
                  </a:r>
                  <a:endParaRPr/>
                </a:p>
              </p:txBody>
            </p:sp>
            <p:grpSp>
              <p:nvGrpSpPr>
                <p:cNvPr id="2795" name="Google Shape;2795;p142"/>
                <p:cNvGrpSpPr/>
                <p:nvPr/>
              </p:nvGrpSpPr>
              <p:grpSpPr>
                <a:xfrm>
                  <a:off x="1442070" y="4468042"/>
                  <a:ext cx="2234581" cy="1780981"/>
                  <a:chOff x="1442070" y="2358389"/>
                  <a:chExt cx="2234581" cy="1780981"/>
                </a:xfrm>
              </p:grpSpPr>
              <p:sp>
                <p:nvSpPr>
                  <p:cNvPr id="2796" name="Google Shape;2796;p142"/>
                  <p:cNvSpPr/>
                  <p:nvPr/>
                </p:nvSpPr>
                <p:spPr>
                  <a:xfrm>
                    <a:off x="1478281" y="2358389"/>
                    <a:ext cx="2198370" cy="174498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97" name="Google Shape;2797;p142"/>
                  <p:cNvCxnSpPr/>
                  <p:nvPr/>
                </p:nvCxnSpPr>
                <p:spPr>
                  <a:xfrm rot="10800000">
                    <a:off x="1442070" y="402259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98" name="Google Shape;2798;p142"/>
                  <p:cNvCxnSpPr/>
                  <p:nvPr/>
                </p:nvCxnSpPr>
                <p:spPr>
                  <a:xfrm rot="10800000">
                    <a:off x="1442070" y="375706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799" name="Google Shape;2799;p142"/>
                  <p:cNvCxnSpPr/>
                  <p:nvPr/>
                </p:nvCxnSpPr>
                <p:spPr>
                  <a:xfrm rot="10800000">
                    <a:off x="1442070" y="3487729"/>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00" name="Google Shape;2800;p142"/>
                  <p:cNvCxnSpPr/>
                  <p:nvPr/>
                </p:nvCxnSpPr>
                <p:spPr>
                  <a:xfrm rot="10800000">
                    <a:off x="1442070" y="3214582"/>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01" name="Google Shape;2801;p142"/>
                  <p:cNvCxnSpPr/>
                  <p:nvPr/>
                </p:nvCxnSpPr>
                <p:spPr>
                  <a:xfrm rot="10800000">
                    <a:off x="1442070" y="267898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02" name="Google Shape;2802;p142"/>
                  <p:cNvCxnSpPr/>
                  <p:nvPr/>
                </p:nvCxnSpPr>
                <p:spPr>
                  <a:xfrm rot="10800000">
                    <a:off x="1442070" y="2411554"/>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03" name="Google Shape;2803;p142"/>
                  <p:cNvCxnSpPr>
                    <a:stCxn id="2796" idx="2"/>
                  </p:cNvCxnSpPr>
                  <p:nvPr/>
                </p:nvCxnSpPr>
                <p:spPr>
                  <a:xfrm>
                    <a:off x="2577466" y="4103370"/>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804" name="Google Shape;2804;p142"/>
                  <p:cNvCxnSpPr/>
                  <p:nvPr/>
                </p:nvCxnSpPr>
                <p:spPr>
                  <a:xfrm rot="10800000">
                    <a:off x="1442070" y="2948323"/>
                    <a:ext cx="36000" cy="0"/>
                  </a:xfrm>
                  <a:prstGeom prst="straightConnector1">
                    <a:avLst/>
                  </a:prstGeom>
                  <a:noFill/>
                  <a:ln cap="flat" cmpd="sng" w="9525">
                    <a:solidFill>
                      <a:schemeClr val="dk1"/>
                    </a:solidFill>
                    <a:prstDash val="solid"/>
                    <a:miter lim="800000"/>
                    <a:headEnd len="sm" w="sm" type="none"/>
                    <a:tailEnd len="sm" w="sm" type="none"/>
                  </a:ln>
                </p:spPr>
              </p:cxnSp>
            </p:grpSp>
            <p:grpSp>
              <p:nvGrpSpPr>
                <p:cNvPr id="2805" name="Google Shape;2805;p142"/>
                <p:cNvGrpSpPr/>
                <p:nvPr/>
              </p:nvGrpSpPr>
              <p:grpSpPr>
                <a:xfrm>
                  <a:off x="2407920" y="4545124"/>
                  <a:ext cx="331470" cy="1589891"/>
                  <a:chOff x="2407920" y="2445462"/>
                  <a:chExt cx="331470" cy="1589891"/>
                </a:xfrm>
              </p:grpSpPr>
              <p:cxnSp>
                <p:nvCxnSpPr>
                  <p:cNvPr id="2806" name="Google Shape;2806;p142"/>
                  <p:cNvCxnSpPr/>
                  <p:nvPr/>
                </p:nvCxnSpPr>
                <p:spPr>
                  <a:xfrm>
                    <a:off x="2573243" y="2445462"/>
                    <a:ext cx="0" cy="1589891"/>
                  </a:xfrm>
                  <a:prstGeom prst="straightConnector1">
                    <a:avLst/>
                  </a:prstGeom>
                  <a:noFill/>
                  <a:ln cap="flat" cmpd="sng" w="12700">
                    <a:solidFill>
                      <a:schemeClr val="accent1"/>
                    </a:solidFill>
                    <a:prstDash val="solid"/>
                    <a:miter lim="800000"/>
                    <a:headEnd len="sm" w="sm" type="none"/>
                    <a:tailEnd len="sm" w="sm" type="none"/>
                  </a:ln>
                </p:spPr>
              </p:cxnSp>
              <p:sp>
                <p:nvSpPr>
                  <p:cNvPr id="2807" name="Google Shape;2807;p142"/>
                  <p:cNvSpPr/>
                  <p:nvPr/>
                </p:nvSpPr>
                <p:spPr>
                  <a:xfrm>
                    <a:off x="2407920" y="2935253"/>
                    <a:ext cx="331470" cy="942975"/>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08" name="Google Shape;2808;p142"/>
                  <p:cNvCxnSpPr/>
                  <p:nvPr/>
                </p:nvCxnSpPr>
                <p:spPr>
                  <a:xfrm>
                    <a:off x="2407920" y="3130297"/>
                    <a:ext cx="331470" cy="0"/>
                  </a:xfrm>
                  <a:prstGeom prst="straightConnector1">
                    <a:avLst/>
                  </a:prstGeom>
                  <a:noFill/>
                  <a:ln cap="flat" cmpd="sng" w="9525">
                    <a:solidFill>
                      <a:srgbClr val="00B050"/>
                    </a:solidFill>
                    <a:prstDash val="solid"/>
                    <a:miter lim="800000"/>
                    <a:headEnd len="sm" w="sm" type="none"/>
                    <a:tailEnd len="sm" w="sm" type="none"/>
                  </a:ln>
                </p:spPr>
              </p:cxnSp>
              <p:cxnSp>
                <p:nvCxnSpPr>
                  <p:cNvPr id="2809" name="Google Shape;2809;p142"/>
                  <p:cNvCxnSpPr/>
                  <p:nvPr/>
                </p:nvCxnSpPr>
                <p:spPr>
                  <a:xfrm>
                    <a:off x="2488091" y="2445462"/>
                    <a:ext cx="178909" cy="0"/>
                  </a:xfrm>
                  <a:prstGeom prst="straightConnector1">
                    <a:avLst/>
                  </a:prstGeom>
                  <a:noFill/>
                  <a:ln cap="flat" cmpd="sng" w="12700">
                    <a:solidFill>
                      <a:schemeClr val="dk1"/>
                    </a:solidFill>
                    <a:prstDash val="solid"/>
                    <a:miter lim="800000"/>
                    <a:headEnd len="sm" w="sm" type="none"/>
                    <a:tailEnd len="sm" w="sm" type="none"/>
                  </a:ln>
                </p:spPr>
              </p:cxnSp>
              <p:cxnSp>
                <p:nvCxnSpPr>
                  <p:cNvPr id="2810" name="Google Shape;2810;p142"/>
                  <p:cNvCxnSpPr/>
                  <p:nvPr/>
                </p:nvCxnSpPr>
                <p:spPr>
                  <a:xfrm>
                    <a:off x="2488091" y="4035353"/>
                    <a:ext cx="178909" cy="0"/>
                  </a:xfrm>
                  <a:prstGeom prst="straightConnector1">
                    <a:avLst/>
                  </a:prstGeom>
                  <a:noFill/>
                  <a:ln cap="flat" cmpd="sng" w="12700">
                    <a:solidFill>
                      <a:schemeClr val="dk1"/>
                    </a:solidFill>
                    <a:prstDash val="solid"/>
                    <a:miter lim="800000"/>
                    <a:headEnd len="sm" w="sm" type="none"/>
                    <a:tailEnd len="sm" w="sm" type="none"/>
                  </a:ln>
                </p:spPr>
              </p:cxnSp>
            </p:grpSp>
          </p:grpSp>
          <p:grpSp>
            <p:nvGrpSpPr>
              <p:cNvPr id="2811" name="Google Shape;2811;p142"/>
              <p:cNvGrpSpPr/>
              <p:nvPr/>
            </p:nvGrpSpPr>
            <p:grpSpPr>
              <a:xfrm>
                <a:off x="4071485" y="4267518"/>
                <a:ext cx="2234581" cy="1981505"/>
                <a:chOff x="4071485" y="4267518"/>
                <a:chExt cx="2234581" cy="1981505"/>
              </a:xfrm>
            </p:grpSpPr>
            <p:sp>
              <p:nvSpPr>
                <p:cNvPr id="2812" name="Google Shape;2812;p142"/>
                <p:cNvSpPr txBox="1"/>
                <p:nvPr/>
              </p:nvSpPr>
              <p:spPr>
                <a:xfrm>
                  <a:off x="4791377" y="4267518"/>
                  <a:ext cx="830356" cy="18466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petal_width</a:t>
                  </a:r>
                  <a:endParaRPr/>
                </a:p>
              </p:txBody>
            </p:sp>
            <p:grpSp>
              <p:nvGrpSpPr>
                <p:cNvPr id="2813" name="Google Shape;2813;p142"/>
                <p:cNvGrpSpPr/>
                <p:nvPr/>
              </p:nvGrpSpPr>
              <p:grpSpPr>
                <a:xfrm>
                  <a:off x="4071485" y="4468042"/>
                  <a:ext cx="2234581" cy="1780981"/>
                  <a:chOff x="1442070" y="2358389"/>
                  <a:chExt cx="2234581" cy="1780981"/>
                </a:xfrm>
              </p:grpSpPr>
              <p:sp>
                <p:nvSpPr>
                  <p:cNvPr id="2814" name="Google Shape;2814;p142"/>
                  <p:cNvSpPr/>
                  <p:nvPr/>
                </p:nvSpPr>
                <p:spPr>
                  <a:xfrm>
                    <a:off x="1478281" y="2358389"/>
                    <a:ext cx="2198370" cy="174498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15" name="Google Shape;2815;p142"/>
                  <p:cNvCxnSpPr/>
                  <p:nvPr/>
                </p:nvCxnSpPr>
                <p:spPr>
                  <a:xfrm rot="10800000">
                    <a:off x="1442070" y="409498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16" name="Google Shape;2816;p142"/>
                  <p:cNvCxnSpPr/>
                  <p:nvPr/>
                </p:nvCxnSpPr>
                <p:spPr>
                  <a:xfrm rot="10800000">
                    <a:off x="1442070" y="375706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17" name="Google Shape;2817;p142"/>
                  <p:cNvCxnSpPr/>
                  <p:nvPr/>
                </p:nvCxnSpPr>
                <p:spPr>
                  <a:xfrm rot="10800000">
                    <a:off x="1442070" y="3426769"/>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18" name="Google Shape;2818;p142"/>
                  <p:cNvCxnSpPr/>
                  <p:nvPr/>
                </p:nvCxnSpPr>
                <p:spPr>
                  <a:xfrm rot="10800000">
                    <a:off x="1442070" y="276280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19" name="Google Shape;2819;p142"/>
                  <p:cNvCxnSpPr/>
                  <p:nvPr/>
                </p:nvCxnSpPr>
                <p:spPr>
                  <a:xfrm rot="10800000">
                    <a:off x="1442070" y="2434414"/>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20" name="Google Shape;2820;p142"/>
                  <p:cNvCxnSpPr>
                    <a:stCxn id="2814" idx="2"/>
                  </p:cNvCxnSpPr>
                  <p:nvPr/>
                </p:nvCxnSpPr>
                <p:spPr>
                  <a:xfrm>
                    <a:off x="2577466" y="4103370"/>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821" name="Google Shape;2821;p142"/>
                  <p:cNvCxnSpPr/>
                  <p:nvPr/>
                </p:nvCxnSpPr>
                <p:spPr>
                  <a:xfrm rot="10800000">
                    <a:off x="1442070" y="3095740"/>
                    <a:ext cx="36000" cy="0"/>
                  </a:xfrm>
                  <a:prstGeom prst="straightConnector1">
                    <a:avLst/>
                  </a:prstGeom>
                  <a:noFill/>
                  <a:ln cap="flat" cmpd="sng" w="9525">
                    <a:solidFill>
                      <a:schemeClr val="dk1"/>
                    </a:solidFill>
                    <a:prstDash val="solid"/>
                    <a:miter lim="800000"/>
                    <a:headEnd len="sm" w="sm" type="none"/>
                    <a:tailEnd len="sm" w="sm" type="none"/>
                  </a:ln>
                </p:spPr>
              </p:cxnSp>
            </p:grpSp>
            <p:grpSp>
              <p:nvGrpSpPr>
                <p:cNvPr id="2822" name="Google Shape;2822;p142"/>
                <p:cNvGrpSpPr/>
                <p:nvPr/>
              </p:nvGrpSpPr>
              <p:grpSpPr>
                <a:xfrm>
                  <a:off x="5041233" y="4545124"/>
                  <a:ext cx="331470" cy="1589891"/>
                  <a:chOff x="2407920" y="2445462"/>
                  <a:chExt cx="331470" cy="1589891"/>
                </a:xfrm>
              </p:grpSpPr>
              <p:cxnSp>
                <p:nvCxnSpPr>
                  <p:cNvPr id="2823" name="Google Shape;2823;p142"/>
                  <p:cNvCxnSpPr/>
                  <p:nvPr/>
                </p:nvCxnSpPr>
                <p:spPr>
                  <a:xfrm>
                    <a:off x="2573243" y="2445462"/>
                    <a:ext cx="0" cy="1589891"/>
                  </a:xfrm>
                  <a:prstGeom prst="straightConnector1">
                    <a:avLst/>
                  </a:prstGeom>
                  <a:noFill/>
                  <a:ln cap="flat" cmpd="sng" w="12700">
                    <a:solidFill>
                      <a:schemeClr val="accent1"/>
                    </a:solidFill>
                    <a:prstDash val="solid"/>
                    <a:miter lim="800000"/>
                    <a:headEnd len="sm" w="sm" type="none"/>
                    <a:tailEnd len="sm" w="sm" type="none"/>
                  </a:ln>
                </p:spPr>
              </p:cxnSp>
              <p:sp>
                <p:nvSpPr>
                  <p:cNvPr id="2824" name="Google Shape;2824;p142"/>
                  <p:cNvSpPr/>
                  <p:nvPr/>
                </p:nvSpPr>
                <p:spPr>
                  <a:xfrm>
                    <a:off x="2407920" y="2913520"/>
                    <a:ext cx="331470" cy="986297"/>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25" name="Google Shape;2825;p142"/>
                  <p:cNvCxnSpPr/>
                  <p:nvPr/>
                </p:nvCxnSpPr>
                <p:spPr>
                  <a:xfrm>
                    <a:off x="2407920" y="3239517"/>
                    <a:ext cx="331470" cy="0"/>
                  </a:xfrm>
                  <a:prstGeom prst="straightConnector1">
                    <a:avLst/>
                  </a:prstGeom>
                  <a:noFill/>
                  <a:ln cap="flat" cmpd="sng" w="9525">
                    <a:solidFill>
                      <a:srgbClr val="00B050"/>
                    </a:solidFill>
                    <a:prstDash val="solid"/>
                    <a:miter lim="800000"/>
                    <a:headEnd len="sm" w="sm" type="none"/>
                    <a:tailEnd len="sm" w="sm" type="none"/>
                  </a:ln>
                </p:spPr>
              </p:cxnSp>
              <p:cxnSp>
                <p:nvCxnSpPr>
                  <p:cNvPr id="2826" name="Google Shape;2826;p142"/>
                  <p:cNvCxnSpPr/>
                  <p:nvPr/>
                </p:nvCxnSpPr>
                <p:spPr>
                  <a:xfrm>
                    <a:off x="2488091" y="2445462"/>
                    <a:ext cx="178909" cy="0"/>
                  </a:xfrm>
                  <a:prstGeom prst="straightConnector1">
                    <a:avLst/>
                  </a:prstGeom>
                  <a:noFill/>
                  <a:ln cap="flat" cmpd="sng" w="12700">
                    <a:solidFill>
                      <a:schemeClr val="dk1"/>
                    </a:solidFill>
                    <a:prstDash val="solid"/>
                    <a:miter lim="800000"/>
                    <a:headEnd len="sm" w="sm" type="none"/>
                    <a:tailEnd len="sm" w="sm" type="none"/>
                  </a:ln>
                </p:spPr>
              </p:cxnSp>
              <p:cxnSp>
                <p:nvCxnSpPr>
                  <p:cNvPr id="2827" name="Google Shape;2827;p142"/>
                  <p:cNvCxnSpPr/>
                  <p:nvPr/>
                </p:nvCxnSpPr>
                <p:spPr>
                  <a:xfrm>
                    <a:off x="2488091" y="4035353"/>
                    <a:ext cx="178909" cy="0"/>
                  </a:xfrm>
                  <a:prstGeom prst="straightConnector1">
                    <a:avLst/>
                  </a:prstGeom>
                  <a:noFill/>
                  <a:ln cap="flat" cmpd="sng" w="12700">
                    <a:solidFill>
                      <a:schemeClr val="dk1"/>
                    </a:solidFill>
                    <a:prstDash val="solid"/>
                    <a:miter lim="800000"/>
                    <a:headEnd len="sm" w="sm" type="none"/>
                    <a:tailEnd len="sm" w="sm" type="none"/>
                  </a:ln>
                </p:spPr>
              </p:cxnSp>
            </p:grpSp>
          </p:grpSp>
        </p:grpSp>
      </p:gr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grpSp>
        <p:nvGrpSpPr>
          <p:cNvPr id="2833" name="Google Shape;2833;p143"/>
          <p:cNvGrpSpPr/>
          <p:nvPr/>
        </p:nvGrpSpPr>
        <p:grpSpPr>
          <a:xfrm>
            <a:off x="450000" y="450000"/>
            <a:ext cx="9018000" cy="276999"/>
            <a:chOff x="450000" y="450000"/>
            <a:chExt cx="9018000" cy="276999"/>
          </a:xfrm>
        </p:grpSpPr>
        <p:sp>
          <p:nvSpPr>
            <p:cNvPr id="2834" name="Google Shape;2834;p1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835" name="Google Shape;2835;p1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836" name="Google Shape;2836;p14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837" name="Google Shape;2837;p143"/>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hóa phân phối dữ liệu</a:t>
            </a:r>
            <a:endParaRPr sz="1300">
              <a:solidFill>
                <a:srgbClr val="262626"/>
              </a:solidFill>
              <a:latin typeface="Arial"/>
              <a:ea typeface="Arial"/>
              <a:cs typeface="Arial"/>
              <a:sym typeface="Arial"/>
            </a:endParaRPr>
          </a:p>
        </p:txBody>
      </p:sp>
      <p:sp>
        <p:nvSpPr>
          <p:cNvPr id="2838" name="Google Shape;2838;p143"/>
          <p:cNvSpPr/>
          <p:nvPr/>
        </p:nvSpPr>
        <p:spPr>
          <a:xfrm>
            <a:off x="666749" y="2066134"/>
            <a:ext cx="8677276" cy="31822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39" name="Google Shape;2839;p143"/>
          <p:cNvPicPr preferRelativeResize="0"/>
          <p:nvPr/>
        </p:nvPicPr>
        <p:blipFill rotWithShape="1">
          <a:blip r:embed="rId3">
            <a:alphaModFix/>
          </a:blip>
          <a:srcRect b="0" l="160" r="21908" t="0"/>
          <a:stretch/>
        </p:blipFill>
        <p:spPr>
          <a:xfrm>
            <a:off x="847724" y="2120330"/>
            <a:ext cx="8496301" cy="297778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grpSp>
        <p:nvGrpSpPr>
          <p:cNvPr id="2845" name="Google Shape;2845;p144"/>
          <p:cNvGrpSpPr/>
          <p:nvPr/>
        </p:nvGrpSpPr>
        <p:grpSpPr>
          <a:xfrm>
            <a:off x="450000" y="450000"/>
            <a:ext cx="9018000" cy="276999"/>
            <a:chOff x="450000" y="450000"/>
            <a:chExt cx="9018000" cy="276999"/>
          </a:xfrm>
        </p:grpSpPr>
        <p:sp>
          <p:nvSpPr>
            <p:cNvPr id="2846" name="Google Shape;2846;p1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2847" name="Google Shape;2847;p1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848" name="Google Shape;2848;p14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Tiền xử lý dữ liệu thực vật và EDA</a:t>
            </a:r>
            <a:endParaRPr/>
          </a:p>
        </p:txBody>
      </p:sp>
      <p:sp>
        <p:nvSpPr>
          <p:cNvPr id="2849" name="Google Shape;2849;p144"/>
          <p:cNvSpPr/>
          <p:nvPr/>
        </p:nvSpPr>
        <p:spPr>
          <a:xfrm>
            <a:off x="656655" y="1656809"/>
            <a:ext cx="8780714"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 số của khoảng thời gian lớp trung bình cao đối với petal_width và nó trở nên thấp hơn khi nó lệch xa trung tâm. Trong biểu đồ hộp, chiều dài hộp của sepal_width ngắn vì rất nhiều dữ liệu được tổng hợp ở dải phân cách. Trong trường hợp petal_length, tần số của khoảng thời gian lớp trung bình cao, nhưng có rất nhiều dữ liệu về khoảng thời gian lớp bên trái. Trong biểu đồ hộp, hộp petal_length dài xuống dưới vì có rất nhiều dữ liệu ở các giá trị thấp hơn.</a:t>
            </a:r>
            <a:endParaRPr/>
          </a:p>
        </p:txBody>
      </p:sp>
      <p:grpSp>
        <p:nvGrpSpPr>
          <p:cNvPr id="2850" name="Google Shape;2850;p144"/>
          <p:cNvGrpSpPr/>
          <p:nvPr/>
        </p:nvGrpSpPr>
        <p:grpSpPr>
          <a:xfrm>
            <a:off x="666749" y="2827033"/>
            <a:ext cx="8677276" cy="2546183"/>
            <a:chOff x="666749" y="2827033"/>
            <a:chExt cx="8677276" cy="2546183"/>
          </a:xfrm>
        </p:grpSpPr>
        <p:sp>
          <p:nvSpPr>
            <p:cNvPr id="2851" name="Google Shape;2851;p144"/>
            <p:cNvSpPr/>
            <p:nvPr/>
          </p:nvSpPr>
          <p:spPr>
            <a:xfrm>
              <a:off x="666749" y="2827033"/>
              <a:ext cx="8677276" cy="254618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52" name="Google Shape;2852;p144"/>
            <p:cNvPicPr preferRelativeResize="0"/>
            <p:nvPr/>
          </p:nvPicPr>
          <p:blipFill rotWithShape="1">
            <a:blip r:embed="rId3">
              <a:alphaModFix/>
            </a:blip>
            <a:srcRect b="92380" l="1547" r="1416" t="0"/>
            <a:stretch/>
          </p:blipFill>
          <p:spPr>
            <a:xfrm>
              <a:off x="847724" y="2880185"/>
              <a:ext cx="8496301" cy="461130"/>
            </a:xfrm>
            <a:prstGeom prst="rect">
              <a:avLst/>
            </a:prstGeom>
            <a:noFill/>
            <a:ln>
              <a:noFill/>
            </a:ln>
          </p:spPr>
        </p:pic>
        <p:grpSp>
          <p:nvGrpSpPr>
            <p:cNvPr id="2853" name="Google Shape;2853;p144"/>
            <p:cNvGrpSpPr/>
            <p:nvPr/>
          </p:nvGrpSpPr>
          <p:grpSpPr>
            <a:xfrm>
              <a:off x="852215" y="3429000"/>
              <a:ext cx="8306344" cy="1803152"/>
              <a:chOff x="857132" y="3418830"/>
              <a:chExt cx="8494644" cy="1844028"/>
            </a:xfrm>
          </p:grpSpPr>
          <p:grpSp>
            <p:nvGrpSpPr>
              <p:cNvPr id="2854" name="Google Shape;2854;p144"/>
              <p:cNvGrpSpPr/>
              <p:nvPr/>
            </p:nvGrpSpPr>
            <p:grpSpPr>
              <a:xfrm>
                <a:off x="3019812" y="3640027"/>
                <a:ext cx="2012283" cy="1620654"/>
                <a:chOff x="5014502" y="2321560"/>
                <a:chExt cx="2012283" cy="1620654"/>
              </a:xfrm>
            </p:grpSpPr>
            <p:grpSp>
              <p:nvGrpSpPr>
                <p:cNvPr id="2855" name="Google Shape;2855;p144"/>
                <p:cNvGrpSpPr/>
                <p:nvPr/>
              </p:nvGrpSpPr>
              <p:grpSpPr>
                <a:xfrm>
                  <a:off x="5137688" y="2402840"/>
                  <a:ext cx="1800150" cy="1498599"/>
                  <a:chOff x="2755168" y="2402845"/>
                  <a:chExt cx="1800150" cy="1494202"/>
                </a:xfrm>
              </p:grpSpPr>
              <p:sp>
                <p:nvSpPr>
                  <p:cNvPr id="2856" name="Google Shape;2856;p144"/>
                  <p:cNvSpPr/>
                  <p:nvPr/>
                </p:nvSpPr>
                <p:spPr>
                  <a:xfrm>
                    <a:off x="2755168" y="3745093"/>
                    <a:ext cx="180015" cy="151952"/>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7" name="Google Shape;2857;p144"/>
                  <p:cNvSpPr/>
                  <p:nvPr/>
                </p:nvSpPr>
                <p:spPr>
                  <a:xfrm>
                    <a:off x="2935183" y="3613401"/>
                    <a:ext cx="180015" cy="283645"/>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8" name="Google Shape;2858;p144"/>
                  <p:cNvSpPr/>
                  <p:nvPr/>
                </p:nvSpPr>
                <p:spPr>
                  <a:xfrm>
                    <a:off x="3115198" y="3015721"/>
                    <a:ext cx="180015" cy="881326"/>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9" name="Google Shape;2859;p144"/>
                  <p:cNvSpPr/>
                  <p:nvPr/>
                </p:nvSpPr>
                <p:spPr>
                  <a:xfrm>
                    <a:off x="3295213" y="2929613"/>
                    <a:ext cx="180015" cy="967432"/>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0" name="Google Shape;2860;p144"/>
                  <p:cNvSpPr/>
                  <p:nvPr/>
                </p:nvSpPr>
                <p:spPr>
                  <a:xfrm>
                    <a:off x="3475228" y="2402845"/>
                    <a:ext cx="180015" cy="149420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1" name="Google Shape;2861;p144"/>
                  <p:cNvSpPr/>
                  <p:nvPr/>
                </p:nvSpPr>
                <p:spPr>
                  <a:xfrm>
                    <a:off x="3655243" y="2648502"/>
                    <a:ext cx="180015" cy="124854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2" name="Google Shape;2862;p144"/>
                  <p:cNvSpPr/>
                  <p:nvPr/>
                </p:nvSpPr>
                <p:spPr>
                  <a:xfrm>
                    <a:off x="3835258" y="3499438"/>
                    <a:ext cx="180015" cy="397608"/>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3" name="Google Shape;2863;p144"/>
                  <p:cNvSpPr/>
                  <p:nvPr/>
                </p:nvSpPr>
                <p:spPr>
                  <a:xfrm>
                    <a:off x="4015273" y="3453852"/>
                    <a:ext cx="180015" cy="443193"/>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4" name="Google Shape;2864;p144"/>
                  <p:cNvSpPr/>
                  <p:nvPr/>
                </p:nvSpPr>
                <p:spPr>
                  <a:xfrm>
                    <a:off x="4195288" y="3821072"/>
                    <a:ext cx="180015" cy="75973"/>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5" name="Google Shape;2865;p144"/>
                  <p:cNvSpPr/>
                  <p:nvPr/>
                </p:nvSpPr>
                <p:spPr>
                  <a:xfrm>
                    <a:off x="4375303" y="3821072"/>
                    <a:ext cx="180015" cy="75973"/>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66" name="Google Shape;2866;p144"/>
                <p:cNvCxnSpPr/>
                <p:nvPr/>
              </p:nvCxnSpPr>
              <p:spPr>
                <a:xfrm>
                  <a:off x="5045585" y="2488260"/>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867" name="Google Shape;2867;p144"/>
                <p:cNvCxnSpPr/>
                <p:nvPr/>
              </p:nvCxnSpPr>
              <p:spPr>
                <a:xfrm rot="10800000">
                  <a:off x="7009605"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868" name="Google Shape;2868;p144"/>
                <p:cNvCxnSpPr/>
                <p:nvPr/>
              </p:nvCxnSpPr>
              <p:spPr>
                <a:xfrm rot="10800000">
                  <a:off x="6640035"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869" name="Google Shape;2869;p144"/>
                <p:cNvCxnSpPr/>
                <p:nvPr/>
              </p:nvCxnSpPr>
              <p:spPr>
                <a:xfrm rot="10800000">
                  <a:off x="6262796"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870" name="Google Shape;2870;p144"/>
                <p:cNvCxnSpPr/>
                <p:nvPr/>
              </p:nvCxnSpPr>
              <p:spPr>
                <a:xfrm rot="10800000">
                  <a:off x="5889465"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871" name="Google Shape;2871;p144"/>
                <p:cNvCxnSpPr/>
                <p:nvPr/>
              </p:nvCxnSpPr>
              <p:spPr>
                <a:xfrm rot="10800000">
                  <a:off x="5510370"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872" name="Google Shape;2872;p144"/>
                <p:cNvCxnSpPr/>
                <p:nvPr/>
              </p:nvCxnSpPr>
              <p:spPr>
                <a:xfrm rot="10800000">
                  <a:off x="5135085"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873" name="Google Shape;2873;p144"/>
                <p:cNvCxnSpPr/>
                <p:nvPr/>
              </p:nvCxnSpPr>
              <p:spPr>
                <a:xfrm>
                  <a:off x="5045585" y="2691551"/>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874" name="Google Shape;2874;p144"/>
                <p:cNvCxnSpPr/>
                <p:nvPr/>
              </p:nvCxnSpPr>
              <p:spPr>
                <a:xfrm>
                  <a:off x="5045585" y="2892723"/>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875" name="Google Shape;2875;p144"/>
                <p:cNvCxnSpPr/>
                <p:nvPr/>
              </p:nvCxnSpPr>
              <p:spPr>
                <a:xfrm>
                  <a:off x="5045585" y="3098133"/>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876" name="Google Shape;2876;p144"/>
                <p:cNvCxnSpPr/>
                <p:nvPr/>
              </p:nvCxnSpPr>
              <p:spPr>
                <a:xfrm>
                  <a:off x="5045585" y="3301424"/>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877" name="Google Shape;2877;p144"/>
                <p:cNvCxnSpPr/>
                <p:nvPr/>
              </p:nvCxnSpPr>
              <p:spPr>
                <a:xfrm>
                  <a:off x="5045585" y="3502660"/>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878" name="Google Shape;2878;p144"/>
                <p:cNvCxnSpPr/>
                <p:nvPr/>
              </p:nvCxnSpPr>
              <p:spPr>
                <a:xfrm>
                  <a:off x="5045585" y="3708006"/>
                  <a:ext cx="1981200" cy="0"/>
                </a:xfrm>
                <a:prstGeom prst="straightConnector1">
                  <a:avLst/>
                </a:prstGeom>
                <a:noFill/>
                <a:ln cap="flat" cmpd="sng" w="9525">
                  <a:solidFill>
                    <a:srgbClr val="BFBFBF"/>
                  </a:solidFill>
                  <a:prstDash val="solid"/>
                  <a:miter lim="800000"/>
                  <a:headEnd len="sm" w="sm" type="none"/>
                  <a:tailEnd len="sm" w="sm" type="none"/>
                </a:ln>
              </p:spPr>
            </p:cxnSp>
            <p:grpSp>
              <p:nvGrpSpPr>
                <p:cNvPr id="2879" name="Google Shape;2879;p144"/>
                <p:cNvGrpSpPr/>
                <p:nvPr/>
              </p:nvGrpSpPr>
              <p:grpSpPr>
                <a:xfrm>
                  <a:off x="5014502" y="2321560"/>
                  <a:ext cx="2012283" cy="1620654"/>
                  <a:chOff x="2635917" y="2321560"/>
                  <a:chExt cx="2012283" cy="1620654"/>
                </a:xfrm>
              </p:grpSpPr>
              <p:sp>
                <p:nvSpPr>
                  <p:cNvPr id="2880" name="Google Shape;2880;p144"/>
                  <p:cNvSpPr/>
                  <p:nvPr/>
                </p:nvSpPr>
                <p:spPr>
                  <a:xfrm>
                    <a:off x="2667000" y="2321560"/>
                    <a:ext cx="1981200" cy="1584959"/>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81" name="Google Shape;2881;p144"/>
                  <p:cNvCxnSpPr/>
                  <p:nvPr/>
                </p:nvCxnSpPr>
                <p:spPr>
                  <a:xfrm>
                    <a:off x="2635917" y="2488260"/>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82" name="Google Shape;2882;p144"/>
                  <p:cNvCxnSpPr/>
                  <p:nvPr/>
                </p:nvCxnSpPr>
                <p:spPr>
                  <a:xfrm>
                    <a:off x="2635917" y="269155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83" name="Google Shape;2883;p144"/>
                  <p:cNvCxnSpPr/>
                  <p:nvPr/>
                </p:nvCxnSpPr>
                <p:spPr>
                  <a:xfrm>
                    <a:off x="2635917" y="3098133"/>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84" name="Google Shape;2884;p144"/>
                  <p:cNvCxnSpPr/>
                  <p:nvPr/>
                </p:nvCxnSpPr>
                <p:spPr>
                  <a:xfrm>
                    <a:off x="2635917" y="350471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85" name="Google Shape;2885;p144"/>
                  <p:cNvCxnSpPr/>
                  <p:nvPr/>
                </p:nvCxnSpPr>
                <p:spPr>
                  <a:xfrm>
                    <a:off x="2635917" y="370800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86" name="Google Shape;2886;p144"/>
                  <p:cNvCxnSpPr/>
                  <p:nvPr/>
                </p:nvCxnSpPr>
                <p:spPr>
                  <a:xfrm>
                    <a:off x="2635917" y="390621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87" name="Google Shape;2887;p144"/>
                  <p:cNvCxnSpPr/>
                  <p:nvPr/>
                </p:nvCxnSpPr>
                <p:spPr>
                  <a:xfrm>
                    <a:off x="275650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888" name="Google Shape;2888;p144"/>
                  <p:cNvCxnSpPr/>
                  <p:nvPr/>
                </p:nvCxnSpPr>
                <p:spPr>
                  <a:xfrm>
                    <a:off x="3131785"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889" name="Google Shape;2889;p144"/>
                  <p:cNvCxnSpPr/>
                  <p:nvPr/>
                </p:nvCxnSpPr>
                <p:spPr>
                  <a:xfrm>
                    <a:off x="351088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890" name="Google Shape;2890;p144"/>
                  <p:cNvCxnSpPr/>
                  <p:nvPr/>
                </p:nvCxnSpPr>
                <p:spPr>
                  <a:xfrm>
                    <a:off x="3884211"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891" name="Google Shape;2891;p144"/>
                  <p:cNvCxnSpPr/>
                  <p:nvPr/>
                </p:nvCxnSpPr>
                <p:spPr>
                  <a:xfrm>
                    <a:off x="426145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892" name="Google Shape;2892;p144"/>
                  <p:cNvCxnSpPr/>
                  <p:nvPr/>
                </p:nvCxnSpPr>
                <p:spPr>
                  <a:xfrm>
                    <a:off x="463102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893" name="Google Shape;2893;p144"/>
                  <p:cNvCxnSpPr/>
                  <p:nvPr/>
                </p:nvCxnSpPr>
                <p:spPr>
                  <a:xfrm>
                    <a:off x="2635917" y="3301424"/>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894" name="Google Shape;2894;p144"/>
                  <p:cNvCxnSpPr/>
                  <p:nvPr/>
                </p:nvCxnSpPr>
                <p:spPr>
                  <a:xfrm>
                    <a:off x="2635917" y="2894842"/>
                    <a:ext cx="36000" cy="0"/>
                  </a:xfrm>
                  <a:prstGeom prst="straightConnector1">
                    <a:avLst/>
                  </a:prstGeom>
                  <a:noFill/>
                  <a:ln cap="flat" cmpd="sng" w="9525">
                    <a:solidFill>
                      <a:schemeClr val="dk1"/>
                    </a:solidFill>
                    <a:prstDash val="solid"/>
                    <a:miter lim="800000"/>
                    <a:headEnd len="sm" w="sm" type="none"/>
                    <a:tailEnd len="sm" w="sm" type="none"/>
                  </a:ln>
                </p:spPr>
              </p:cxnSp>
            </p:grpSp>
          </p:grpSp>
          <p:grpSp>
            <p:nvGrpSpPr>
              <p:cNvPr id="2895" name="Google Shape;2895;p144"/>
              <p:cNvGrpSpPr/>
              <p:nvPr/>
            </p:nvGrpSpPr>
            <p:grpSpPr>
              <a:xfrm>
                <a:off x="857132" y="3640027"/>
                <a:ext cx="2017963" cy="1620654"/>
                <a:chOff x="2635917" y="2321560"/>
                <a:chExt cx="2017963" cy="1620654"/>
              </a:xfrm>
            </p:grpSpPr>
            <p:grpSp>
              <p:nvGrpSpPr>
                <p:cNvPr id="2896" name="Google Shape;2896;p144"/>
                <p:cNvGrpSpPr/>
                <p:nvPr/>
              </p:nvGrpSpPr>
              <p:grpSpPr>
                <a:xfrm>
                  <a:off x="2755168" y="2404110"/>
                  <a:ext cx="1800150" cy="1497330"/>
                  <a:chOff x="2755168" y="2404110"/>
                  <a:chExt cx="1800150" cy="1492936"/>
                </a:xfrm>
              </p:grpSpPr>
              <p:sp>
                <p:nvSpPr>
                  <p:cNvPr id="2897" name="Google Shape;2897;p144"/>
                  <p:cNvSpPr/>
                  <p:nvPr/>
                </p:nvSpPr>
                <p:spPr>
                  <a:xfrm>
                    <a:off x="2755168" y="3408265"/>
                    <a:ext cx="180015" cy="48878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8" name="Google Shape;2898;p144"/>
                  <p:cNvSpPr/>
                  <p:nvPr/>
                </p:nvSpPr>
                <p:spPr>
                  <a:xfrm>
                    <a:off x="2935183" y="2626996"/>
                    <a:ext cx="180015" cy="127005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9" name="Google Shape;2899;p144"/>
                  <p:cNvSpPr/>
                  <p:nvPr/>
                </p:nvSpPr>
                <p:spPr>
                  <a:xfrm>
                    <a:off x="3115198" y="3128010"/>
                    <a:ext cx="180015" cy="769036"/>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0" name="Google Shape;2900;p144"/>
                  <p:cNvSpPr/>
                  <p:nvPr/>
                </p:nvSpPr>
                <p:spPr>
                  <a:xfrm>
                    <a:off x="3295213" y="2404110"/>
                    <a:ext cx="180015" cy="1492935"/>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1" name="Google Shape;2901;p144"/>
                  <p:cNvSpPr/>
                  <p:nvPr/>
                </p:nvSpPr>
                <p:spPr>
                  <a:xfrm>
                    <a:off x="3475228" y="3017520"/>
                    <a:ext cx="180015" cy="879525"/>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2" name="Google Shape;2902;p144"/>
                  <p:cNvSpPr/>
                  <p:nvPr/>
                </p:nvSpPr>
                <p:spPr>
                  <a:xfrm>
                    <a:off x="3655243" y="2453640"/>
                    <a:ext cx="180015" cy="1443406"/>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3" name="Google Shape;2903;p144"/>
                  <p:cNvSpPr/>
                  <p:nvPr/>
                </p:nvSpPr>
                <p:spPr>
                  <a:xfrm>
                    <a:off x="3835258" y="2905126"/>
                    <a:ext cx="180015" cy="99192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4" name="Google Shape;2904;p144"/>
                  <p:cNvSpPr/>
                  <p:nvPr/>
                </p:nvSpPr>
                <p:spPr>
                  <a:xfrm>
                    <a:off x="4015273" y="3573780"/>
                    <a:ext cx="180015" cy="323265"/>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5" name="Google Shape;2905;p144"/>
                  <p:cNvSpPr/>
                  <p:nvPr/>
                </p:nvSpPr>
                <p:spPr>
                  <a:xfrm>
                    <a:off x="4195288" y="3628085"/>
                    <a:ext cx="180015" cy="26896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6" name="Google Shape;2906;p144"/>
                  <p:cNvSpPr/>
                  <p:nvPr/>
                </p:nvSpPr>
                <p:spPr>
                  <a:xfrm>
                    <a:off x="4375303" y="3573016"/>
                    <a:ext cx="180015" cy="32402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07" name="Google Shape;2907;p144"/>
                <p:cNvCxnSpPr/>
                <p:nvPr/>
              </p:nvCxnSpPr>
              <p:spPr>
                <a:xfrm>
                  <a:off x="2672680" y="2513660"/>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08" name="Google Shape;2908;p144"/>
                <p:cNvCxnSpPr/>
                <p:nvPr/>
              </p:nvCxnSpPr>
              <p:spPr>
                <a:xfrm rot="10800000">
                  <a:off x="4610065"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09" name="Google Shape;2909;p144"/>
                <p:cNvCxnSpPr/>
                <p:nvPr/>
              </p:nvCxnSpPr>
              <p:spPr>
                <a:xfrm>
                  <a:off x="2672680" y="2802585"/>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10" name="Google Shape;2910;p144"/>
                <p:cNvCxnSpPr/>
                <p:nvPr/>
              </p:nvCxnSpPr>
              <p:spPr>
                <a:xfrm>
                  <a:off x="2672680" y="3075635"/>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11" name="Google Shape;2911;p144"/>
                <p:cNvCxnSpPr/>
                <p:nvPr/>
              </p:nvCxnSpPr>
              <p:spPr>
                <a:xfrm>
                  <a:off x="2672680" y="3355035"/>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12" name="Google Shape;2912;p144"/>
                <p:cNvCxnSpPr/>
                <p:nvPr/>
              </p:nvCxnSpPr>
              <p:spPr>
                <a:xfrm>
                  <a:off x="2672680" y="3631687"/>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13" name="Google Shape;2913;p144"/>
                <p:cNvCxnSpPr/>
                <p:nvPr/>
              </p:nvCxnSpPr>
              <p:spPr>
                <a:xfrm rot="10800000">
                  <a:off x="4362415"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14" name="Google Shape;2914;p144"/>
                <p:cNvCxnSpPr/>
                <p:nvPr/>
              </p:nvCxnSpPr>
              <p:spPr>
                <a:xfrm rot="10800000">
                  <a:off x="4110955"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15" name="Google Shape;2915;p144"/>
                <p:cNvCxnSpPr/>
                <p:nvPr/>
              </p:nvCxnSpPr>
              <p:spPr>
                <a:xfrm rot="10800000">
                  <a:off x="3857590"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16" name="Google Shape;2916;p144"/>
                <p:cNvCxnSpPr/>
                <p:nvPr/>
              </p:nvCxnSpPr>
              <p:spPr>
                <a:xfrm rot="10800000">
                  <a:off x="3606130"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17" name="Google Shape;2917;p144"/>
                <p:cNvCxnSpPr/>
                <p:nvPr/>
              </p:nvCxnSpPr>
              <p:spPr>
                <a:xfrm rot="10800000">
                  <a:off x="3356540"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18" name="Google Shape;2918;p144"/>
                <p:cNvCxnSpPr/>
                <p:nvPr/>
              </p:nvCxnSpPr>
              <p:spPr>
                <a:xfrm rot="10800000">
                  <a:off x="3108855" y="2325370"/>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19" name="Google Shape;2919;p144"/>
                <p:cNvCxnSpPr/>
                <p:nvPr/>
              </p:nvCxnSpPr>
              <p:spPr>
                <a:xfrm rot="10800000">
                  <a:off x="2855560" y="2325370"/>
                  <a:ext cx="0" cy="1579877"/>
                </a:xfrm>
                <a:prstGeom prst="straightConnector1">
                  <a:avLst/>
                </a:prstGeom>
                <a:noFill/>
                <a:ln cap="flat" cmpd="sng" w="9525">
                  <a:solidFill>
                    <a:srgbClr val="BFBFBF"/>
                  </a:solidFill>
                  <a:prstDash val="solid"/>
                  <a:miter lim="800000"/>
                  <a:headEnd len="sm" w="sm" type="none"/>
                  <a:tailEnd len="sm" w="sm" type="none"/>
                </a:ln>
              </p:spPr>
            </p:cxnSp>
            <p:grpSp>
              <p:nvGrpSpPr>
                <p:cNvPr id="2920" name="Google Shape;2920;p144"/>
                <p:cNvGrpSpPr/>
                <p:nvPr/>
              </p:nvGrpSpPr>
              <p:grpSpPr>
                <a:xfrm>
                  <a:off x="2635917" y="2321560"/>
                  <a:ext cx="2012283" cy="1620654"/>
                  <a:chOff x="2635917" y="2321560"/>
                  <a:chExt cx="2012283" cy="1620654"/>
                </a:xfrm>
              </p:grpSpPr>
              <p:sp>
                <p:nvSpPr>
                  <p:cNvPr id="2921" name="Google Shape;2921;p144"/>
                  <p:cNvSpPr/>
                  <p:nvPr/>
                </p:nvSpPr>
                <p:spPr>
                  <a:xfrm>
                    <a:off x="2667000" y="2321560"/>
                    <a:ext cx="1981200" cy="1584959"/>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22" name="Google Shape;2922;p144"/>
                  <p:cNvCxnSpPr/>
                  <p:nvPr/>
                </p:nvCxnSpPr>
                <p:spPr>
                  <a:xfrm>
                    <a:off x="2635917" y="2513660"/>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23" name="Google Shape;2923;p144"/>
                  <p:cNvCxnSpPr/>
                  <p:nvPr/>
                </p:nvCxnSpPr>
                <p:spPr>
                  <a:xfrm>
                    <a:off x="2635917" y="280258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24" name="Google Shape;2924;p144"/>
                  <p:cNvCxnSpPr/>
                  <p:nvPr/>
                </p:nvCxnSpPr>
                <p:spPr>
                  <a:xfrm>
                    <a:off x="2635917" y="307563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25" name="Google Shape;2925;p144"/>
                  <p:cNvCxnSpPr/>
                  <p:nvPr/>
                </p:nvCxnSpPr>
                <p:spPr>
                  <a:xfrm>
                    <a:off x="2635917" y="335503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26" name="Google Shape;2926;p144"/>
                  <p:cNvCxnSpPr/>
                  <p:nvPr/>
                </p:nvCxnSpPr>
                <p:spPr>
                  <a:xfrm>
                    <a:off x="2635917" y="363316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27" name="Google Shape;2927;p144"/>
                  <p:cNvCxnSpPr/>
                  <p:nvPr/>
                </p:nvCxnSpPr>
                <p:spPr>
                  <a:xfrm>
                    <a:off x="2635917" y="390621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28" name="Google Shape;2928;p144"/>
                  <p:cNvCxnSpPr/>
                  <p:nvPr/>
                </p:nvCxnSpPr>
                <p:spPr>
                  <a:xfrm>
                    <a:off x="285556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29" name="Google Shape;2929;p144"/>
                  <p:cNvCxnSpPr/>
                  <p:nvPr/>
                </p:nvCxnSpPr>
                <p:spPr>
                  <a:xfrm>
                    <a:off x="3108925"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30" name="Google Shape;2930;p144"/>
                  <p:cNvCxnSpPr/>
                  <p:nvPr/>
                </p:nvCxnSpPr>
                <p:spPr>
                  <a:xfrm>
                    <a:off x="335848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31" name="Google Shape;2931;p144"/>
                  <p:cNvCxnSpPr/>
                  <p:nvPr/>
                </p:nvCxnSpPr>
                <p:spPr>
                  <a:xfrm>
                    <a:off x="360613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32" name="Google Shape;2932;p144"/>
                  <p:cNvCxnSpPr/>
                  <p:nvPr/>
                </p:nvCxnSpPr>
                <p:spPr>
                  <a:xfrm>
                    <a:off x="385759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33" name="Google Shape;2933;p144"/>
                  <p:cNvCxnSpPr/>
                  <p:nvPr/>
                </p:nvCxnSpPr>
                <p:spPr>
                  <a:xfrm>
                    <a:off x="4110955"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34" name="Google Shape;2934;p144"/>
                  <p:cNvCxnSpPr/>
                  <p:nvPr/>
                </p:nvCxnSpPr>
                <p:spPr>
                  <a:xfrm>
                    <a:off x="4362415"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35" name="Google Shape;2935;p144"/>
                  <p:cNvCxnSpPr/>
                  <p:nvPr/>
                </p:nvCxnSpPr>
                <p:spPr>
                  <a:xfrm>
                    <a:off x="4610065" y="3906214"/>
                    <a:ext cx="0" cy="36000"/>
                  </a:xfrm>
                  <a:prstGeom prst="straightConnector1">
                    <a:avLst/>
                  </a:prstGeom>
                  <a:noFill/>
                  <a:ln cap="flat" cmpd="sng" w="9525">
                    <a:solidFill>
                      <a:schemeClr val="dk1"/>
                    </a:solidFill>
                    <a:prstDash val="solid"/>
                    <a:miter lim="800000"/>
                    <a:headEnd len="sm" w="sm" type="none"/>
                    <a:tailEnd len="sm" w="sm" type="none"/>
                  </a:ln>
                </p:spPr>
              </p:cxnSp>
            </p:grpSp>
          </p:grpSp>
          <p:grpSp>
            <p:nvGrpSpPr>
              <p:cNvPr id="2936" name="Google Shape;2936;p144"/>
              <p:cNvGrpSpPr/>
              <p:nvPr/>
            </p:nvGrpSpPr>
            <p:grpSpPr>
              <a:xfrm>
                <a:off x="5176812" y="3642204"/>
                <a:ext cx="2017963" cy="1620654"/>
                <a:chOff x="2635917" y="4223524"/>
                <a:chExt cx="2017963" cy="1620654"/>
              </a:xfrm>
            </p:grpSpPr>
            <p:grpSp>
              <p:nvGrpSpPr>
                <p:cNvPr id="2937" name="Google Shape;2937;p144"/>
                <p:cNvGrpSpPr/>
                <p:nvPr/>
              </p:nvGrpSpPr>
              <p:grpSpPr>
                <a:xfrm>
                  <a:off x="2755168" y="4306321"/>
                  <a:ext cx="1800150" cy="1500644"/>
                  <a:chOff x="2755168" y="2400806"/>
                  <a:chExt cx="1800150" cy="1496240"/>
                </a:xfrm>
              </p:grpSpPr>
              <p:sp>
                <p:nvSpPr>
                  <p:cNvPr id="2938" name="Google Shape;2938;p144"/>
                  <p:cNvSpPr/>
                  <p:nvPr/>
                </p:nvSpPr>
                <p:spPr>
                  <a:xfrm>
                    <a:off x="2755168" y="2400806"/>
                    <a:ext cx="180015" cy="149623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9" name="Google Shape;2939;p144"/>
                  <p:cNvSpPr/>
                  <p:nvPr/>
                </p:nvSpPr>
                <p:spPr>
                  <a:xfrm>
                    <a:off x="2935183" y="3370769"/>
                    <a:ext cx="180015" cy="526276"/>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0" name="Google Shape;2940;p144"/>
                  <p:cNvSpPr/>
                  <p:nvPr/>
                </p:nvSpPr>
                <p:spPr>
                  <a:xfrm>
                    <a:off x="3295213" y="3769895"/>
                    <a:ext cx="180015" cy="12715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1" name="Google Shape;2941;p144"/>
                  <p:cNvSpPr/>
                  <p:nvPr/>
                </p:nvSpPr>
                <p:spPr>
                  <a:xfrm>
                    <a:off x="3475228" y="3569824"/>
                    <a:ext cx="180015" cy="32722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2" name="Google Shape;2942;p144"/>
                  <p:cNvSpPr/>
                  <p:nvPr/>
                </p:nvSpPr>
                <p:spPr>
                  <a:xfrm>
                    <a:off x="3655243" y="2832852"/>
                    <a:ext cx="180015" cy="1064193"/>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3" name="Google Shape;2943;p144"/>
                  <p:cNvSpPr/>
                  <p:nvPr/>
                </p:nvSpPr>
                <p:spPr>
                  <a:xfrm>
                    <a:off x="3835258" y="2711291"/>
                    <a:ext cx="180015" cy="1185755"/>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4" name="Google Shape;2944;p144"/>
                  <p:cNvSpPr/>
                  <p:nvPr/>
                </p:nvSpPr>
                <p:spPr>
                  <a:xfrm>
                    <a:off x="4015273" y="3162084"/>
                    <a:ext cx="180015" cy="73496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5" name="Google Shape;2945;p144"/>
                  <p:cNvSpPr/>
                  <p:nvPr/>
                </p:nvSpPr>
                <p:spPr>
                  <a:xfrm>
                    <a:off x="4195288" y="3440664"/>
                    <a:ext cx="180015" cy="45638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6" name="Google Shape;2946;p144"/>
                  <p:cNvSpPr/>
                  <p:nvPr/>
                </p:nvSpPr>
                <p:spPr>
                  <a:xfrm>
                    <a:off x="4375303" y="3693919"/>
                    <a:ext cx="180015" cy="203126"/>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47" name="Google Shape;2947;p144"/>
                <p:cNvCxnSpPr/>
                <p:nvPr/>
              </p:nvCxnSpPr>
              <p:spPr>
                <a:xfrm>
                  <a:off x="2672680" y="4381334"/>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48" name="Google Shape;2948;p144"/>
                <p:cNvCxnSpPr/>
                <p:nvPr/>
              </p:nvCxnSpPr>
              <p:spPr>
                <a:xfrm rot="10800000">
                  <a:off x="4587562"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49" name="Google Shape;2949;p144"/>
                <p:cNvCxnSpPr/>
                <p:nvPr/>
              </p:nvCxnSpPr>
              <p:spPr>
                <a:xfrm rot="10800000">
                  <a:off x="4280500"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50" name="Google Shape;2950;p144"/>
                <p:cNvCxnSpPr/>
                <p:nvPr/>
              </p:nvCxnSpPr>
              <p:spPr>
                <a:xfrm rot="10800000">
                  <a:off x="3973760"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51" name="Google Shape;2951;p144"/>
                <p:cNvCxnSpPr/>
                <p:nvPr/>
              </p:nvCxnSpPr>
              <p:spPr>
                <a:xfrm rot="10800000">
                  <a:off x="3670900"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52" name="Google Shape;2952;p144"/>
                <p:cNvCxnSpPr/>
                <p:nvPr/>
              </p:nvCxnSpPr>
              <p:spPr>
                <a:xfrm rot="10800000">
                  <a:off x="3366100"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53" name="Google Shape;2953;p144"/>
                <p:cNvCxnSpPr/>
                <p:nvPr/>
              </p:nvCxnSpPr>
              <p:spPr>
                <a:xfrm rot="10800000">
                  <a:off x="3059395"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54" name="Google Shape;2954;p144"/>
                <p:cNvCxnSpPr/>
                <p:nvPr/>
              </p:nvCxnSpPr>
              <p:spPr>
                <a:xfrm rot="10800000">
                  <a:off x="2754595"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55" name="Google Shape;2955;p144"/>
                <p:cNvCxnSpPr/>
                <p:nvPr/>
              </p:nvCxnSpPr>
              <p:spPr>
                <a:xfrm>
                  <a:off x="2672680" y="4588979"/>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56" name="Google Shape;2956;p144"/>
                <p:cNvCxnSpPr/>
                <p:nvPr/>
              </p:nvCxnSpPr>
              <p:spPr>
                <a:xfrm>
                  <a:off x="2672680" y="4786464"/>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57" name="Google Shape;2957;p144"/>
                <p:cNvCxnSpPr/>
                <p:nvPr/>
              </p:nvCxnSpPr>
              <p:spPr>
                <a:xfrm>
                  <a:off x="2672680" y="4990133"/>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58" name="Google Shape;2958;p144"/>
                <p:cNvCxnSpPr/>
                <p:nvPr/>
              </p:nvCxnSpPr>
              <p:spPr>
                <a:xfrm>
                  <a:off x="2672680" y="5190324"/>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59" name="Google Shape;2959;p144"/>
                <p:cNvCxnSpPr/>
                <p:nvPr/>
              </p:nvCxnSpPr>
              <p:spPr>
                <a:xfrm>
                  <a:off x="2672680" y="5396064"/>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60" name="Google Shape;2960;p144"/>
                <p:cNvCxnSpPr/>
                <p:nvPr/>
              </p:nvCxnSpPr>
              <p:spPr>
                <a:xfrm>
                  <a:off x="2672680" y="5601804"/>
                  <a:ext cx="1981200" cy="0"/>
                </a:xfrm>
                <a:prstGeom prst="straightConnector1">
                  <a:avLst/>
                </a:prstGeom>
                <a:noFill/>
                <a:ln cap="flat" cmpd="sng" w="9525">
                  <a:solidFill>
                    <a:srgbClr val="BFBFBF"/>
                  </a:solidFill>
                  <a:prstDash val="solid"/>
                  <a:miter lim="800000"/>
                  <a:headEnd len="sm" w="sm" type="none"/>
                  <a:tailEnd len="sm" w="sm" type="none"/>
                </a:ln>
              </p:spPr>
            </p:cxnSp>
            <p:grpSp>
              <p:nvGrpSpPr>
                <p:cNvPr id="2961" name="Google Shape;2961;p144"/>
                <p:cNvGrpSpPr/>
                <p:nvPr/>
              </p:nvGrpSpPr>
              <p:grpSpPr>
                <a:xfrm>
                  <a:off x="2635917" y="4223524"/>
                  <a:ext cx="2012283" cy="1620654"/>
                  <a:chOff x="2635917" y="2321560"/>
                  <a:chExt cx="2012283" cy="1620654"/>
                </a:xfrm>
              </p:grpSpPr>
              <p:sp>
                <p:nvSpPr>
                  <p:cNvPr id="2962" name="Google Shape;2962;p144"/>
                  <p:cNvSpPr/>
                  <p:nvPr/>
                </p:nvSpPr>
                <p:spPr>
                  <a:xfrm>
                    <a:off x="2667000" y="2321560"/>
                    <a:ext cx="1981200" cy="1584959"/>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63" name="Google Shape;2963;p144"/>
                  <p:cNvCxnSpPr/>
                  <p:nvPr/>
                </p:nvCxnSpPr>
                <p:spPr>
                  <a:xfrm>
                    <a:off x="2635917" y="2479370"/>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64" name="Google Shape;2964;p144"/>
                  <p:cNvCxnSpPr/>
                  <p:nvPr/>
                </p:nvCxnSpPr>
                <p:spPr>
                  <a:xfrm>
                    <a:off x="2635917" y="2884500"/>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65" name="Google Shape;2965;p144"/>
                  <p:cNvCxnSpPr/>
                  <p:nvPr/>
                </p:nvCxnSpPr>
                <p:spPr>
                  <a:xfrm>
                    <a:off x="2635917" y="309087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66" name="Google Shape;2966;p144"/>
                  <p:cNvCxnSpPr/>
                  <p:nvPr/>
                </p:nvCxnSpPr>
                <p:spPr>
                  <a:xfrm>
                    <a:off x="2635917" y="3288360"/>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67" name="Google Shape;2967;p144"/>
                  <p:cNvCxnSpPr/>
                  <p:nvPr/>
                </p:nvCxnSpPr>
                <p:spPr>
                  <a:xfrm>
                    <a:off x="2635917" y="3699840"/>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68" name="Google Shape;2968;p144"/>
                  <p:cNvCxnSpPr/>
                  <p:nvPr/>
                </p:nvCxnSpPr>
                <p:spPr>
                  <a:xfrm>
                    <a:off x="2635917" y="390621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69" name="Google Shape;2969;p144"/>
                  <p:cNvCxnSpPr/>
                  <p:nvPr/>
                </p:nvCxnSpPr>
                <p:spPr>
                  <a:xfrm>
                    <a:off x="2754595"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70" name="Google Shape;2970;p144"/>
                  <p:cNvCxnSpPr/>
                  <p:nvPr/>
                </p:nvCxnSpPr>
                <p:spPr>
                  <a:xfrm>
                    <a:off x="3059395"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71" name="Google Shape;2971;p144"/>
                  <p:cNvCxnSpPr/>
                  <p:nvPr/>
                </p:nvCxnSpPr>
                <p:spPr>
                  <a:xfrm>
                    <a:off x="336610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72" name="Google Shape;2972;p144"/>
                  <p:cNvCxnSpPr/>
                  <p:nvPr/>
                </p:nvCxnSpPr>
                <p:spPr>
                  <a:xfrm>
                    <a:off x="367090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73" name="Google Shape;2973;p144"/>
                  <p:cNvCxnSpPr/>
                  <p:nvPr/>
                </p:nvCxnSpPr>
                <p:spPr>
                  <a:xfrm>
                    <a:off x="397570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74" name="Google Shape;2974;p144"/>
                  <p:cNvCxnSpPr/>
                  <p:nvPr/>
                </p:nvCxnSpPr>
                <p:spPr>
                  <a:xfrm>
                    <a:off x="428050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75" name="Google Shape;2975;p144"/>
                  <p:cNvCxnSpPr/>
                  <p:nvPr/>
                </p:nvCxnSpPr>
                <p:spPr>
                  <a:xfrm>
                    <a:off x="4587205"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2976" name="Google Shape;2976;p144"/>
                  <p:cNvCxnSpPr/>
                  <p:nvPr/>
                </p:nvCxnSpPr>
                <p:spPr>
                  <a:xfrm>
                    <a:off x="2635917" y="268701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2977" name="Google Shape;2977;p144"/>
                  <p:cNvCxnSpPr/>
                  <p:nvPr/>
                </p:nvCxnSpPr>
                <p:spPr>
                  <a:xfrm>
                    <a:off x="2635917" y="3494100"/>
                    <a:ext cx="36000" cy="0"/>
                  </a:xfrm>
                  <a:prstGeom prst="straightConnector1">
                    <a:avLst/>
                  </a:prstGeom>
                  <a:noFill/>
                  <a:ln cap="flat" cmpd="sng" w="9525">
                    <a:solidFill>
                      <a:schemeClr val="dk1"/>
                    </a:solidFill>
                    <a:prstDash val="solid"/>
                    <a:miter lim="800000"/>
                    <a:headEnd len="sm" w="sm" type="none"/>
                    <a:tailEnd len="sm" w="sm" type="none"/>
                  </a:ln>
                </p:spPr>
              </p:cxnSp>
            </p:grpSp>
          </p:grpSp>
          <p:grpSp>
            <p:nvGrpSpPr>
              <p:cNvPr id="2978" name="Google Shape;2978;p144"/>
              <p:cNvGrpSpPr/>
              <p:nvPr/>
            </p:nvGrpSpPr>
            <p:grpSpPr>
              <a:xfrm>
                <a:off x="7339493" y="3642204"/>
                <a:ext cx="2012283" cy="1620654"/>
                <a:chOff x="5014502" y="4223524"/>
                <a:chExt cx="2012283" cy="1620654"/>
              </a:xfrm>
            </p:grpSpPr>
            <p:grpSp>
              <p:nvGrpSpPr>
                <p:cNvPr id="2979" name="Google Shape;2979;p144"/>
                <p:cNvGrpSpPr/>
                <p:nvPr/>
              </p:nvGrpSpPr>
              <p:grpSpPr>
                <a:xfrm>
                  <a:off x="5137688" y="4301062"/>
                  <a:ext cx="1800150" cy="1502341"/>
                  <a:chOff x="2755168" y="2399114"/>
                  <a:chExt cx="1800150" cy="1497933"/>
                </a:xfrm>
              </p:grpSpPr>
              <p:sp>
                <p:nvSpPr>
                  <p:cNvPr id="2980" name="Google Shape;2980;p144"/>
                  <p:cNvSpPr/>
                  <p:nvPr/>
                </p:nvSpPr>
                <p:spPr>
                  <a:xfrm>
                    <a:off x="2755168" y="2399114"/>
                    <a:ext cx="180015" cy="149793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1" name="Google Shape;2981;p144"/>
                  <p:cNvSpPr/>
                  <p:nvPr/>
                </p:nvSpPr>
                <p:spPr>
                  <a:xfrm>
                    <a:off x="2935183" y="3603767"/>
                    <a:ext cx="180015" cy="29327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2" name="Google Shape;2982;p144"/>
                  <p:cNvSpPr/>
                  <p:nvPr/>
                </p:nvSpPr>
                <p:spPr>
                  <a:xfrm>
                    <a:off x="3115198" y="3851462"/>
                    <a:ext cx="180015" cy="45585"/>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3" name="Google Shape;2983;p144"/>
                  <p:cNvSpPr/>
                  <p:nvPr/>
                </p:nvSpPr>
                <p:spPr>
                  <a:xfrm>
                    <a:off x="3295213" y="3639223"/>
                    <a:ext cx="180015" cy="257822"/>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4" name="Google Shape;2984;p144"/>
                  <p:cNvSpPr/>
                  <p:nvPr/>
                </p:nvSpPr>
                <p:spPr>
                  <a:xfrm>
                    <a:off x="3475228" y="3601234"/>
                    <a:ext cx="180015" cy="295812"/>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5" name="Google Shape;2985;p144"/>
                  <p:cNvSpPr/>
                  <p:nvPr/>
                </p:nvSpPr>
                <p:spPr>
                  <a:xfrm>
                    <a:off x="3655243" y="2686985"/>
                    <a:ext cx="180015" cy="121006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6" name="Google Shape;2986;p144"/>
                  <p:cNvSpPr/>
                  <p:nvPr/>
                </p:nvSpPr>
                <p:spPr>
                  <a:xfrm>
                    <a:off x="3835258" y="3674678"/>
                    <a:ext cx="180015" cy="222368"/>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7" name="Google Shape;2987;p144"/>
                  <p:cNvSpPr/>
                  <p:nvPr/>
                </p:nvSpPr>
                <p:spPr>
                  <a:xfrm>
                    <a:off x="4015273" y="3049139"/>
                    <a:ext cx="180015" cy="847906"/>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8" name="Google Shape;2988;p144"/>
                  <p:cNvSpPr/>
                  <p:nvPr/>
                </p:nvSpPr>
                <p:spPr>
                  <a:xfrm>
                    <a:off x="4195288" y="3565779"/>
                    <a:ext cx="180015" cy="331266"/>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9" name="Google Shape;2989;p144"/>
                  <p:cNvSpPr/>
                  <p:nvPr/>
                </p:nvSpPr>
                <p:spPr>
                  <a:xfrm>
                    <a:off x="4375303" y="3383435"/>
                    <a:ext cx="180015" cy="51361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90" name="Google Shape;2990;p144"/>
                <p:cNvCxnSpPr/>
                <p:nvPr/>
              </p:nvCxnSpPr>
              <p:spPr>
                <a:xfrm>
                  <a:off x="5045585" y="4338789"/>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91" name="Google Shape;2991;p144"/>
                <p:cNvCxnSpPr/>
                <p:nvPr/>
              </p:nvCxnSpPr>
              <p:spPr>
                <a:xfrm>
                  <a:off x="5045585" y="4524935"/>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92" name="Google Shape;2992;p144"/>
                <p:cNvCxnSpPr/>
                <p:nvPr/>
              </p:nvCxnSpPr>
              <p:spPr>
                <a:xfrm>
                  <a:off x="5045585" y="4696401"/>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93" name="Google Shape;2993;p144"/>
                <p:cNvCxnSpPr/>
                <p:nvPr/>
              </p:nvCxnSpPr>
              <p:spPr>
                <a:xfrm>
                  <a:off x="5045585" y="4885797"/>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94" name="Google Shape;2994;p144"/>
                <p:cNvCxnSpPr/>
                <p:nvPr/>
              </p:nvCxnSpPr>
              <p:spPr>
                <a:xfrm>
                  <a:off x="5045585" y="5069840"/>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95" name="Google Shape;2995;p144"/>
                <p:cNvCxnSpPr/>
                <p:nvPr/>
              </p:nvCxnSpPr>
              <p:spPr>
                <a:xfrm>
                  <a:off x="5045585" y="5255458"/>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96" name="Google Shape;2996;p144"/>
                <p:cNvCxnSpPr/>
                <p:nvPr/>
              </p:nvCxnSpPr>
              <p:spPr>
                <a:xfrm>
                  <a:off x="5045585" y="5440969"/>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97" name="Google Shape;2997;p144"/>
                <p:cNvCxnSpPr/>
                <p:nvPr/>
              </p:nvCxnSpPr>
              <p:spPr>
                <a:xfrm>
                  <a:off x="5045585" y="5617590"/>
                  <a:ext cx="1981200" cy="0"/>
                </a:xfrm>
                <a:prstGeom prst="straightConnector1">
                  <a:avLst/>
                </a:prstGeom>
                <a:noFill/>
                <a:ln cap="flat" cmpd="sng" w="9525">
                  <a:solidFill>
                    <a:srgbClr val="BFBFBF"/>
                  </a:solidFill>
                  <a:prstDash val="solid"/>
                  <a:miter lim="800000"/>
                  <a:headEnd len="sm" w="sm" type="none"/>
                  <a:tailEnd len="sm" w="sm" type="none"/>
                </a:ln>
              </p:spPr>
            </p:cxnSp>
            <p:cxnSp>
              <p:nvCxnSpPr>
                <p:cNvPr id="2998" name="Google Shape;2998;p144"/>
                <p:cNvCxnSpPr/>
                <p:nvPr/>
              </p:nvCxnSpPr>
              <p:spPr>
                <a:xfrm rot="10800000">
                  <a:off x="5062695"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2999" name="Google Shape;2999;p144"/>
                <p:cNvCxnSpPr/>
                <p:nvPr/>
              </p:nvCxnSpPr>
              <p:spPr>
                <a:xfrm rot="10800000">
                  <a:off x="5432265"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3000" name="Google Shape;3000;p144"/>
                <p:cNvCxnSpPr/>
                <p:nvPr/>
              </p:nvCxnSpPr>
              <p:spPr>
                <a:xfrm rot="10800000">
                  <a:off x="5809455"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3001" name="Google Shape;3001;p144"/>
                <p:cNvCxnSpPr/>
                <p:nvPr/>
              </p:nvCxnSpPr>
              <p:spPr>
                <a:xfrm rot="10800000">
                  <a:off x="6181991"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3002" name="Google Shape;3002;p144"/>
                <p:cNvCxnSpPr/>
                <p:nvPr/>
              </p:nvCxnSpPr>
              <p:spPr>
                <a:xfrm rot="10800000">
                  <a:off x="6558386" y="4223524"/>
                  <a:ext cx="0" cy="1579877"/>
                </a:xfrm>
                <a:prstGeom prst="straightConnector1">
                  <a:avLst/>
                </a:prstGeom>
                <a:noFill/>
                <a:ln cap="flat" cmpd="sng" w="9525">
                  <a:solidFill>
                    <a:srgbClr val="BFBFBF"/>
                  </a:solidFill>
                  <a:prstDash val="solid"/>
                  <a:miter lim="800000"/>
                  <a:headEnd len="sm" w="sm" type="none"/>
                  <a:tailEnd len="sm" w="sm" type="none"/>
                </a:ln>
              </p:spPr>
            </p:cxnSp>
            <p:cxnSp>
              <p:nvCxnSpPr>
                <p:cNvPr id="3003" name="Google Shape;3003;p144"/>
                <p:cNvCxnSpPr/>
                <p:nvPr/>
              </p:nvCxnSpPr>
              <p:spPr>
                <a:xfrm rot="10800000">
                  <a:off x="6935404" y="4223524"/>
                  <a:ext cx="0" cy="1579877"/>
                </a:xfrm>
                <a:prstGeom prst="straightConnector1">
                  <a:avLst/>
                </a:prstGeom>
                <a:noFill/>
                <a:ln cap="flat" cmpd="sng" w="9525">
                  <a:solidFill>
                    <a:srgbClr val="BFBFBF"/>
                  </a:solidFill>
                  <a:prstDash val="solid"/>
                  <a:miter lim="800000"/>
                  <a:headEnd len="sm" w="sm" type="none"/>
                  <a:tailEnd len="sm" w="sm" type="none"/>
                </a:ln>
              </p:spPr>
            </p:cxnSp>
            <p:grpSp>
              <p:nvGrpSpPr>
                <p:cNvPr id="3004" name="Google Shape;3004;p144"/>
                <p:cNvGrpSpPr/>
                <p:nvPr/>
              </p:nvGrpSpPr>
              <p:grpSpPr>
                <a:xfrm>
                  <a:off x="5014502" y="4223524"/>
                  <a:ext cx="2012283" cy="1620654"/>
                  <a:chOff x="2635917" y="2321560"/>
                  <a:chExt cx="2012283" cy="1620654"/>
                </a:xfrm>
              </p:grpSpPr>
              <p:sp>
                <p:nvSpPr>
                  <p:cNvPr id="3005" name="Google Shape;3005;p144"/>
                  <p:cNvSpPr/>
                  <p:nvPr/>
                </p:nvSpPr>
                <p:spPr>
                  <a:xfrm>
                    <a:off x="2667000" y="2321560"/>
                    <a:ext cx="1981200" cy="1584959"/>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06" name="Google Shape;3006;p144"/>
                  <p:cNvCxnSpPr/>
                  <p:nvPr/>
                </p:nvCxnSpPr>
                <p:spPr>
                  <a:xfrm>
                    <a:off x="2635917" y="243682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07" name="Google Shape;3007;p144"/>
                  <p:cNvCxnSpPr/>
                  <p:nvPr/>
                </p:nvCxnSpPr>
                <p:spPr>
                  <a:xfrm>
                    <a:off x="2635917" y="262297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08" name="Google Shape;3008;p144"/>
                  <p:cNvCxnSpPr/>
                  <p:nvPr/>
                </p:nvCxnSpPr>
                <p:spPr>
                  <a:xfrm>
                    <a:off x="2635917" y="3168618"/>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09" name="Google Shape;3009;p144"/>
                  <p:cNvCxnSpPr/>
                  <p:nvPr/>
                </p:nvCxnSpPr>
                <p:spPr>
                  <a:xfrm>
                    <a:off x="2635917" y="353900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10" name="Google Shape;3010;p144"/>
                  <p:cNvCxnSpPr/>
                  <p:nvPr/>
                </p:nvCxnSpPr>
                <p:spPr>
                  <a:xfrm>
                    <a:off x="2635917" y="371562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11" name="Google Shape;3011;p144"/>
                  <p:cNvCxnSpPr/>
                  <p:nvPr/>
                </p:nvCxnSpPr>
                <p:spPr>
                  <a:xfrm>
                    <a:off x="2635917" y="3906215"/>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12" name="Google Shape;3012;p144"/>
                  <p:cNvCxnSpPr/>
                  <p:nvPr/>
                </p:nvCxnSpPr>
                <p:spPr>
                  <a:xfrm>
                    <a:off x="268411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3013" name="Google Shape;3013;p144"/>
                  <p:cNvCxnSpPr/>
                  <p:nvPr/>
                </p:nvCxnSpPr>
                <p:spPr>
                  <a:xfrm>
                    <a:off x="305368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3014" name="Google Shape;3014;p144"/>
                  <p:cNvCxnSpPr/>
                  <p:nvPr/>
                </p:nvCxnSpPr>
                <p:spPr>
                  <a:xfrm>
                    <a:off x="343087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3015" name="Google Shape;3015;p144"/>
                  <p:cNvCxnSpPr/>
                  <p:nvPr/>
                </p:nvCxnSpPr>
                <p:spPr>
                  <a:xfrm>
                    <a:off x="3808011"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3016" name="Google Shape;3016;p144"/>
                  <p:cNvCxnSpPr/>
                  <p:nvPr/>
                </p:nvCxnSpPr>
                <p:spPr>
                  <a:xfrm>
                    <a:off x="4181440"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3017" name="Google Shape;3017;p144"/>
                  <p:cNvCxnSpPr/>
                  <p:nvPr/>
                </p:nvCxnSpPr>
                <p:spPr>
                  <a:xfrm>
                    <a:off x="4555443" y="3906214"/>
                    <a:ext cx="0" cy="36000"/>
                  </a:xfrm>
                  <a:prstGeom prst="straightConnector1">
                    <a:avLst/>
                  </a:prstGeom>
                  <a:noFill/>
                  <a:ln cap="flat" cmpd="sng" w="9525">
                    <a:solidFill>
                      <a:schemeClr val="dk1"/>
                    </a:solidFill>
                    <a:prstDash val="solid"/>
                    <a:miter lim="800000"/>
                    <a:headEnd len="sm" w="sm" type="none"/>
                    <a:tailEnd len="sm" w="sm" type="none"/>
                  </a:ln>
                </p:spPr>
              </p:cxnSp>
              <p:cxnSp>
                <p:nvCxnSpPr>
                  <p:cNvPr id="3018" name="Google Shape;3018;p144"/>
                  <p:cNvCxnSpPr/>
                  <p:nvPr/>
                </p:nvCxnSpPr>
                <p:spPr>
                  <a:xfrm>
                    <a:off x="2635917" y="3354764"/>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19" name="Google Shape;3019;p144"/>
                  <p:cNvCxnSpPr/>
                  <p:nvPr/>
                </p:nvCxnSpPr>
                <p:spPr>
                  <a:xfrm>
                    <a:off x="2635917" y="2799592"/>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20" name="Google Shape;3020;p144"/>
                  <p:cNvCxnSpPr/>
                  <p:nvPr/>
                </p:nvCxnSpPr>
                <p:spPr>
                  <a:xfrm>
                    <a:off x="2635917" y="2983833"/>
                    <a:ext cx="36000" cy="0"/>
                  </a:xfrm>
                  <a:prstGeom prst="straightConnector1">
                    <a:avLst/>
                  </a:prstGeom>
                  <a:noFill/>
                  <a:ln cap="flat" cmpd="sng" w="9525">
                    <a:solidFill>
                      <a:schemeClr val="dk1"/>
                    </a:solidFill>
                    <a:prstDash val="solid"/>
                    <a:miter lim="800000"/>
                    <a:headEnd len="sm" w="sm" type="none"/>
                    <a:tailEnd len="sm" w="sm" type="none"/>
                  </a:ln>
                </p:spPr>
              </p:cxnSp>
            </p:grpSp>
          </p:grpSp>
          <p:sp>
            <p:nvSpPr>
              <p:cNvPr id="3021" name="Google Shape;3021;p144"/>
              <p:cNvSpPr txBox="1"/>
              <p:nvPr/>
            </p:nvSpPr>
            <p:spPr>
              <a:xfrm>
                <a:off x="1442044" y="3418830"/>
                <a:ext cx="868828" cy="18466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setal_length</a:t>
                </a:r>
                <a:endParaRPr/>
              </a:p>
            </p:txBody>
          </p:sp>
          <p:sp>
            <p:nvSpPr>
              <p:cNvPr id="3022" name="Google Shape;3022;p144"/>
              <p:cNvSpPr txBox="1"/>
              <p:nvPr/>
            </p:nvSpPr>
            <p:spPr>
              <a:xfrm>
                <a:off x="3465215" y="3418830"/>
                <a:ext cx="1152560" cy="18466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setal_width (cm)</a:t>
                </a:r>
                <a:endParaRPr/>
              </a:p>
            </p:txBody>
          </p:sp>
          <p:sp>
            <p:nvSpPr>
              <p:cNvPr id="3023" name="Google Shape;3023;p144"/>
              <p:cNvSpPr txBox="1"/>
              <p:nvPr/>
            </p:nvSpPr>
            <p:spPr>
              <a:xfrm>
                <a:off x="5752907" y="3418830"/>
                <a:ext cx="886461" cy="18466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petal_length</a:t>
                </a:r>
                <a:endParaRPr/>
              </a:p>
            </p:txBody>
          </p:sp>
          <p:sp>
            <p:nvSpPr>
              <p:cNvPr id="3024" name="Google Shape;3024;p144"/>
              <p:cNvSpPr txBox="1"/>
              <p:nvPr/>
            </p:nvSpPr>
            <p:spPr>
              <a:xfrm>
                <a:off x="7945998" y="3418830"/>
                <a:ext cx="830356" cy="18466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petal_width</a:t>
                </a:r>
                <a:endParaRPr/>
              </a:p>
            </p:txBody>
          </p:sp>
        </p:grpSp>
      </p:gr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9" name="Shape 3029"/>
        <p:cNvGrpSpPr/>
        <p:nvPr/>
      </p:nvGrpSpPr>
      <p:grpSpPr>
        <a:xfrm>
          <a:off x="0" y="0"/>
          <a:ext cx="0" cy="0"/>
          <a:chOff x="0" y="0"/>
          <a:chExt cx="0" cy="0"/>
        </a:xfrm>
      </p:grpSpPr>
      <p:grpSp>
        <p:nvGrpSpPr>
          <p:cNvPr id="3030" name="Google Shape;3030;p145"/>
          <p:cNvGrpSpPr/>
          <p:nvPr/>
        </p:nvGrpSpPr>
        <p:grpSpPr>
          <a:xfrm>
            <a:off x="450000" y="450000"/>
            <a:ext cx="9018000" cy="276999"/>
            <a:chOff x="450000" y="450000"/>
            <a:chExt cx="9018000" cy="276999"/>
          </a:xfrm>
        </p:grpSpPr>
        <p:sp>
          <p:nvSpPr>
            <p:cNvPr id="3031" name="Google Shape;3031;p1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032" name="Google Shape;3032;p1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033" name="Google Shape;3033;p14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Trực quan hóa mối tương quan</a:t>
            </a:r>
            <a:endParaRPr sz="1400">
              <a:solidFill>
                <a:schemeClr val="dk1"/>
              </a:solidFill>
              <a:latin typeface="Arial"/>
              <a:ea typeface="Arial"/>
              <a:cs typeface="Arial"/>
              <a:sym typeface="Arial"/>
            </a:endParaRPr>
          </a:p>
        </p:txBody>
      </p:sp>
      <p:sp>
        <p:nvSpPr>
          <p:cNvPr id="3034" name="Google Shape;3034;p145"/>
          <p:cNvSpPr/>
          <p:nvPr/>
        </p:nvSpPr>
        <p:spPr>
          <a:xfrm>
            <a:off x="666749" y="1773239"/>
            <a:ext cx="8677276" cy="151174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35" name="Google Shape;3035;p145"/>
          <p:cNvPicPr preferRelativeResize="0"/>
          <p:nvPr/>
        </p:nvPicPr>
        <p:blipFill rotWithShape="1">
          <a:blip r:embed="rId3">
            <a:alphaModFix/>
          </a:blip>
          <a:srcRect b="0" l="335" r="22079" t="0"/>
          <a:stretch/>
        </p:blipFill>
        <p:spPr>
          <a:xfrm>
            <a:off x="847724" y="1844824"/>
            <a:ext cx="8496301" cy="1348428"/>
          </a:xfrm>
          <a:prstGeom prst="rect">
            <a:avLst/>
          </a:prstGeom>
          <a:noFill/>
          <a:ln>
            <a:noFill/>
          </a:ln>
        </p:spPr>
      </p:pic>
      <p:grpSp>
        <p:nvGrpSpPr>
          <p:cNvPr id="3036" name="Google Shape;3036;p145"/>
          <p:cNvGrpSpPr/>
          <p:nvPr/>
        </p:nvGrpSpPr>
        <p:grpSpPr>
          <a:xfrm>
            <a:off x="3377117" y="3371797"/>
            <a:ext cx="3687545" cy="2994782"/>
            <a:chOff x="3377117" y="3371797"/>
            <a:chExt cx="3687545" cy="2994782"/>
          </a:xfrm>
        </p:grpSpPr>
        <p:grpSp>
          <p:nvGrpSpPr>
            <p:cNvPr id="3037" name="Google Shape;3037;p145"/>
            <p:cNvGrpSpPr/>
            <p:nvPr/>
          </p:nvGrpSpPr>
          <p:grpSpPr>
            <a:xfrm>
              <a:off x="3377117" y="3371797"/>
              <a:ext cx="2978458" cy="2994782"/>
              <a:chOff x="3551939" y="3429451"/>
              <a:chExt cx="2656375" cy="2670935"/>
            </a:xfrm>
          </p:grpSpPr>
          <p:sp>
            <p:nvSpPr>
              <p:cNvPr id="3038" name="Google Shape;3038;p145"/>
              <p:cNvSpPr/>
              <p:nvPr/>
            </p:nvSpPr>
            <p:spPr>
              <a:xfrm>
                <a:off x="4321413" y="3429451"/>
                <a:ext cx="630000" cy="630000"/>
              </a:xfrm>
              <a:prstGeom prst="rect">
                <a:avLst/>
              </a:prstGeom>
              <a:solidFill>
                <a:srgbClr val="DAE4E7"/>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9" name="Google Shape;3039;p145"/>
              <p:cNvSpPr/>
              <p:nvPr/>
            </p:nvSpPr>
            <p:spPr>
              <a:xfrm>
                <a:off x="4948173" y="3429451"/>
                <a:ext cx="630000" cy="630000"/>
              </a:xfrm>
              <a:prstGeom prst="rect">
                <a:avLst/>
              </a:prstGeom>
              <a:solidFill>
                <a:srgbClr val="DD515C"/>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0" name="Google Shape;3040;p145"/>
              <p:cNvSpPr/>
              <p:nvPr/>
            </p:nvSpPr>
            <p:spPr>
              <a:xfrm>
                <a:off x="5578314" y="3429451"/>
                <a:ext cx="630000" cy="630000"/>
              </a:xfrm>
              <a:prstGeom prst="rect">
                <a:avLst/>
              </a:prstGeom>
              <a:solidFill>
                <a:srgbClr val="DE5B65"/>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1" name="Google Shape;3041;p145"/>
              <p:cNvSpPr/>
              <p:nvPr/>
            </p:nvSpPr>
            <p:spPr>
              <a:xfrm>
                <a:off x="3691272" y="4059451"/>
                <a:ext cx="630000" cy="630000"/>
              </a:xfrm>
              <a:prstGeom prst="rect">
                <a:avLst/>
              </a:prstGeom>
              <a:solidFill>
                <a:srgbClr val="DAE4E7"/>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2" name="Google Shape;3042;p145"/>
              <p:cNvSpPr/>
              <p:nvPr/>
            </p:nvSpPr>
            <p:spPr>
              <a:xfrm>
                <a:off x="4321413" y="4059451"/>
                <a:ext cx="630000" cy="630000"/>
              </a:xfrm>
              <a:prstGeom prst="rect">
                <a:avLst/>
              </a:prstGeom>
              <a:solidFill>
                <a:srgbClr val="DA3B4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3" name="Google Shape;3043;p145"/>
              <p:cNvSpPr/>
              <p:nvPr/>
            </p:nvSpPr>
            <p:spPr>
              <a:xfrm>
                <a:off x="4948173" y="4059451"/>
                <a:ext cx="630000" cy="630000"/>
              </a:xfrm>
              <a:prstGeom prst="rect">
                <a:avLst/>
              </a:prstGeom>
              <a:solidFill>
                <a:srgbClr val="A5C1CA"/>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4" name="Google Shape;3044;p145"/>
              <p:cNvSpPr/>
              <p:nvPr/>
            </p:nvSpPr>
            <p:spPr>
              <a:xfrm>
                <a:off x="5578314" y="4059451"/>
                <a:ext cx="630000" cy="630000"/>
              </a:xfrm>
              <a:prstGeom prst="rect">
                <a:avLst/>
              </a:prstGeom>
              <a:solidFill>
                <a:srgbClr val="B0C8D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5" name="Google Shape;3045;p145"/>
              <p:cNvSpPr/>
              <p:nvPr/>
            </p:nvSpPr>
            <p:spPr>
              <a:xfrm>
                <a:off x="3691272" y="4689451"/>
                <a:ext cx="630000" cy="630000"/>
              </a:xfrm>
              <a:prstGeom prst="rect">
                <a:avLst/>
              </a:prstGeom>
              <a:solidFill>
                <a:srgbClr val="DD515C"/>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6" name="Google Shape;3046;p145"/>
              <p:cNvSpPr/>
              <p:nvPr/>
            </p:nvSpPr>
            <p:spPr>
              <a:xfrm>
                <a:off x="4321413" y="4689451"/>
                <a:ext cx="630000" cy="630000"/>
              </a:xfrm>
              <a:prstGeom prst="rect">
                <a:avLst/>
              </a:prstGeom>
              <a:solidFill>
                <a:srgbClr val="A5C1CA"/>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7" name="Google Shape;3047;p145"/>
              <p:cNvSpPr/>
              <p:nvPr/>
            </p:nvSpPr>
            <p:spPr>
              <a:xfrm>
                <a:off x="4948173" y="4689451"/>
                <a:ext cx="630000" cy="630000"/>
              </a:xfrm>
              <a:prstGeom prst="rect">
                <a:avLst/>
              </a:prstGeom>
              <a:solidFill>
                <a:srgbClr val="DA3B4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8" name="Google Shape;3048;p145"/>
              <p:cNvSpPr/>
              <p:nvPr/>
            </p:nvSpPr>
            <p:spPr>
              <a:xfrm>
                <a:off x="5578314" y="4689451"/>
                <a:ext cx="630000" cy="630000"/>
              </a:xfrm>
              <a:prstGeom prst="rect">
                <a:avLst/>
              </a:prstGeom>
              <a:solidFill>
                <a:srgbClr val="DB404C"/>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9" name="Google Shape;3049;p145"/>
              <p:cNvSpPr/>
              <p:nvPr/>
            </p:nvSpPr>
            <p:spPr>
              <a:xfrm>
                <a:off x="3691272" y="5319451"/>
                <a:ext cx="630000" cy="630000"/>
              </a:xfrm>
              <a:prstGeom prst="rect">
                <a:avLst/>
              </a:prstGeom>
              <a:solidFill>
                <a:srgbClr val="DE5B65"/>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0" name="Google Shape;3050;p145"/>
              <p:cNvSpPr/>
              <p:nvPr/>
            </p:nvSpPr>
            <p:spPr>
              <a:xfrm>
                <a:off x="4321413" y="5319451"/>
                <a:ext cx="630000" cy="630000"/>
              </a:xfrm>
              <a:prstGeom prst="rect">
                <a:avLst/>
              </a:prstGeom>
              <a:solidFill>
                <a:srgbClr val="B0C8D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1" name="Google Shape;3051;p145"/>
              <p:cNvSpPr/>
              <p:nvPr/>
            </p:nvSpPr>
            <p:spPr>
              <a:xfrm>
                <a:off x="4948173" y="5319451"/>
                <a:ext cx="630000" cy="630000"/>
              </a:xfrm>
              <a:prstGeom prst="rect">
                <a:avLst/>
              </a:prstGeom>
              <a:solidFill>
                <a:srgbClr val="DB404C"/>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2" name="Google Shape;3052;p145"/>
              <p:cNvSpPr/>
              <p:nvPr/>
            </p:nvSpPr>
            <p:spPr>
              <a:xfrm>
                <a:off x="5578314" y="5319451"/>
                <a:ext cx="630000" cy="630000"/>
              </a:xfrm>
              <a:prstGeom prst="rect">
                <a:avLst/>
              </a:prstGeom>
              <a:solidFill>
                <a:srgbClr val="DA3B4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53" name="Google Shape;3053;p145"/>
              <p:cNvGrpSpPr/>
              <p:nvPr/>
            </p:nvGrpSpPr>
            <p:grpSpPr>
              <a:xfrm>
                <a:off x="3757767" y="5990588"/>
                <a:ext cx="2387528" cy="109798"/>
                <a:chOff x="3757767" y="6127669"/>
                <a:chExt cx="2387528" cy="109798"/>
              </a:xfrm>
            </p:grpSpPr>
            <p:sp>
              <p:nvSpPr>
                <p:cNvPr id="3054" name="Google Shape;3054;p145"/>
                <p:cNvSpPr txBox="1"/>
                <p:nvPr/>
              </p:nvSpPr>
              <p:spPr>
                <a:xfrm>
                  <a:off x="3757767" y="6127669"/>
                  <a:ext cx="516108" cy="109798"/>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setal_length</a:t>
                  </a:r>
                  <a:endParaRPr/>
                </a:p>
              </p:txBody>
            </p:sp>
            <p:sp>
              <p:nvSpPr>
                <p:cNvPr id="3055" name="Google Shape;3055;p145"/>
                <p:cNvSpPr txBox="1"/>
                <p:nvPr/>
              </p:nvSpPr>
              <p:spPr>
                <a:xfrm>
                  <a:off x="4332025" y="6127669"/>
                  <a:ext cx="684807" cy="109798"/>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setal_width (cm)</a:t>
                  </a:r>
                  <a:endParaRPr/>
                </a:p>
              </p:txBody>
            </p:sp>
            <p:sp>
              <p:nvSpPr>
                <p:cNvPr id="3056" name="Google Shape;3056;p145"/>
                <p:cNvSpPr txBox="1"/>
                <p:nvPr/>
              </p:nvSpPr>
              <p:spPr>
                <a:xfrm>
                  <a:off x="5068186" y="6127669"/>
                  <a:ext cx="526114" cy="109798"/>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petal_length</a:t>
                  </a:r>
                  <a:endParaRPr/>
                </a:p>
              </p:txBody>
            </p:sp>
            <p:sp>
              <p:nvSpPr>
                <p:cNvPr id="3057" name="Google Shape;3057;p145"/>
                <p:cNvSpPr txBox="1"/>
                <p:nvPr/>
              </p:nvSpPr>
              <p:spPr>
                <a:xfrm>
                  <a:off x="5652062" y="6127669"/>
                  <a:ext cx="493233" cy="109798"/>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petal_width</a:t>
                  </a:r>
                  <a:endParaRPr/>
                </a:p>
              </p:txBody>
            </p:sp>
          </p:grpSp>
          <p:sp>
            <p:nvSpPr>
              <p:cNvPr id="3058" name="Google Shape;3058;p145"/>
              <p:cNvSpPr/>
              <p:nvPr/>
            </p:nvSpPr>
            <p:spPr>
              <a:xfrm>
                <a:off x="3691272" y="3429451"/>
                <a:ext cx="630000" cy="630000"/>
              </a:xfrm>
              <a:prstGeom prst="rect">
                <a:avLst/>
              </a:prstGeom>
              <a:solidFill>
                <a:srgbClr val="DA3B4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59" name="Google Shape;3059;p145"/>
              <p:cNvGrpSpPr/>
              <p:nvPr/>
            </p:nvGrpSpPr>
            <p:grpSpPr>
              <a:xfrm rot="-5400000">
                <a:off x="2375312" y="4663025"/>
                <a:ext cx="2463053" cy="109799"/>
                <a:chOff x="2420803" y="4705114"/>
                <a:chExt cx="2463053" cy="109799"/>
              </a:xfrm>
            </p:grpSpPr>
            <p:sp>
              <p:nvSpPr>
                <p:cNvPr id="3060" name="Google Shape;3060;p145"/>
                <p:cNvSpPr txBox="1"/>
                <p:nvPr/>
              </p:nvSpPr>
              <p:spPr>
                <a:xfrm>
                  <a:off x="4367748" y="4705115"/>
                  <a:ext cx="516108" cy="109798"/>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setal_length</a:t>
                  </a:r>
                  <a:endParaRPr/>
                </a:p>
              </p:txBody>
            </p:sp>
            <p:sp>
              <p:nvSpPr>
                <p:cNvPr id="3061" name="Google Shape;3061;p145"/>
                <p:cNvSpPr txBox="1"/>
                <p:nvPr/>
              </p:nvSpPr>
              <p:spPr>
                <a:xfrm>
                  <a:off x="3626656" y="4705115"/>
                  <a:ext cx="684807" cy="109798"/>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setal_width (cm)</a:t>
                  </a:r>
                  <a:endParaRPr/>
                </a:p>
              </p:txBody>
            </p:sp>
            <p:sp>
              <p:nvSpPr>
                <p:cNvPr id="3062" name="Google Shape;3062;p145"/>
                <p:cNvSpPr txBox="1"/>
                <p:nvPr/>
              </p:nvSpPr>
              <p:spPr>
                <a:xfrm>
                  <a:off x="3044451" y="4705114"/>
                  <a:ext cx="526114" cy="109798"/>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petal_length</a:t>
                  </a:r>
                  <a:endParaRPr/>
                </a:p>
              </p:txBody>
            </p:sp>
            <p:sp>
              <p:nvSpPr>
                <p:cNvPr id="3063" name="Google Shape;3063;p145"/>
                <p:cNvSpPr txBox="1"/>
                <p:nvPr/>
              </p:nvSpPr>
              <p:spPr>
                <a:xfrm>
                  <a:off x="2420803" y="4705115"/>
                  <a:ext cx="629999" cy="10979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petal_width</a:t>
                  </a:r>
                  <a:endParaRPr/>
                </a:p>
              </p:txBody>
            </p:sp>
          </p:grpSp>
          <p:cxnSp>
            <p:nvCxnSpPr>
              <p:cNvPr id="3064" name="Google Shape;3064;p145"/>
              <p:cNvCxnSpPr>
                <a:stCxn id="3058" idx="1"/>
              </p:cNvCxnSpPr>
              <p:nvPr/>
            </p:nvCxnSpPr>
            <p:spPr>
              <a:xfrm rot="10800000">
                <a:off x="3655272" y="374445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65" name="Google Shape;3065;p145"/>
              <p:cNvCxnSpPr/>
              <p:nvPr/>
            </p:nvCxnSpPr>
            <p:spPr>
              <a:xfrm rot="10800000">
                <a:off x="3655268" y="4375006"/>
                <a:ext cx="36004" cy="0"/>
              </a:xfrm>
              <a:prstGeom prst="straightConnector1">
                <a:avLst/>
              </a:prstGeom>
              <a:noFill/>
              <a:ln cap="flat" cmpd="sng" w="9525">
                <a:solidFill>
                  <a:schemeClr val="dk1"/>
                </a:solidFill>
                <a:prstDash val="solid"/>
                <a:miter lim="800000"/>
                <a:headEnd len="sm" w="sm" type="none"/>
                <a:tailEnd len="sm" w="sm" type="none"/>
              </a:ln>
            </p:spPr>
          </p:cxnSp>
          <p:cxnSp>
            <p:nvCxnSpPr>
              <p:cNvPr id="3066" name="Google Shape;3066;p145"/>
              <p:cNvCxnSpPr/>
              <p:nvPr/>
            </p:nvCxnSpPr>
            <p:spPr>
              <a:xfrm rot="10800000">
                <a:off x="3655268" y="5007466"/>
                <a:ext cx="36004" cy="0"/>
              </a:xfrm>
              <a:prstGeom prst="straightConnector1">
                <a:avLst/>
              </a:prstGeom>
              <a:noFill/>
              <a:ln cap="flat" cmpd="sng" w="9525">
                <a:solidFill>
                  <a:schemeClr val="dk1"/>
                </a:solidFill>
                <a:prstDash val="solid"/>
                <a:miter lim="800000"/>
                <a:headEnd len="sm" w="sm" type="none"/>
                <a:tailEnd len="sm" w="sm" type="none"/>
              </a:ln>
            </p:spPr>
          </p:cxnSp>
          <p:cxnSp>
            <p:nvCxnSpPr>
              <p:cNvPr id="3067" name="Google Shape;3067;p145"/>
              <p:cNvCxnSpPr/>
              <p:nvPr/>
            </p:nvCxnSpPr>
            <p:spPr>
              <a:xfrm rot="10800000">
                <a:off x="3655268" y="5641831"/>
                <a:ext cx="36004" cy="0"/>
              </a:xfrm>
              <a:prstGeom prst="straightConnector1">
                <a:avLst/>
              </a:prstGeom>
              <a:noFill/>
              <a:ln cap="flat" cmpd="sng" w="9525">
                <a:solidFill>
                  <a:schemeClr val="dk1"/>
                </a:solidFill>
                <a:prstDash val="solid"/>
                <a:miter lim="800000"/>
                <a:headEnd len="sm" w="sm" type="none"/>
                <a:tailEnd len="sm" w="sm" type="none"/>
              </a:ln>
            </p:spPr>
          </p:cxnSp>
          <p:cxnSp>
            <p:nvCxnSpPr>
              <p:cNvPr id="3068" name="Google Shape;3068;p145"/>
              <p:cNvCxnSpPr/>
              <p:nvPr/>
            </p:nvCxnSpPr>
            <p:spPr>
              <a:xfrm rot="5400000">
                <a:off x="3990982" y="5967453"/>
                <a:ext cx="36004" cy="0"/>
              </a:xfrm>
              <a:prstGeom prst="straightConnector1">
                <a:avLst/>
              </a:prstGeom>
              <a:noFill/>
              <a:ln cap="flat" cmpd="sng" w="9525">
                <a:solidFill>
                  <a:schemeClr val="dk1"/>
                </a:solidFill>
                <a:prstDash val="solid"/>
                <a:miter lim="800000"/>
                <a:headEnd len="sm" w="sm" type="none"/>
                <a:tailEnd len="sm" w="sm" type="none"/>
              </a:ln>
            </p:spPr>
          </p:cxnSp>
          <p:cxnSp>
            <p:nvCxnSpPr>
              <p:cNvPr id="3069" name="Google Shape;3069;p145"/>
              <p:cNvCxnSpPr/>
              <p:nvPr/>
            </p:nvCxnSpPr>
            <p:spPr>
              <a:xfrm rot="5400000">
                <a:off x="4627252" y="5967453"/>
                <a:ext cx="36004" cy="0"/>
              </a:xfrm>
              <a:prstGeom prst="straightConnector1">
                <a:avLst/>
              </a:prstGeom>
              <a:noFill/>
              <a:ln cap="flat" cmpd="sng" w="9525">
                <a:solidFill>
                  <a:schemeClr val="dk1"/>
                </a:solidFill>
                <a:prstDash val="solid"/>
                <a:miter lim="800000"/>
                <a:headEnd len="sm" w="sm" type="none"/>
                <a:tailEnd len="sm" w="sm" type="none"/>
              </a:ln>
            </p:spPr>
          </p:cxnSp>
          <p:cxnSp>
            <p:nvCxnSpPr>
              <p:cNvPr id="3070" name="Google Shape;3070;p145"/>
              <p:cNvCxnSpPr/>
              <p:nvPr/>
            </p:nvCxnSpPr>
            <p:spPr>
              <a:xfrm rot="5400000">
                <a:off x="5257807" y="5967453"/>
                <a:ext cx="36004" cy="0"/>
              </a:xfrm>
              <a:prstGeom prst="straightConnector1">
                <a:avLst/>
              </a:prstGeom>
              <a:noFill/>
              <a:ln cap="flat" cmpd="sng" w="9525">
                <a:solidFill>
                  <a:schemeClr val="dk1"/>
                </a:solidFill>
                <a:prstDash val="solid"/>
                <a:miter lim="800000"/>
                <a:headEnd len="sm" w="sm" type="none"/>
                <a:tailEnd len="sm" w="sm" type="none"/>
              </a:ln>
            </p:spPr>
          </p:cxnSp>
          <p:cxnSp>
            <p:nvCxnSpPr>
              <p:cNvPr id="3071" name="Google Shape;3071;p145"/>
              <p:cNvCxnSpPr/>
              <p:nvPr/>
            </p:nvCxnSpPr>
            <p:spPr>
              <a:xfrm rot="5400000">
                <a:off x="5888362" y="5967453"/>
                <a:ext cx="36004" cy="0"/>
              </a:xfrm>
              <a:prstGeom prst="straightConnector1">
                <a:avLst/>
              </a:prstGeom>
              <a:noFill/>
              <a:ln cap="flat" cmpd="sng" w="9525">
                <a:solidFill>
                  <a:schemeClr val="dk1"/>
                </a:solidFill>
                <a:prstDash val="solid"/>
                <a:miter lim="800000"/>
                <a:headEnd len="sm" w="sm" type="none"/>
                <a:tailEnd len="sm" w="sm" type="none"/>
              </a:ln>
            </p:spPr>
          </p:cxnSp>
        </p:grpSp>
        <p:grpSp>
          <p:nvGrpSpPr>
            <p:cNvPr id="3072" name="Google Shape;3072;p145"/>
            <p:cNvGrpSpPr/>
            <p:nvPr/>
          </p:nvGrpSpPr>
          <p:grpSpPr>
            <a:xfrm>
              <a:off x="6679594" y="3861050"/>
              <a:ext cx="385068" cy="1862188"/>
              <a:chOff x="6380142" y="4014245"/>
              <a:chExt cx="278778" cy="1348168"/>
            </a:xfrm>
          </p:grpSpPr>
          <p:sp>
            <p:nvSpPr>
              <p:cNvPr id="3073" name="Google Shape;3073;p145"/>
              <p:cNvSpPr/>
              <p:nvPr/>
            </p:nvSpPr>
            <p:spPr>
              <a:xfrm>
                <a:off x="6380142" y="4059451"/>
                <a:ext cx="62568" cy="1265102"/>
              </a:xfrm>
              <a:prstGeom prst="rect">
                <a:avLst/>
              </a:prstGeom>
              <a:gradFill>
                <a:gsLst>
                  <a:gs pos="0">
                    <a:srgbClr val="D93844"/>
                  </a:gs>
                  <a:gs pos="49000">
                    <a:schemeClr val="lt1"/>
                  </a:gs>
                  <a:gs pos="100000">
                    <a:srgbClr val="45829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74" name="Google Shape;3074;p145"/>
              <p:cNvCxnSpPr/>
              <p:nvPr/>
            </p:nvCxnSpPr>
            <p:spPr>
              <a:xfrm>
                <a:off x="6442710" y="406135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75" name="Google Shape;3075;p145"/>
              <p:cNvCxnSpPr/>
              <p:nvPr/>
            </p:nvCxnSpPr>
            <p:spPr>
              <a:xfrm>
                <a:off x="6442710" y="422137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76" name="Google Shape;3076;p145"/>
              <p:cNvCxnSpPr/>
              <p:nvPr/>
            </p:nvCxnSpPr>
            <p:spPr>
              <a:xfrm>
                <a:off x="6442710" y="437758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77" name="Google Shape;3077;p145"/>
              <p:cNvCxnSpPr/>
              <p:nvPr/>
            </p:nvCxnSpPr>
            <p:spPr>
              <a:xfrm>
                <a:off x="6442710" y="4537606"/>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78" name="Google Shape;3078;p145"/>
              <p:cNvCxnSpPr/>
              <p:nvPr/>
            </p:nvCxnSpPr>
            <p:spPr>
              <a:xfrm>
                <a:off x="6442710" y="469191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79" name="Google Shape;3079;p145"/>
              <p:cNvCxnSpPr/>
              <p:nvPr/>
            </p:nvCxnSpPr>
            <p:spPr>
              <a:xfrm>
                <a:off x="6442710" y="485193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80" name="Google Shape;3080;p145"/>
              <p:cNvCxnSpPr/>
              <p:nvPr/>
            </p:nvCxnSpPr>
            <p:spPr>
              <a:xfrm>
                <a:off x="6442710" y="500814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81" name="Google Shape;3081;p145"/>
              <p:cNvCxnSpPr/>
              <p:nvPr/>
            </p:nvCxnSpPr>
            <p:spPr>
              <a:xfrm>
                <a:off x="6442710" y="5168161"/>
                <a:ext cx="36000" cy="0"/>
              </a:xfrm>
              <a:prstGeom prst="straightConnector1">
                <a:avLst/>
              </a:prstGeom>
              <a:noFill/>
              <a:ln cap="flat" cmpd="sng" w="9525">
                <a:solidFill>
                  <a:schemeClr val="dk1"/>
                </a:solidFill>
                <a:prstDash val="solid"/>
                <a:miter lim="800000"/>
                <a:headEnd len="sm" w="sm" type="none"/>
                <a:tailEnd len="sm" w="sm" type="none"/>
              </a:ln>
            </p:spPr>
          </p:cxnSp>
          <p:cxnSp>
            <p:nvCxnSpPr>
              <p:cNvPr id="3082" name="Google Shape;3082;p145"/>
              <p:cNvCxnSpPr/>
              <p:nvPr/>
            </p:nvCxnSpPr>
            <p:spPr>
              <a:xfrm>
                <a:off x="6442710" y="5320561"/>
                <a:ext cx="36000" cy="0"/>
              </a:xfrm>
              <a:prstGeom prst="straightConnector1">
                <a:avLst/>
              </a:prstGeom>
              <a:noFill/>
              <a:ln cap="flat" cmpd="sng" w="9525">
                <a:solidFill>
                  <a:schemeClr val="dk1"/>
                </a:solidFill>
                <a:prstDash val="solid"/>
                <a:miter lim="800000"/>
                <a:headEnd len="sm" w="sm" type="none"/>
                <a:tailEnd len="sm" w="sm" type="none"/>
              </a:ln>
            </p:spPr>
          </p:cxnSp>
          <p:sp>
            <p:nvSpPr>
              <p:cNvPr id="3083" name="Google Shape;3083;p145"/>
              <p:cNvSpPr txBox="1"/>
              <p:nvPr/>
            </p:nvSpPr>
            <p:spPr>
              <a:xfrm>
                <a:off x="6482520" y="5273284"/>
                <a:ext cx="169437" cy="8912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-1.00</a:t>
                </a:r>
                <a:endParaRPr/>
              </a:p>
            </p:txBody>
          </p:sp>
          <p:sp>
            <p:nvSpPr>
              <p:cNvPr id="3084" name="Google Shape;3084;p145"/>
              <p:cNvSpPr txBox="1"/>
              <p:nvPr/>
            </p:nvSpPr>
            <p:spPr>
              <a:xfrm>
                <a:off x="6482520" y="5121994"/>
                <a:ext cx="167116" cy="8912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-0.75</a:t>
                </a:r>
                <a:endParaRPr/>
              </a:p>
            </p:txBody>
          </p:sp>
          <p:sp>
            <p:nvSpPr>
              <p:cNvPr id="3085" name="Google Shape;3085;p145"/>
              <p:cNvSpPr txBox="1"/>
              <p:nvPr/>
            </p:nvSpPr>
            <p:spPr>
              <a:xfrm>
                <a:off x="6482520" y="4961974"/>
                <a:ext cx="176400" cy="8912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-0.50</a:t>
                </a:r>
                <a:endParaRPr/>
              </a:p>
            </p:txBody>
          </p:sp>
          <p:sp>
            <p:nvSpPr>
              <p:cNvPr id="3086" name="Google Shape;3086;p145"/>
              <p:cNvSpPr txBox="1"/>
              <p:nvPr/>
            </p:nvSpPr>
            <p:spPr>
              <a:xfrm>
                <a:off x="6482520" y="4805764"/>
                <a:ext cx="169437" cy="8912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-0.25</a:t>
                </a:r>
                <a:endParaRPr/>
              </a:p>
            </p:txBody>
          </p:sp>
          <p:sp>
            <p:nvSpPr>
              <p:cNvPr id="3087" name="Google Shape;3087;p145"/>
              <p:cNvSpPr txBox="1"/>
              <p:nvPr/>
            </p:nvSpPr>
            <p:spPr>
              <a:xfrm>
                <a:off x="6482520" y="4646539"/>
                <a:ext cx="153189" cy="8912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0.00</a:t>
                </a:r>
                <a:endParaRPr/>
              </a:p>
            </p:txBody>
          </p:sp>
          <p:sp>
            <p:nvSpPr>
              <p:cNvPr id="3088" name="Google Shape;3088;p145"/>
              <p:cNvSpPr txBox="1"/>
              <p:nvPr/>
            </p:nvSpPr>
            <p:spPr>
              <a:xfrm>
                <a:off x="6482520" y="4495249"/>
                <a:ext cx="140424" cy="8912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0.25</a:t>
                </a:r>
                <a:endParaRPr/>
              </a:p>
            </p:txBody>
          </p:sp>
          <p:sp>
            <p:nvSpPr>
              <p:cNvPr id="3089" name="Google Shape;3089;p145"/>
              <p:cNvSpPr txBox="1"/>
              <p:nvPr/>
            </p:nvSpPr>
            <p:spPr>
              <a:xfrm>
                <a:off x="6482520" y="4335229"/>
                <a:ext cx="102126" cy="8912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0.5</a:t>
                </a:r>
                <a:endParaRPr/>
              </a:p>
            </p:txBody>
          </p:sp>
          <p:sp>
            <p:nvSpPr>
              <p:cNvPr id="3090" name="Google Shape;3090;p145"/>
              <p:cNvSpPr txBox="1"/>
              <p:nvPr/>
            </p:nvSpPr>
            <p:spPr>
              <a:xfrm>
                <a:off x="6482520" y="4179019"/>
                <a:ext cx="138103" cy="8912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0.75</a:t>
                </a:r>
                <a:endParaRPr/>
              </a:p>
            </p:txBody>
          </p:sp>
          <p:sp>
            <p:nvSpPr>
              <p:cNvPr id="3091" name="Google Shape;3091;p145"/>
              <p:cNvSpPr txBox="1"/>
              <p:nvPr/>
            </p:nvSpPr>
            <p:spPr>
              <a:xfrm>
                <a:off x="6482520" y="4014245"/>
                <a:ext cx="140424" cy="8912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1.00</a:t>
                </a:r>
                <a:endParaRPr/>
              </a:p>
            </p:txBody>
          </p:sp>
        </p:gr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6" name="Shape 3096"/>
        <p:cNvGrpSpPr/>
        <p:nvPr/>
      </p:nvGrpSpPr>
      <p:grpSpPr>
        <a:xfrm>
          <a:off x="0" y="0"/>
          <a:ext cx="0" cy="0"/>
          <a:chOff x="0" y="0"/>
          <a:chExt cx="0" cy="0"/>
        </a:xfrm>
      </p:grpSpPr>
      <p:grpSp>
        <p:nvGrpSpPr>
          <p:cNvPr id="3097" name="Google Shape;3097;p146"/>
          <p:cNvGrpSpPr/>
          <p:nvPr/>
        </p:nvGrpSpPr>
        <p:grpSpPr>
          <a:xfrm>
            <a:off x="450000" y="450000"/>
            <a:ext cx="9018000" cy="276999"/>
            <a:chOff x="450000" y="450000"/>
            <a:chExt cx="9018000" cy="276999"/>
          </a:xfrm>
        </p:grpSpPr>
        <p:sp>
          <p:nvSpPr>
            <p:cNvPr id="3098" name="Google Shape;3098;p1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099" name="Google Shape;3099;p1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100" name="Google Shape;3100;p14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Trực quan hóa mối tương quan giữa các tính năng và phân phối dữ liệu bằng cách sử dụng pairplot</a:t>
            </a:r>
            <a:endParaRPr sz="1400">
              <a:solidFill>
                <a:schemeClr val="dk1"/>
              </a:solidFill>
              <a:latin typeface="Arial"/>
              <a:ea typeface="Arial"/>
              <a:cs typeface="Arial"/>
              <a:sym typeface="Arial"/>
            </a:endParaRPr>
          </a:p>
        </p:txBody>
      </p:sp>
      <p:sp>
        <p:nvSpPr>
          <p:cNvPr id="3101" name="Google Shape;3101;p146"/>
          <p:cNvSpPr/>
          <p:nvPr/>
        </p:nvSpPr>
        <p:spPr>
          <a:xfrm>
            <a:off x="666749" y="1773239"/>
            <a:ext cx="8677276" cy="79166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02" name="Google Shape;3102;p146"/>
          <p:cNvPicPr preferRelativeResize="0"/>
          <p:nvPr/>
        </p:nvPicPr>
        <p:blipFill rotWithShape="1">
          <a:blip r:embed="rId3">
            <a:alphaModFix/>
          </a:blip>
          <a:srcRect b="0" l="350" r="22972" t="4638"/>
          <a:stretch/>
        </p:blipFill>
        <p:spPr>
          <a:xfrm>
            <a:off x="847724" y="1844824"/>
            <a:ext cx="8496301" cy="615072"/>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grpSp>
        <p:nvGrpSpPr>
          <p:cNvPr id="3108" name="Google Shape;3108;p147"/>
          <p:cNvGrpSpPr/>
          <p:nvPr/>
        </p:nvGrpSpPr>
        <p:grpSpPr>
          <a:xfrm>
            <a:off x="450000" y="450000"/>
            <a:ext cx="9018000" cy="276999"/>
            <a:chOff x="450000" y="450000"/>
            <a:chExt cx="9018000" cy="276999"/>
          </a:xfrm>
        </p:grpSpPr>
        <p:sp>
          <p:nvSpPr>
            <p:cNvPr id="3109" name="Google Shape;3109;p1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110" name="Google Shape;3110;p1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111" name="Google Shape;3111;p14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Trực quan hóa mối tương quan giữa các tính năng và phân phối dữ liệu bằng cách sử dụng pairplot</a:t>
            </a:r>
            <a:endParaRPr sz="1400">
              <a:solidFill>
                <a:schemeClr val="dk1"/>
              </a:solidFill>
              <a:latin typeface="Arial"/>
              <a:ea typeface="Arial"/>
              <a:cs typeface="Arial"/>
              <a:sym typeface="Arial"/>
            </a:endParaRPr>
          </a:p>
        </p:txBody>
      </p:sp>
      <p:grpSp>
        <p:nvGrpSpPr>
          <p:cNvPr id="3112" name="Google Shape;3112;p147"/>
          <p:cNvGrpSpPr/>
          <p:nvPr/>
        </p:nvGrpSpPr>
        <p:grpSpPr>
          <a:xfrm>
            <a:off x="666749" y="1773239"/>
            <a:ext cx="8677276" cy="4535486"/>
            <a:chOff x="666749" y="1773239"/>
            <a:chExt cx="8677276" cy="4535486"/>
          </a:xfrm>
        </p:grpSpPr>
        <p:sp>
          <p:nvSpPr>
            <p:cNvPr id="3113" name="Google Shape;3113;p147"/>
            <p:cNvSpPr/>
            <p:nvPr/>
          </p:nvSpPr>
          <p:spPr>
            <a:xfrm>
              <a:off x="666749" y="1773239"/>
              <a:ext cx="8677276" cy="45354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14" name="Google Shape;3114;p147"/>
            <p:cNvPicPr preferRelativeResize="0"/>
            <p:nvPr/>
          </p:nvPicPr>
          <p:blipFill rotWithShape="1">
            <a:blip r:embed="rId3">
              <a:alphaModFix/>
            </a:blip>
            <a:srcRect b="0" l="10265" r="30066" t="0"/>
            <a:stretch/>
          </p:blipFill>
          <p:spPr>
            <a:xfrm>
              <a:off x="774948" y="1880828"/>
              <a:ext cx="4644516" cy="4362432"/>
            </a:xfrm>
            <a:prstGeom prst="rect">
              <a:avLst/>
            </a:prstGeom>
            <a:noFill/>
            <a:ln>
              <a:noFill/>
            </a:ln>
          </p:spPr>
        </p:pic>
        <p:grpSp>
          <p:nvGrpSpPr>
            <p:cNvPr id="3115" name="Google Shape;3115;p147"/>
            <p:cNvGrpSpPr/>
            <p:nvPr/>
          </p:nvGrpSpPr>
          <p:grpSpPr>
            <a:xfrm>
              <a:off x="5707496" y="3560287"/>
              <a:ext cx="839974" cy="827639"/>
              <a:chOff x="5793221" y="3550762"/>
              <a:chExt cx="839974" cy="827639"/>
            </a:xfrm>
          </p:grpSpPr>
          <p:sp>
            <p:nvSpPr>
              <p:cNvPr id="3116" name="Google Shape;3116;p147"/>
              <p:cNvSpPr txBox="1"/>
              <p:nvPr/>
            </p:nvSpPr>
            <p:spPr>
              <a:xfrm>
                <a:off x="5794356" y="3550762"/>
                <a:ext cx="541815"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species</a:t>
                </a:r>
                <a:endParaRPr/>
              </a:p>
            </p:txBody>
          </p:sp>
          <p:sp>
            <p:nvSpPr>
              <p:cNvPr id="3117" name="Google Shape;3117;p147"/>
              <p:cNvSpPr txBox="1"/>
              <p:nvPr/>
            </p:nvSpPr>
            <p:spPr>
              <a:xfrm>
                <a:off x="5793221" y="3778237"/>
                <a:ext cx="839974" cy="60016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178B4"/>
                    </a:solidFill>
                    <a:latin typeface="Arial"/>
                    <a:ea typeface="Arial"/>
                    <a:cs typeface="Arial"/>
                    <a:sym typeface="Arial"/>
                  </a:rPr>
                  <a:t>•</a:t>
                </a:r>
                <a:r>
                  <a:rPr lang="en-US" sz="1300">
                    <a:solidFill>
                      <a:schemeClr val="dk1"/>
                    </a:solidFill>
                    <a:latin typeface="Arial"/>
                    <a:ea typeface="Arial"/>
                    <a:cs typeface="Arial"/>
                    <a:sym typeface="Arial"/>
                  </a:rPr>
                  <a:t> setosa</a:t>
                </a:r>
                <a:endParaRPr/>
              </a:p>
              <a:p>
                <a:pPr indent="0" lvl="0" marL="0" marR="0" rtl="0" algn="l">
                  <a:spcBef>
                    <a:spcPts val="0"/>
                  </a:spcBef>
                  <a:spcAft>
                    <a:spcPts val="0"/>
                  </a:spcAft>
                  <a:buNone/>
                </a:pPr>
                <a:r>
                  <a:rPr lang="en-US" sz="1300">
                    <a:solidFill>
                      <a:srgbClr val="FF9539"/>
                    </a:solidFill>
                    <a:latin typeface="Arial"/>
                    <a:ea typeface="Arial"/>
                    <a:cs typeface="Arial"/>
                    <a:sym typeface="Arial"/>
                  </a:rPr>
                  <a:t>•</a:t>
                </a:r>
                <a:r>
                  <a:rPr lang="en-US" sz="1300">
                    <a:solidFill>
                      <a:srgbClr val="2178B4"/>
                    </a:solidFill>
                    <a:latin typeface="Arial"/>
                    <a:ea typeface="Arial"/>
                    <a:cs typeface="Arial"/>
                    <a:sym typeface="Arial"/>
                  </a:rPr>
                  <a:t> </a:t>
                </a:r>
                <a:r>
                  <a:rPr lang="en-US" sz="1300">
                    <a:solidFill>
                      <a:schemeClr val="dk1"/>
                    </a:solidFill>
                    <a:latin typeface="Arial"/>
                    <a:ea typeface="Arial"/>
                    <a:cs typeface="Arial"/>
                    <a:sym typeface="Arial"/>
                  </a:rPr>
                  <a:t>versicolor</a:t>
                </a:r>
                <a:endParaRPr/>
              </a:p>
              <a:p>
                <a:pPr indent="0" lvl="0" marL="0" marR="0" rtl="0" algn="l">
                  <a:spcBef>
                    <a:spcPts val="0"/>
                  </a:spcBef>
                  <a:spcAft>
                    <a:spcPts val="0"/>
                  </a:spcAft>
                  <a:buNone/>
                </a:pPr>
                <a:r>
                  <a:rPr lang="en-US" sz="1300">
                    <a:solidFill>
                      <a:srgbClr val="249C24"/>
                    </a:solidFill>
                    <a:latin typeface="Arial"/>
                    <a:ea typeface="Arial"/>
                    <a:cs typeface="Arial"/>
                    <a:sym typeface="Arial"/>
                  </a:rPr>
                  <a:t>•</a:t>
                </a:r>
                <a:r>
                  <a:rPr lang="en-US" sz="1300">
                    <a:solidFill>
                      <a:srgbClr val="2178B4"/>
                    </a:solidFill>
                    <a:latin typeface="Arial"/>
                    <a:ea typeface="Arial"/>
                    <a:cs typeface="Arial"/>
                    <a:sym typeface="Arial"/>
                  </a:rPr>
                  <a:t> </a:t>
                </a:r>
                <a:r>
                  <a:rPr lang="en-US" sz="1300">
                    <a:solidFill>
                      <a:schemeClr val="dk1"/>
                    </a:solidFill>
                    <a:latin typeface="Arial"/>
                    <a:ea typeface="Arial"/>
                    <a:cs typeface="Arial"/>
                    <a:sym typeface="Arial"/>
                  </a:rPr>
                  <a:t>virginica</a:t>
                </a:r>
                <a:endParaRPr/>
              </a:p>
            </p:txBody>
          </p:sp>
        </p:grpSp>
        <p:sp>
          <p:nvSpPr>
            <p:cNvPr id="3118" name="Google Shape;3118;p147"/>
            <p:cNvSpPr txBox="1"/>
            <p:nvPr/>
          </p:nvSpPr>
          <p:spPr>
            <a:xfrm rot="-5400000">
              <a:off x="581982" y="2491789"/>
              <a:ext cx="1013098"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setal_length</a:t>
              </a:r>
              <a:endParaRPr/>
            </a:p>
          </p:txBody>
        </p:sp>
        <p:sp>
          <p:nvSpPr>
            <p:cNvPr id="3119" name="Google Shape;3119;p147"/>
            <p:cNvSpPr txBox="1"/>
            <p:nvPr/>
          </p:nvSpPr>
          <p:spPr>
            <a:xfrm rot="-5400000">
              <a:off x="417675" y="3556820"/>
              <a:ext cx="1341714"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setal_width (cm)</a:t>
              </a:r>
              <a:endParaRPr/>
            </a:p>
          </p:txBody>
        </p:sp>
        <p:sp>
          <p:nvSpPr>
            <p:cNvPr id="3120" name="Google Shape;3120;p147"/>
            <p:cNvSpPr txBox="1"/>
            <p:nvPr/>
          </p:nvSpPr>
          <p:spPr>
            <a:xfrm rot="-5400000">
              <a:off x="572364" y="4631469"/>
              <a:ext cx="1032334"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petal_length</a:t>
              </a:r>
              <a:endParaRPr/>
            </a:p>
          </p:txBody>
        </p:sp>
        <p:sp>
          <p:nvSpPr>
            <p:cNvPr id="3121" name="Google Shape;3121;p147"/>
            <p:cNvSpPr txBox="1"/>
            <p:nvPr/>
          </p:nvSpPr>
          <p:spPr>
            <a:xfrm rot="-5400000">
              <a:off x="572366" y="5551430"/>
              <a:ext cx="1032335"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petal_width</a:t>
              </a:r>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6" name="Shape 3126"/>
        <p:cNvGrpSpPr/>
        <p:nvPr/>
      </p:nvGrpSpPr>
      <p:grpSpPr>
        <a:xfrm>
          <a:off x="0" y="0"/>
          <a:ext cx="0" cy="0"/>
          <a:chOff x="0" y="0"/>
          <a:chExt cx="0" cy="0"/>
        </a:xfrm>
      </p:grpSpPr>
      <p:grpSp>
        <p:nvGrpSpPr>
          <p:cNvPr id="3127" name="Google Shape;3127;p148"/>
          <p:cNvGrpSpPr/>
          <p:nvPr/>
        </p:nvGrpSpPr>
        <p:grpSpPr>
          <a:xfrm>
            <a:off x="450000" y="450000"/>
            <a:ext cx="9018000" cy="276999"/>
            <a:chOff x="450000" y="450000"/>
            <a:chExt cx="9018000" cy="276999"/>
          </a:xfrm>
        </p:grpSpPr>
        <p:sp>
          <p:nvSpPr>
            <p:cNvPr id="3128" name="Google Shape;3128;p1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129" name="Google Shape;3129;p1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130" name="Google Shape;3130;p14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Trực quan hóa mối tương quan giữa các tính năng và phân phối dữ liệu bằng cách sử dụng pairplot</a:t>
            </a:r>
            <a:endParaRPr sz="1400">
              <a:solidFill>
                <a:schemeClr val="dk1"/>
              </a:solidFill>
              <a:latin typeface="Arial"/>
              <a:ea typeface="Arial"/>
              <a:cs typeface="Arial"/>
              <a:sym typeface="Arial"/>
            </a:endParaRPr>
          </a:p>
        </p:txBody>
      </p:sp>
      <p:sp>
        <p:nvSpPr>
          <p:cNvPr id="3131" name="Google Shape;3131;p148"/>
          <p:cNvSpPr/>
          <p:nvPr/>
        </p:nvSpPr>
        <p:spPr>
          <a:xfrm>
            <a:off x="671261" y="1700808"/>
            <a:ext cx="8780714" cy="114568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setosa được tổng hợp bằng cách rõ ràng là đi chệch khỏi các lớp khác. Phân loại có thể bằng cách vẽ một đường tưởng tượng và setosa sẽ được phân loại là một mô hình tuyến tính. Đối với versicolor và virginica, có vẻ khó phân loại chúng bằng cách vẽ một đường thẳng vì chúng được trộn lẫn trong biểu đồ, hoàn chỉnh với các đặc điểm sepal_width và sepal_length. Tuy nhiên, ngay cả khi nó có vẻ hơi mơ hồ, chúng có thể được phân loại trong các biểu đồ khác. </a:t>
            </a:r>
            <a:endParaRPr sz="1300">
              <a:solidFill>
                <a:srgbClr val="262626"/>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6" name="Shape 3136"/>
        <p:cNvGrpSpPr/>
        <p:nvPr/>
      </p:nvGrpSpPr>
      <p:grpSpPr>
        <a:xfrm>
          <a:off x="0" y="0"/>
          <a:ext cx="0" cy="0"/>
          <a:chOff x="0" y="0"/>
          <a:chExt cx="0" cy="0"/>
        </a:xfrm>
      </p:grpSpPr>
      <p:grpSp>
        <p:nvGrpSpPr>
          <p:cNvPr id="3137" name="Google Shape;3137;p149"/>
          <p:cNvGrpSpPr/>
          <p:nvPr/>
        </p:nvGrpSpPr>
        <p:grpSpPr>
          <a:xfrm>
            <a:off x="450000" y="450000"/>
            <a:ext cx="9018000" cy="276999"/>
            <a:chOff x="450000" y="450000"/>
            <a:chExt cx="9018000" cy="276999"/>
          </a:xfrm>
        </p:grpSpPr>
        <p:sp>
          <p:nvSpPr>
            <p:cNvPr id="3138" name="Google Shape;3138;p1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139" name="Google Shape;3139;p1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140" name="Google Shape;3140;p14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Hình dung tỷ lệ lớp của mục tiêu</a:t>
            </a:r>
            <a:endParaRPr sz="1400">
              <a:solidFill>
                <a:schemeClr val="dk1"/>
              </a:solidFill>
              <a:latin typeface="Arial"/>
              <a:ea typeface="Arial"/>
              <a:cs typeface="Arial"/>
              <a:sym typeface="Arial"/>
            </a:endParaRPr>
          </a:p>
        </p:txBody>
      </p:sp>
      <p:sp>
        <p:nvSpPr>
          <p:cNvPr id="3141" name="Google Shape;3141;p149"/>
          <p:cNvSpPr/>
          <p:nvPr/>
        </p:nvSpPr>
        <p:spPr>
          <a:xfrm>
            <a:off x="397524" y="1773239"/>
            <a:ext cx="8677200" cy="42120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42" name="Google Shape;3142;p149"/>
          <p:cNvPicPr preferRelativeResize="0"/>
          <p:nvPr/>
        </p:nvPicPr>
        <p:blipFill rotWithShape="1">
          <a:blip r:embed="rId3">
            <a:alphaModFix/>
          </a:blip>
          <a:srcRect b="0" l="357" r="21566" t="0"/>
          <a:stretch/>
        </p:blipFill>
        <p:spPr>
          <a:xfrm>
            <a:off x="847724" y="1808820"/>
            <a:ext cx="8496301" cy="4028059"/>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7" name="Shape 3147"/>
        <p:cNvGrpSpPr/>
        <p:nvPr/>
      </p:nvGrpSpPr>
      <p:grpSpPr>
        <a:xfrm>
          <a:off x="0" y="0"/>
          <a:ext cx="0" cy="0"/>
          <a:chOff x="0" y="0"/>
          <a:chExt cx="0" cy="0"/>
        </a:xfrm>
      </p:grpSpPr>
      <p:grpSp>
        <p:nvGrpSpPr>
          <p:cNvPr id="3148" name="Google Shape;3148;p150"/>
          <p:cNvGrpSpPr/>
          <p:nvPr/>
        </p:nvGrpSpPr>
        <p:grpSpPr>
          <a:xfrm>
            <a:off x="450000" y="450000"/>
            <a:ext cx="9018000" cy="276999"/>
            <a:chOff x="450000" y="450000"/>
            <a:chExt cx="9018000" cy="276999"/>
          </a:xfrm>
        </p:grpSpPr>
        <p:sp>
          <p:nvSpPr>
            <p:cNvPr id="3149" name="Google Shape;3149;p1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150" name="Google Shape;3150;p1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151" name="Google Shape;3151;p15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Hình dung tỷ lệ lớp của mục tiêu</a:t>
            </a:r>
            <a:endParaRPr sz="1400">
              <a:solidFill>
                <a:schemeClr val="dk1"/>
              </a:solidFill>
              <a:latin typeface="Arial"/>
              <a:ea typeface="Arial"/>
              <a:cs typeface="Arial"/>
              <a:sym typeface="Arial"/>
            </a:endParaRPr>
          </a:p>
        </p:txBody>
      </p:sp>
      <p:sp>
        <p:nvSpPr>
          <p:cNvPr id="3152" name="Google Shape;3152;p150"/>
          <p:cNvSpPr/>
          <p:nvPr/>
        </p:nvSpPr>
        <p:spPr>
          <a:xfrm>
            <a:off x="666749" y="1773239"/>
            <a:ext cx="8677276" cy="320393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53" name="Google Shape;3153;p150"/>
          <p:cNvPicPr preferRelativeResize="0"/>
          <p:nvPr/>
        </p:nvPicPr>
        <p:blipFill rotWithShape="1">
          <a:blip r:embed="rId3">
            <a:alphaModFix/>
          </a:blip>
          <a:srcRect b="84201" l="359" r="21264" t="0"/>
          <a:stretch/>
        </p:blipFill>
        <p:spPr>
          <a:xfrm>
            <a:off x="847724" y="1831398"/>
            <a:ext cx="8496301" cy="455019"/>
          </a:xfrm>
          <a:prstGeom prst="rect">
            <a:avLst/>
          </a:prstGeom>
          <a:noFill/>
          <a:ln>
            <a:noFill/>
          </a:ln>
        </p:spPr>
      </p:pic>
      <p:grpSp>
        <p:nvGrpSpPr>
          <p:cNvPr id="3154" name="Google Shape;3154;p150"/>
          <p:cNvGrpSpPr/>
          <p:nvPr/>
        </p:nvGrpSpPr>
        <p:grpSpPr>
          <a:xfrm>
            <a:off x="666750" y="5049181"/>
            <a:ext cx="8677275" cy="720080"/>
            <a:chOff x="559817" y="3081410"/>
            <a:chExt cx="8677275" cy="720080"/>
          </a:xfrm>
        </p:grpSpPr>
        <p:sp>
          <p:nvSpPr>
            <p:cNvPr id="3155" name="Google Shape;3155;p150"/>
            <p:cNvSpPr/>
            <p:nvPr/>
          </p:nvSpPr>
          <p:spPr>
            <a:xfrm>
              <a:off x="559817" y="3081410"/>
              <a:ext cx="8677275"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156" name="Google Shape;3156;p150"/>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3157" name="Google Shape;3157;p150"/>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15</a:t>
              </a:r>
              <a:endParaRPr/>
            </a:p>
          </p:txBody>
        </p:sp>
        <p:sp>
          <p:nvSpPr>
            <p:cNvPr id="3158" name="Google Shape;3158;p150"/>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Dữ liệu được sắp xếp đồng đều trong mỗi lớp mục tiêu.</a:t>
              </a:r>
              <a:endParaRPr/>
            </a:p>
          </p:txBody>
        </p:sp>
      </p:grpSp>
      <p:grpSp>
        <p:nvGrpSpPr>
          <p:cNvPr id="3159" name="Google Shape;3159;p150"/>
          <p:cNvGrpSpPr/>
          <p:nvPr/>
        </p:nvGrpSpPr>
        <p:grpSpPr>
          <a:xfrm>
            <a:off x="3287619" y="2369650"/>
            <a:ext cx="3327586" cy="2524288"/>
            <a:chOff x="4504146" y="2194084"/>
            <a:chExt cx="3327586" cy="2524288"/>
          </a:xfrm>
        </p:grpSpPr>
        <p:graphicFrame>
          <p:nvGraphicFramePr>
            <p:cNvPr id="3160" name="Google Shape;3160;p150"/>
            <p:cNvGraphicFramePr/>
            <p:nvPr/>
          </p:nvGraphicFramePr>
          <p:xfrm>
            <a:off x="4504146" y="2194084"/>
            <a:ext cx="3327586" cy="2524288"/>
          </p:xfrm>
          <a:graphic>
            <a:graphicData uri="http://schemas.openxmlformats.org/drawingml/2006/chart">
              <c:chart r:id="rId5"/>
            </a:graphicData>
          </a:graphic>
        </p:graphicFrame>
        <p:sp>
          <p:nvSpPr>
            <p:cNvPr id="3161" name="Google Shape;3161;p150"/>
            <p:cNvSpPr txBox="1"/>
            <p:nvPr/>
          </p:nvSpPr>
          <p:spPr>
            <a:xfrm>
              <a:off x="6031532" y="2888940"/>
              <a:ext cx="429605"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33.3%</a:t>
              </a:r>
              <a:endParaRPr/>
            </a:p>
          </p:txBody>
        </p:sp>
        <p:sp>
          <p:nvSpPr>
            <p:cNvPr id="3162" name="Google Shape;3162;p150"/>
            <p:cNvSpPr txBox="1"/>
            <p:nvPr/>
          </p:nvSpPr>
          <p:spPr>
            <a:xfrm>
              <a:off x="5455468" y="3537012"/>
              <a:ext cx="429605"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33.3%</a:t>
              </a:r>
              <a:endParaRPr/>
            </a:p>
          </p:txBody>
        </p:sp>
        <p:sp>
          <p:nvSpPr>
            <p:cNvPr id="3163" name="Google Shape;3163;p150"/>
            <p:cNvSpPr txBox="1"/>
            <p:nvPr/>
          </p:nvSpPr>
          <p:spPr>
            <a:xfrm>
              <a:off x="6404810" y="3676129"/>
              <a:ext cx="429605"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33.3%</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pSp>
        <p:nvGrpSpPr>
          <p:cNvPr id="430" name="Google Shape;430;p15"/>
          <p:cNvGrpSpPr/>
          <p:nvPr/>
        </p:nvGrpSpPr>
        <p:grpSpPr>
          <a:xfrm>
            <a:off x="450000" y="450000"/>
            <a:ext cx="9018000" cy="276999"/>
            <a:chOff x="450000" y="450000"/>
            <a:chExt cx="9018000" cy="276999"/>
          </a:xfrm>
        </p:grpSpPr>
        <p:sp>
          <p:nvSpPr>
            <p:cNvPr id="431" name="Google Shape;431;p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432" name="Google Shape;432;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433" name="Google Shape;433;p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đặc điểm của thư viện scikit-learn</a:t>
            </a:r>
            <a:endParaRPr sz="2400">
              <a:solidFill>
                <a:srgbClr val="0C0C0C"/>
              </a:solidFill>
              <a:latin typeface="Arial"/>
              <a:ea typeface="Arial"/>
              <a:cs typeface="Arial"/>
              <a:sym typeface="Arial"/>
            </a:endParaRPr>
          </a:p>
        </p:txBody>
      </p:sp>
      <p:sp>
        <p:nvSpPr>
          <p:cNvPr id="434" name="Google Shape;434;p15"/>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Đặc điểm</a:t>
            </a:r>
            <a:endParaRPr sz="1400">
              <a:solidFill>
                <a:schemeClr val="dk1"/>
              </a:solidFill>
              <a:latin typeface="Arial"/>
              <a:ea typeface="Arial"/>
              <a:cs typeface="Arial"/>
              <a:sym typeface="Arial"/>
            </a:endParaRPr>
          </a:p>
        </p:txBody>
      </p:sp>
      <p:sp>
        <p:nvSpPr>
          <p:cNvPr id="435" name="Google Shape;435;p15"/>
          <p:cNvSpPr/>
          <p:nvPr/>
        </p:nvSpPr>
        <p:spPr>
          <a:xfrm>
            <a:off x="672080" y="2204864"/>
            <a:ext cx="8632825" cy="246399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Giao diện thư viện được tích hợp bằng cách áp dụng mẫu thiết kế Faccade</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Được cài đặt với nhiều loại thuật toán Học máy, lựa chọn mô hình và chức năng tiền xử lý dữ liệu</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Công cụ đơn giản và hiệu quả để phân tích dữ liệu dự đoán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Dựa trên NumPy, SciPy và matplotlib</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Dễ dàng tiếp cận và có thể được tái sử dụng trong nhiều tình huống khác nhau</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Tương thích cao với các thư viện khác nhau</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Không hỗ trợ GPU</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Có thể được sử dụng như một mã nguồn mở và cho mục đích thương mại</a:t>
            </a:r>
            <a:endParaRPr sz="1300">
              <a:solidFill>
                <a:srgbClr val="262626"/>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8" name="Shape 3168"/>
        <p:cNvGrpSpPr/>
        <p:nvPr/>
      </p:nvGrpSpPr>
      <p:grpSpPr>
        <a:xfrm>
          <a:off x="0" y="0"/>
          <a:ext cx="0" cy="0"/>
          <a:chOff x="0" y="0"/>
          <a:chExt cx="0" cy="0"/>
        </a:xfrm>
      </p:grpSpPr>
      <p:grpSp>
        <p:nvGrpSpPr>
          <p:cNvPr id="3169" name="Google Shape;3169;p151"/>
          <p:cNvGrpSpPr/>
          <p:nvPr/>
        </p:nvGrpSpPr>
        <p:grpSpPr>
          <a:xfrm>
            <a:off x="450000" y="450000"/>
            <a:ext cx="9018000" cy="276999"/>
            <a:chOff x="450000" y="450000"/>
            <a:chExt cx="9018000" cy="276999"/>
          </a:xfrm>
        </p:grpSpPr>
        <p:sp>
          <p:nvSpPr>
            <p:cNvPr id="3170" name="Google Shape;3170;p1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171" name="Google Shape;3171;p1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172" name="Google Shape;3172;p15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Hình dung tỷ lệ lớp của mục tiêu</a:t>
            </a:r>
            <a:endParaRPr sz="1400">
              <a:solidFill>
                <a:schemeClr val="dk1"/>
              </a:solidFill>
              <a:latin typeface="Arial"/>
              <a:ea typeface="Arial"/>
              <a:cs typeface="Arial"/>
              <a:sym typeface="Arial"/>
            </a:endParaRPr>
          </a:p>
        </p:txBody>
      </p:sp>
      <p:sp>
        <p:nvSpPr>
          <p:cNvPr id="3173" name="Google Shape;3173;p151"/>
          <p:cNvSpPr/>
          <p:nvPr/>
        </p:nvSpPr>
        <p:spPr>
          <a:xfrm>
            <a:off x="-1436176" y="1916114"/>
            <a:ext cx="8677200" cy="12297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74" name="Google Shape;3174;p151"/>
          <p:cNvPicPr preferRelativeResize="0"/>
          <p:nvPr/>
        </p:nvPicPr>
        <p:blipFill rotWithShape="1">
          <a:blip r:embed="rId3">
            <a:alphaModFix/>
          </a:blip>
          <a:srcRect b="-1" l="364" r="20315" t="2496"/>
          <a:stretch/>
        </p:blipFill>
        <p:spPr>
          <a:xfrm>
            <a:off x="847725" y="1808820"/>
            <a:ext cx="8496300" cy="1059979"/>
          </a:xfrm>
          <a:prstGeom prst="rect">
            <a:avLst/>
          </a:prstGeom>
          <a:noFill/>
          <a:ln>
            <a:noFill/>
          </a:ln>
        </p:spPr>
      </p:pic>
      <p:sp>
        <p:nvSpPr>
          <p:cNvPr id="3175" name="Google Shape;3175;p151"/>
          <p:cNvSpPr/>
          <p:nvPr/>
        </p:nvSpPr>
        <p:spPr>
          <a:xfrm>
            <a:off x="671261" y="3131894"/>
            <a:ext cx="8780714" cy="224854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Trước khi bắt đầu Học máy, hãy chia bộ dữ liệu thành bộ dữ liệu huấn luyện và kiểm tra hiệu suất. Mục tiêu cuối cùng của Học máy là tạo ra một mô hình tổng quát để nó có thể dự đoán chính xác dữ liệu mới. Nếu đánh giá hiệu suất với dữ liệu được sử dụng trong việc học, khả năng làm đúng là rất cao vì mô hình đã quen thuộc với tính năng dữ liệu nhất định. Để đánh giá đáng tin cậy, hãy tách bộ dữ liệu kiểm tra hiệu suất khỏi bộ dữ liệu huấn luyện. Bởi vì nó là sự phân tách dữ liệu, nó được gọi là phương thức hold out.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Tách huấn luyện và kiểm tra hiệu suất các bộ dữ liệu với chức năng train_test_split của sklearn. Phân loại dữ liệu huấn luyện là 'huấn luyện' và dữ liệu kiểm tra hiệu suất là 'test'. X là tính năng của bộ dữ liệu, và y là mục tiêu. Để phân tích dữ liệu có cấu trúc, hãy chỉ ra DataFrame bằng chữ in hoa và chuỗi có chữ thường. Tùy chọn test_size=0,33 tách 33% tổng dữ liệu dưới dạng tập kiểm tra. random_state=42 là một tùy chọn được sử dụng để tạo ra kết quả có thể tái tạo cho bài toán thực hành. Nếu không chỉ định random_state, bộ dữ liệu để chuyển đổi sẽ khác nhau mỗi lần.</a:t>
            </a:r>
            <a:endParaRPr sz="1300">
              <a:solidFill>
                <a:srgbClr val="262626"/>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grpSp>
        <p:nvGrpSpPr>
          <p:cNvPr id="3181" name="Google Shape;3181;p152"/>
          <p:cNvGrpSpPr/>
          <p:nvPr/>
        </p:nvGrpSpPr>
        <p:grpSpPr>
          <a:xfrm>
            <a:off x="450000" y="450000"/>
            <a:ext cx="9018000" cy="276999"/>
            <a:chOff x="450000" y="450000"/>
            <a:chExt cx="9018000" cy="276999"/>
          </a:xfrm>
        </p:grpSpPr>
        <p:sp>
          <p:nvSpPr>
            <p:cNvPr id="3182" name="Google Shape;3182;p1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183" name="Google Shape;3183;p1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184" name="Google Shape;3184;p15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Lựa chọn thuật toán</a:t>
            </a:r>
            <a:endParaRPr sz="1400">
              <a:solidFill>
                <a:schemeClr val="dk1"/>
              </a:solidFill>
              <a:latin typeface="Arial"/>
              <a:ea typeface="Arial"/>
              <a:cs typeface="Arial"/>
              <a:sym typeface="Arial"/>
            </a:endParaRPr>
          </a:p>
        </p:txBody>
      </p:sp>
      <p:grpSp>
        <p:nvGrpSpPr>
          <p:cNvPr id="3185" name="Google Shape;3185;p152"/>
          <p:cNvGrpSpPr/>
          <p:nvPr/>
        </p:nvGrpSpPr>
        <p:grpSpPr>
          <a:xfrm>
            <a:off x="596358" y="1772816"/>
            <a:ext cx="8746652" cy="4486265"/>
            <a:chOff x="596358" y="1772816"/>
            <a:chExt cx="8746652" cy="4486265"/>
          </a:xfrm>
        </p:grpSpPr>
        <p:sp>
          <p:nvSpPr>
            <p:cNvPr id="3186" name="Google Shape;3186;p152"/>
            <p:cNvSpPr/>
            <p:nvPr/>
          </p:nvSpPr>
          <p:spPr>
            <a:xfrm>
              <a:off x="6242898" y="2041446"/>
              <a:ext cx="3100112" cy="2133764"/>
            </a:xfrm>
            <a:prstGeom prst="roundRect">
              <a:avLst>
                <a:gd fmla="val 5644" name="adj"/>
              </a:avLst>
            </a:prstGeom>
            <a:solidFill>
              <a:srgbClr val="F1F5FD"/>
            </a:solidFill>
            <a:ln cap="flat" cmpd="sng" w="19050">
              <a:solidFill>
                <a:srgbClr val="718DE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7" name="Google Shape;3187;p152"/>
            <p:cNvSpPr/>
            <p:nvPr/>
          </p:nvSpPr>
          <p:spPr>
            <a:xfrm>
              <a:off x="596358" y="2041446"/>
              <a:ext cx="3219647" cy="2133764"/>
            </a:xfrm>
            <a:prstGeom prst="roundRect">
              <a:avLst>
                <a:gd fmla="val 5644" name="adj"/>
              </a:avLst>
            </a:prstGeom>
            <a:solidFill>
              <a:srgbClr val="FFF7F7"/>
            </a:solidFill>
            <a:ln cap="flat" cmpd="sng" w="19050">
              <a:solidFill>
                <a:srgbClr val="FFAF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8" name="Google Shape;3188;p152"/>
            <p:cNvSpPr/>
            <p:nvPr/>
          </p:nvSpPr>
          <p:spPr>
            <a:xfrm>
              <a:off x="715015" y="3646704"/>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9" name="Google Shape;3189;p152"/>
            <p:cNvSpPr/>
            <p:nvPr/>
          </p:nvSpPr>
          <p:spPr>
            <a:xfrm>
              <a:off x="2433284" y="3646704"/>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0" name="Google Shape;3190;p152"/>
            <p:cNvSpPr/>
            <p:nvPr/>
          </p:nvSpPr>
          <p:spPr>
            <a:xfrm>
              <a:off x="709237" y="3028064"/>
              <a:ext cx="573923"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1" name="Google Shape;3191;p152"/>
            <p:cNvSpPr/>
            <p:nvPr/>
          </p:nvSpPr>
          <p:spPr>
            <a:xfrm>
              <a:off x="2433284" y="2712247"/>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2" name="Google Shape;3192;p152"/>
            <p:cNvSpPr/>
            <p:nvPr/>
          </p:nvSpPr>
          <p:spPr>
            <a:xfrm>
              <a:off x="1467155" y="3179475"/>
              <a:ext cx="780536"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3" name="Google Shape;3193;p152"/>
            <p:cNvSpPr/>
            <p:nvPr/>
          </p:nvSpPr>
          <p:spPr>
            <a:xfrm>
              <a:off x="1467155" y="2712247"/>
              <a:ext cx="780536"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4" name="Google Shape;3194;p152"/>
            <p:cNvSpPr/>
            <p:nvPr/>
          </p:nvSpPr>
          <p:spPr>
            <a:xfrm>
              <a:off x="1490071" y="2738355"/>
              <a:ext cx="734703"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Kernel</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approximation</a:t>
              </a:r>
              <a:endParaRPr/>
            </a:p>
          </p:txBody>
        </p:sp>
        <p:sp>
          <p:nvSpPr>
            <p:cNvPr id="3195" name="Google Shape;3195;p152"/>
            <p:cNvSpPr/>
            <p:nvPr/>
          </p:nvSpPr>
          <p:spPr>
            <a:xfrm>
              <a:off x="708534" y="3179475"/>
              <a:ext cx="573923" cy="307563"/>
            </a:xfrm>
            <a:prstGeom prst="roundRect">
              <a:avLst>
                <a:gd fmla="val 21865"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6" name="Google Shape;3196;p152"/>
            <p:cNvSpPr/>
            <p:nvPr/>
          </p:nvSpPr>
          <p:spPr>
            <a:xfrm>
              <a:off x="2470198" y="2738356"/>
              <a:ext cx="500095"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SGD</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Classifier</a:t>
              </a:r>
              <a:endParaRPr/>
            </a:p>
          </p:txBody>
        </p:sp>
        <p:sp>
          <p:nvSpPr>
            <p:cNvPr id="3197" name="Google Shape;3197;p152"/>
            <p:cNvSpPr/>
            <p:nvPr/>
          </p:nvSpPr>
          <p:spPr>
            <a:xfrm>
              <a:off x="789968" y="3041487"/>
              <a:ext cx="412460"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SVC</a:t>
              </a:r>
              <a:endParaRPr/>
            </a:p>
          </p:txBody>
        </p:sp>
        <p:sp>
          <p:nvSpPr>
            <p:cNvPr id="3198" name="Google Shape;3198;p152"/>
            <p:cNvSpPr/>
            <p:nvPr/>
          </p:nvSpPr>
          <p:spPr>
            <a:xfrm>
              <a:off x="743631" y="3231522"/>
              <a:ext cx="505134"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Ensembile</a:t>
              </a:r>
              <a:endParaRPr sz="800">
                <a:solidFill>
                  <a:srgbClr val="262626"/>
                </a:solidFill>
                <a:latin typeface="Arial"/>
                <a:ea typeface="Arial"/>
                <a:cs typeface="Arial"/>
                <a:sym typeface="Arial"/>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Classifiers</a:t>
              </a:r>
              <a:endParaRPr/>
            </a:p>
          </p:txBody>
        </p:sp>
        <p:sp>
          <p:nvSpPr>
            <p:cNvPr id="3199" name="Google Shape;3199;p152"/>
            <p:cNvSpPr/>
            <p:nvPr/>
          </p:nvSpPr>
          <p:spPr>
            <a:xfrm>
              <a:off x="1490071" y="3205585"/>
              <a:ext cx="734703"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Kneighbors</a:t>
              </a:r>
              <a:endParaRPr sz="800">
                <a:solidFill>
                  <a:srgbClr val="262626"/>
                </a:solidFill>
                <a:latin typeface="Arial"/>
                <a:ea typeface="Arial"/>
                <a:cs typeface="Arial"/>
                <a:sym typeface="Arial"/>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Classifier</a:t>
              </a:r>
              <a:endParaRPr/>
            </a:p>
          </p:txBody>
        </p:sp>
        <p:sp>
          <p:nvSpPr>
            <p:cNvPr id="3200" name="Google Shape;3200;p152"/>
            <p:cNvSpPr/>
            <p:nvPr/>
          </p:nvSpPr>
          <p:spPr>
            <a:xfrm>
              <a:off x="812628" y="3672813"/>
              <a:ext cx="378696"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Naïve</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Bayes</a:t>
              </a:r>
              <a:endParaRPr/>
            </a:p>
          </p:txBody>
        </p:sp>
        <p:sp>
          <p:nvSpPr>
            <p:cNvPr id="3201" name="Google Shape;3201;p152"/>
            <p:cNvSpPr/>
            <p:nvPr/>
          </p:nvSpPr>
          <p:spPr>
            <a:xfrm>
              <a:off x="2497871" y="3672813"/>
              <a:ext cx="444749"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Linear</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SVC</a:t>
              </a:r>
              <a:endParaRPr/>
            </a:p>
          </p:txBody>
        </p:sp>
        <p:sp>
          <p:nvSpPr>
            <p:cNvPr id="3202" name="Google Shape;3202;p152"/>
            <p:cNvSpPr/>
            <p:nvPr/>
          </p:nvSpPr>
          <p:spPr>
            <a:xfrm>
              <a:off x="1620714" y="2168783"/>
              <a:ext cx="1170934"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classification</a:t>
              </a:r>
              <a:endParaRPr/>
            </a:p>
          </p:txBody>
        </p:sp>
        <p:cxnSp>
          <p:nvCxnSpPr>
            <p:cNvPr id="3203" name="Google Shape;3203;p152"/>
            <p:cNvCxnSpPr/>
            <p:nvPr/>
          </p:nvCxnSpPr>
          <p:spPr>
            <a:xfrm rot="10800000">
              <a:off x="2284851" y="2861467"/>
              <a:ext cx="114785" cy="0"/>
            </a:xfrm>
            <a:prstGeom prst="straightConnector1">
              <a:avLst/>
            </a:prstGeom>
            <a:noFill/>
            <a:ln cap="flat" cmpd="sng" w="19050">
              <a:solidFill>
                <a:srgbClr val="BF9000"/>
              </a:solidFill>
              <a:prstDash val="solid"/>
              <a:miter lim="800000"/>
              <a:headEnd len="med" w="med" type="none"/>
              <a:tailEnd len="med" w="med" type="triangle"/>
            </a:ln>
          </p:spPr>
        </p:cxnSp>
        <p:cxnSp>
          <p:nvCxnSpPr>
            <p:cNvPr id="3204" name="Google Shape;3204;p152"/>
            <p:cNvCxnSpPr/>
            <p:nvPr/>
          </p:nvCxnSpPr>
          <p:spPr>
            <a:xfrm rot="10800000">
              <a:off x="1312508" y="3305709"/>
              <a:ext cx="114785" cy="0"/>
            </a:xfrm>
            <a:prstGeom prst="straightConnector1">
              <a:avLst/>
            </a:prstGeom>
            <a:noFill/>
            <a:ln cap="flat" cmpd="sng" w="19050">
              <a:solidFill>
                <a:srgbClr val="BF9000"/>
              </a:solidFill>
              <a:prstDash val="solid"/>
              <a:miter lim="800000"/>
              <a:headEnd len="med" w="med" type="none"/>
              <a:tailEnd len="med" w="med" type="triangle"/>
            </a:ln>
          </p:spPr>
        </p:cxnSp>
        <p:sp>
          <p:nvSpPr>
            <p:cNvPr id="3205" name="Google Shape;3205;p152"/>
            <p:cNvSpPr/>
            <p:nvPr/>
          </p:nvSpPr>
          <p:spPr>
            <a:xfrm>
              <a:off x="1467155" y="3646704"/>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6" name="Google Shape;3206;p152"/>
            <p:cNvSpPr/>
            <p:nvPr/>
          </p:nvSpPr>
          <p:spPr>
            <a:xfrm>
              <a:off x="1635049" y="3672813"/>
              <a:ext cx="444749"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Text</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Data</a:t>
              </a:r>
              <a:endParaRPr/>
            </a:p>
          </p:txBody>
        </p:sp>
        <p:sp>
          <p:nvSpPr>
            <p:cNvPr id="3207" name="Google Shape;3207;p152"/>
            <p:cNvSpPr/>
            <p:nvPr/>
          </p:nvSpPr>
          <p:spPr>
            <a:xfrm>
              <a:off x="3046408" y="3179475"/>
              <a:ext cx="573923"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8" name="Google Shape;3208;p152"/>
            <p:cNvSpPr/>
            <p:nvPr/>
          </p:nvSpPr>
          <p:spPr>
            <a:xfrm>
              <a:off x="3110995" y="3220973"/>
              <a:ext cx="444749"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&lt;100k</a:t>
              </a:r>
              <a:endParaRPr/>
            </a:p>
            <a:p>
              <a:pPr indent="0" lvl="0" marL="0" marR="0" rtl="0" algn="ctr">
                <a:spcBef>
                  <a:spcPts val="0"/>
                </a:spcBef>
                <a:spcAft>
                  <a:spcPts val="0"/>
                </a:spcAft>
                <a:buNone/>
              </a:pPr>
              <a:r>
                <a:rPr lang="en-US" sz="600">
                  <a:solidFill>
                    <a:srgbClr val="262626"/>
                  </a:solidFill>
                  <a:latin typeface="Arial"/>
                  <a:ea typeface="Arial"/>
                  <a:cs typeface="Arial"/>
                  <a:sym typeface="Arial"/>
                </a:rPr>
                <a:t>samples</a:t>
              </a:r>
              <a:endParaRPr/>
            </a:p>
          </p:txBody>
        </p:sp>
        <p:cxnSp>
          <p:nvCxnSpPr>
            <p:cNvPr id="3209" name="Google Shape;3209;p152"/>
            <p:cNvCxnSpPr/>
            <p:nvPr/>
          </p:nvCxnSpPr>
          <p:spPr>
            <a:xfrm rot="10800000">
              <a:off x="1312508" y="3795924"/>
              <a:ext cx="114785" cy="0"/>
            </a:xfrm>
            <a:prstGeom prst="straightConnector1">
              <a:avLst/>
            </a:prstGeom>
            <a:noFill/>
            <a:ln cap="flat" cmpd="sng" w="19050">
              <a:solidFill>
                <a:srgbClr val="3D9933"/>
              </a:solidFill>
              <a:prstDash val="solid"/>
              <a:miter lim="800000"/>
              <a:headEnd len="med" w="med" type="none"/>
              <a:tailEnd len="med" w="med" type="triangle"/>
            </a:ln>
          </p:spPr>
        </p:cxnSp>
        <p:cxnSp>
          <p:nvCxnSpPr>
            <p:cNvPr id="3210" name="Google Shape;3210;p152"/>
            <p:cNvCxnSpPr/>
            <p:nvPr/>
          </p:nvCxnSpPr>
          <p:spPr>
            <a:xfrm rot="10800000">
              <a:off x="1857423" y="3506615"/>
              <a:ext cx="0" cy="114785"/>
            </a:xfrm>
            <a:prstGeom prst="straightConnector1">
              <a:avLst/>
            </a:prstGeom>
            <a:noFill/>
            <a:ln cap="flat" cmpd="sng" w="19050">
              <a:solidFill>
                <a:srgbClr val="DD2626"/>
              </a:solidFill>
              <a:prstDash val="solid"/>
              <a:miter lim="800000"/>
              <a:headEnd len="med" w="med" type="none"/>
              <a:tailEnd len="med" w="med" type="triangle"/>
            </a:ln>
          </p:spPr>
        </p:cxnSp>
        <p:cxnSp>
          <p:nvCxnSpPr>
            <p:cNvPr id="3211" name="Google Shape;3211;p152"/>
            <p:cNvCxnSpPr/>
            <p:nvPr/>
          </p:nvCxnSpPr>
          <p:spPr>
            <a:xfrm rot="10800000">
              <a:off x="2284851" y="3795924"/>
              <a:ext cx="114785" cy="0"/>
            </a:xfrm>
            <a:prstGeom prst="straightConnector1">
              <a:avLst/>
            </a:prstGeom>
            <a:noFill/>
            <a:ln cap="flat" cmpd="sng" w="19050">
              <a:solidFill>
                <a:srgbClr val="BF9000"/>
              </a:solidFill>
              <a:prstDash val="solid"/>
              <a:miter lim="800000"/>
              <a:headEnd len="med" w="med" type="none"/>
              <a:tailEnd len="med" w="med" type="triangle"/>
            </a:ln>
          </p:spPr>
        </p:cxnSp>
        <p:cxnSp>
          <p:nvCxnSpPr>
            <p:cNvPr id="3212" name="Google Shape;3212;p152"/>
            <p:cNvCxnSpPr/>
            <p:nvPr/>
          </p:nvCxnSpPr>
          <p:spPr>
            <a:xfrm flipH="1" rot="5400000">
              <a:off x="3073456" y="2824456"/>
              <a:ext cx="229569" cy="298440"/>
            </a:xfrm>
            <a:prstGeom prst="bentConnector2">
              <a:avLst/>
            </a:prstGeom>
            <a:noFill/>
            <a:ln cap="flat" cmpd="sng" w="19050">
              <a:solidFill>
                <a:srgbClr val="DD2626"/>
              </a:solidFill>
              <a:prstDash val="solid"/>
              <a:miter lim="800000"/>
              <a:headEnd len="sm" w="sm" type="none"/>
              <a:tailEnd len="med" w="med" type="triangle"/>
            </a:ln>
          </p:spPr>
        </p:cxnSp>
        <p:cxnSp>
          <p:nvCxnSpPr>
            <p:cNvPr id="3213" name="Google Shape;3213;p152"/>
            <p:cNvCxnSpPr/>
            <p:nvPr/>
          </p:nvCxnSpPr>
          <p:spPr>
            <a:xfrm rot="5400000">
              <a:off x="3073456" y="3529572"/>
              <a:ext cx="229569" cy="298440"/>
            </a:xfrm>
            <a:prstGeom prst="bentConnector2">
              <a:avLst/>
            </a:prstGeom>
            <a:noFill/>
            <a:ln cap="flat" cmpd="sng" w="19050">
              <a:solidFill>
                <a:srgbClr val="3D9933"/>
              </a:solidFill>
              <a:prstDash val="solid"/>
              <a:miter lim="800000"/>
              <a:headEnd len="sm" w="sm" type="none"/>
              <a:tailEnd len="med" w="med" type="triangle"/>
            </a:ln>
          </p:spPr>
        </p:cxnSp>
        <p:sp>
          <p:nvSpPr>
            <p:cNvPr id="3214" name="Google Shape;3214;p152"/>
            <p:cNvSpPr/>
            <p:nvPr/>
          </p:nvSpPr>
          <p:spPr>
            <a:xfrm>
              <a:off x="3158065" y="2735113"/>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FF0000"/>
                  </a:solidFill>
                  <a:latin typeface="Arial"/>
                  <a:ea typeface="Arial"/>
                  <a:cs typeface="Arial"/>
                  <a:sym typeface="Arial"/>
                </a:rPr>
                <a:t>NO</a:t>
              </a:r>
              <a:endParaRPr/>
            </a:p>
          </p:txBody>
        </p:sp>
        <p:sp>
          <p:nvSpPr>
            <p:cNvPr id="3215" name="Google Shape;3215;p152"/>
            <p:cNvSpPr/>
            <p:nvPr/>
          </p:nvSpPr>
          <p:spPr>
            <a:xfrm>
              <a:off x="3158065" y="3852210"/>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3D9933"/>
                  </a:solidFill>
                  <a:latin typeface="Arial"/>
                  <a:ea typeface="Arial"/>
                  <a:cs typeface="Arial"/>
                  <a:sym typeface="Arial"/>
                </a:rPr>
                <a:t>YES</a:t>
              </a:r>
              <a:endParaRPr/>
            </a:p>
          </p:txBody>
        </p:sp>
        <p:sp>
          <p:nvSpPr>
            <p:cNvPr id="3216" name="Google Shape;3216;p152"/>
            <p:cNvSpPr/>
            <p:nvPr/>
          </p:nvSpPr>
          <p:spPr>
            <a:xfrm>
              <a:off x="1919282" y="3049761"/>
              <a:ext cx="845922"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BF9000"/>
                  </a:solidFill>
                  <a:latin typeface="Arial"/>
                  <a:ea typeface="Arial"/>
                  <a:cs typeface="Arial"/>
                  <a:sym typeface="Arial"/>
                </a:rPr>
                <a:t>NOT WORKING</a:t>
              </a:r>
              <a:endParaRPr/>
            </a:p>
          </p:txBody>
        </p:sp>
        <p:sp>
          <p:nvSpPr>
            <p:cNvPr id="3217" name="Google Shape;3217;p152"/>
            <p:cNvSpPr/>
            <p:nvPr/>
          </p:nvSpPr>
          <p:spPr>
            <a:xfrm>
              <a:off x="1919282" y="3967607"/>
              <a:ext cx="845922"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BF9000"/>
                  </a:solidFill>
                  <a:latin typeface="Arial"/>
                  <a:ea typeface="Arial"/>
                  <a:cs typeface="Arial"/>
                  <a:sym typeface="Arial"/>
                </a:rPr>
                <a:t>NOT WORKING</a:t>
              </a:r>
              <a:endParaRPr/>
            </a:p>
          </p:txBody>
        </p:sp>
        <p:sp>
          <p:nvSpPr>
            <p:cNvPr id="3218" name="Google Shape;3218;p152"/>
            <p:cNvSpPr/>
            <p:nvPr/>
          </p:nvSpPr>
          <p:spPr>
            <a:xfrm>
              <a:off x="946940" y="3516388"/>
              <a:ext cx="845922"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BF9000"/>
                  </a:solidFill>
                  <a:latin typeface="Arial"/>
                  <a:ea typeface="Arial"/>
                  <a:cs typeface="Arial"/>
                  <a:sym typeface="Arial"/>
                </a:rPr>
                <a:t>NOT WORKING</a:t>
              </a:r>
              <a:endParaRPr/>
            </a:p>
          </p:txBody>
        </p:sp>
        <p:sp>
          <p:nvSpPr>
            <p:cNvPr id="3219" name="Google Shape;3219;p152"/>
            <p:cNvSpPr/>
            <p:nvPr/>
          </p:nvSpPr>
          <p:spPr>
            <a:xfrm>
              <a:off x="1889237" y="3516388"/>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FF0000"/>
                  </a:solidFill>
                  <a:latin typeface="Arial"/>
                  <a:ea typeface="Arial"/>
                  <a:cs typeface="Arial"/>
                  <a:sym typeface="Arial"/>
                </a:rPr>
                <a:t>NO</a:t>
              </a:r>
              <a:endParaRPr/>
            </a:p>
          </p:txBody>
        </p:sp>
        <p:sp>
          <p:nvSpPr>
            <p:cNvPr id="3220" name="Google Shape;3220;p152"/>
            <p:cNvSpPr/>
            <p:nvPr/>
          </p:nvSpPr>
          <p:spPr>
            <a:xfrm>
              <a:off x="1276080" y="3852210"/>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3D9933"/>
                  </a:solidFill>
                  <a:latin typeface="Arial"/>
                  <a:ea typeface="Arial"/>
                  <a:cs typeface="Arial"/>
                  <a:sym typeface="Arial"/>
                </a:rPr>
                <a:t>YES</a:t>
              </a:r>
              <a:endParaRPr/>
            </a:p>
          </p:txBody>
        </p:sp>
        <p:sp>
          <p:nvSpPr>
            <p:cNvPr id="3221" name="Google Shape;3221;p152"/>
            <p:cNvSpPr/>
            <p:nvPr/>
          </p:nvSpPr>
          <p:spPr>
            <a:xfrm>
              <a:off x="4117229" y="3179475"/>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2" name="Google Shape;3222;p152"/>
            <p:cNvSpPr/>
            <p:nvPr/>
          </p:nvSpPr>
          <p:spPr>
            <a:xfrm>
              <a:off x="4160973" y="3311300"/>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Labeled data</a:t>
              </a:r>
              <a:endParaRPr/>
            </a:p>
          </p:txBody>
        </p:sp>
        <p:cxnSp>
          <p:nvCxnSpPr>
            <p:cNvPr id="3223" name="Google Shape;3223;p152"/>
            <p:cNvCxnSpPr/>
            <p:nvPr/>
          </p:nvCxnSpPr>
          <p:spPr>
            <a:xfrm rot="10800000">
              <a:off x="3679095" y="3328695"/>
              <a:ext cx="389590" cy="0"/>
            </a:xfrm>
            <a:prstGeom prst="straightConnector1">
              <a:avLst/>
            </a:prstGeom>
            <a:noFill/>
            <a:ln cap="flat" cmpd="sng" w="19050">
              <a:solidFill>
                <a:srgbClr val="3D9933"/>
              </a:solidFill>
              <a:prstDash val="solid"/>
              <a:miter lim="800000"/>
              <a:headEnd len="med" w="med" type="none"/>
              <a:tailEnd len="med" w="med" type="triangle"/>
            </a:ln>
          </p:spPr>
        </p:cxnSp>
        <p:sp>
          <p:nvSpPr>
            <p:cNvPr id="3224" name="Google Shape;3224;p152"/>
            <p:cNvSpPr/>
            <p:nvPr/>
          </p:nvSpPr>
          <p:spPr>
            <a:xfrm>
              <a:off x="3840815" y="3385568"/>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3D9933"/>
                  </a:solidFill>
                  <a:latin typeface="Arial"/>
                  <a:ea typeface="Arial"/>
                  <a:cs typeface="Arial"/>
                  <a:sym typeface="Arial"/>
                </a:rPr>
                <a:t>YES</a:t>
              </a:r>
              <a:endParaRPr/>
            </a:p>
          </p:txBody>
        </p:sp>
        <p:sp>
          <p:nvSpPr>
            <p:cNvPr id="3225" name="Google Shape;3225;p152"/>
            <p:cNvSpPr/>
            <p:nvPr/>
          </p:nvSpPr>
          <p:spPr>
            <a:xfrm>
              <a:off x="4285563" y="3228555"/>
              <a:ext cx="44474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262626"/>
                  </a:solidFill>
                  <a:latin typeface="Arial"/>
                  <a:ea typeface="Arial"/>
                  <a:cs typeface="Arial"/>
                  <a:sym typeface="Arial"/>
                </a:rPr>
                <a:t>do you have</a:t>
              </a:r>
              <a:endParaRPr/>
            </a:p>
          </p:txBody>
        </p:sp>
        <p:sp>
          <p:nvSpPr>
            <p:cNvPr id="3226" name="Google Shape;3226;p152"/>
            <p:cNvSpPr/>
            <p:nvPr/>
          </p:nvSpPr>
          <p:spPr>
            <a:xfrm>
              <a:off x="4117229" y="2709671"/>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7" name="Google Shape;3227;p152"/>
            <p:cNvSpPr/>
            <p:nvPr/>
          </p:nvSpPr>
          <p:spPr>
            <a:xfrm>
              <a:off x="4160973" y="2841495"/>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category</a:t>
              </a:r>
              <a:endParaRPr/>
            </a:p>
          </p:txBody>
        </p:sp>
        <p:sp>
          <p:nvSpPr>
            <p:cNvPr id="3228" name="Google Shape;3228;p152"/>
            <p:cNvSpPr/>
            <p:nvPr/>
          </p:nvSpPr>
          <p:spPr>
            <a:xfrm>
              <a:off x="4285563" y="2758751"/>
              <a:ext cx="44474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262626"/>
                  </a:solidFill>
                  <a:latin typeface="Arial"/>
                  <a:ea typeface="Arial"/>
                  <a:cs typeface="Arial"/>
                  <a:sym typeface="Arial"/>
                </a:rPr>
                <a:t>Predicting a</a:t>
              </a:r>
              <a:endParaRPr/>
            </a:p>
          </p:txBody>
        </p:sp>
        <p:cxnSp>
          <p:nvCxnSpPr>
            <p:cNvPr id="3229" name="Google Shape;3229;p152"/>
            <p:cNvCxnSpPr/>
            <p:nvPr/>
          </p:nvCxnSpPr>
          <p:spPr>
            <a:xfrm>
              <a:off x="4507497" y="3032045"/>
              <a:ext cx="0" cy="114785"/>
            </a:xfrm>
            <a:prstGeom prst="straightConnector1">
              <a:avLst/>
            </a:prstGeom>
            <a:noFill/>
            <a:ln cap="flat" cmpd="sng" w="19050">
              <a:solidFill>
                <a:srgbClr val="3D9933"/>
              </a:solidFill>
              <a:prstDash val="solid"/>
              <a:miter lim="800000"/>
              <a:headEnd len="med" w="med" type="none"/>
              <a:tailEnd len="med" w="med" type="triangle"/>
            </a:ln>
          </p:spPr>
        </p:cxnSp>
        <p:sp>
          <p:nvSpPr>
            <p:cNvPr id="3230" name="Google Shape;3230;p152"/>
            <p:cNvSpPr/>
            <p:nvPr/>
          </p:nvSpPr>
          <p:spPr>
            <a:xfrm>
              <a:off x="4117229" y="2238642"/>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1" name="Google Shape;3231;p152"/>
            <p:cNvSpPr/>
            <p:nvPr/>
          </p:nvSpPr>
          <p:spPr>
            <a:xfrm>
              <a:off x="4285563" y="2280139"/>
              <a:ext cx="444749"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&gt;50k</a:t>
              </a:r>
              <a:endParaRPr/>
            </a:p>
            <a:p>
              <a:pPr indent="0" lvl="0" marL="0" marR="0" rtl="0" algn="ctr">
                <a:spcBef>
                  <a:spcPts val="0"/>
                </a:spcBef>
                <a:spcAft>
                  <a:spcPts val="0"/>
                </a:spcAft>
                <a:buNone/>
              </a:pPr>
              <a:r>
                <a:rPr lang="en-US" sz="600">
                  <a:solidFill>
                    <a:srgbClr val="262626"/>
                  </a:solidFill>
                  <a:latin typeface="Arial"/>
                  <a:ea typeface="Arial"/>
                  <a:cs typeface="Arial"/>
                  <a:sym typeface="Arial"/>
                </a:rPr>
                <a:t>samples</a:t>
              </a:r>
              <a:endParaRPr/>
            </a:p>
          </p:txBody>
        </p:sp>
        <p:cxnSp>
          <p:nvCxnSpPr>
            <p:cNvPr id="3232" name="Google Shape;3232;p152"/>
            <p:cNvCxnSpPr/>
            <p:nvPr/>
          </p:nvCxnSpPr>
          <p:spPr>
            <a:xfrm>
              <a:off x="4507497" y="2561016"/>
              <a:ext cx="0" cy="114785"/>
            </a:xfrm>
            <a:prstGeom prst="straightConnector1">
              <a:avLst/>
            </a:prstGeom>
            <a:noFill/>
            <a:ln cap="flat" cmpd="sng" w="19050">
              <a:solidFill>
                <a:srgbClr val="3D9933"/>
              </a:solidFill>
              <a:prstDash val="solid"/>
              <a:miter lim="800000"/>
              <a:headEnd len="med" w="med" type="none"/>
              <a:tailEnd len="med" w="med" type="triangle"/>
            </a:ln>
          </p:spPr>
        </p:cxnSp>
        <p:sp>
          <p:nvSpPr>
            <p:cNvPr id="3233" name="Google Shape;3233;p152"/>
            <p:cNvSpPr/>
            <p:nvPr/>
          </p:nvSpPr>
          <p:spPr>
            <a:xfrm>
              <a:off x="4117229" y="1772816"/>
              <a:ext cx="780536" cy="298440"/>
            </a:xfrm>
            <a:prstGeom prst="ellipse">
              <a:avLst/>
            </a:prstGeom>
            <a:solidFill>
              <a:srgbClr val="FFD966"/>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4" name="Google Shape;3234;p152"/>
            <p:cNvSpPr/>
            <p:nvPr/>
          </p:nvSpPr>
          <p:spPr>
            <a:xfrm>
              <a:off x="4285563" y="1837398"/>
              <a:ext cx="444749"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START</a:t>
              </a:r>
              <a:endParaRPr sz="800">
                <a:solidFill>
                  <a:srgbClr val="262626"/>
                </a:solidFill>
                <a:latin typeface="Arial"/>
                <a:ea typeface="Arial"/>
                <a:cs typeface="Arial"/>
                <a:sym typeface="Arial"/>
              </a:endParaRPr>
            </a:p>
          </p:txBody>
        </p:sp>
        <p:cxnSp>
          <p:nvCxnSpPr>
            <p:cNvPr id="3235" name="Google Shape;3235;p152"/>
            <p:cNvCxnSpPr/>
            <p:nvPr/>
          </p:nvCxnSpPr>
          <p:spPr>
            <a:xfrm>
              <a:off x="4953235" y="2375736"/>
              <a:ext cx="114785" cy="0"/>
            </a:xfrm>
            <a:prstGeom prst="straightConnector1">
              <a:avLst/>
            </a:prstGeom>
            <a:noFill/>
            <a:ln cap="flat" cmpd="sng" w="19050">
              <a:solidFill>
                <a:srgbClr val="DD2626"/>
              </a:solidFill>
              <a:prstDash val="solid"/>
              <a:miter lim="800000"/>
              <a:headEnd len="med" w="med" type="none"/>
              <a:tailEnd len="med" w="med" type="triangle"/>
            </a:ln>
          </p:spPr>
        </p:cxnSp>
        <p:sp>
          <p:nvSpPr>
            <p:cNvPr id="3236" name="Google Shape;3236;p152"/>
            <p:cNvSpPr/>
            <p:nvPr/>
          </p:nvSpPr>
          <p:spPr>
            <a:xfrm>
              <a:off x="4548012" y="3053332"/>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3D9933"/>
                  </a:solidFill>
                  <a:latin typeface="Arial"/>
                  <a:ea typeface="Arial"/>
                  <a:cs typeface="Arial"/>
                  <a:sym typeface="Arial"/>
                </a:rPr>
                <a:t>YES</a:t>
              </a:r>
              <a:endParaRPr/>
            </a:p>
          </p:txBody>
        </p:sp>
        <p:sp>
          <p:nvSpPr>
            <p:cNvPr id="3237" name="Google Shape;3237;p152"/>
            <p:cNvSpPr/>
            <p:nvPr/>
          </p:nvSpPr>
          <p:spPr>
            <a:xfrm>
              <a:off x="4548012" y="2582303"/>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3D9933"/>
                  </a:solidFill>
                  <a:latin typeface="Arial"/>
                  <a:ea typeface="Arial"/>
                  <a:cs typeface="Arial"/>
                  <a:sym typeface="Arial"/>
                </a:rPr>
                <a:t>YES</a:t>
              </a:r>
              <a:endParaRPr/>
            </a:p>
          </p:txBody>
        </p:sp>
        <p:sp>
          <p:nvSpPr>
            <p:cNvPr id="3238" name="Google Shape;3238;p152"/>
            <p:cNvSpPr/>
            <p:nvPr/>
          </p:nvSpPr>
          <p:spPr>
            <a:xfrm>
              <a:off x="4902734" y="2429788"/>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FF0000"/>
                  </a:solidFill>
                  <a:latin typeface="Arial"/>
                  <a:ea typeface="Arial"/>
                  <a:cs typeface="Arial"/>
                  <a:sym typeface="Arial"/>
                </a:rPr>
                <a:t>NO</a:t>
              </a:r>
              <a:endParaRPr/>
            </a:p>
          </p:txBody>
        </p:sp>
        <p:sp>
          <p:nvSpPr>
            <p:cNvPr id="3239" name="Google Shape;3239;p152"/>
            <p:cNvSpPr/>
            <p:nvPr/>
          </p:nvSpPr>
          <p:spPr>
            <a:xfrm>
              <a:off x="5134145" y="2231992"/>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0" name="Google Shape;3240;p152"/>
            <p:cNvSpPr/>
            <p:nvPr/>
          </p:nvSpPr>
          <p:spPr>
            <a:xfrm>
              <a:off x="5177889" y="2363816"/>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more data</a:t>
              </a:r>
              <a:endParaRPr/>
            </a:p>
          </p:txBody>
        </p:sp>
        <p:sp>
          <p:nvSpPr>
            <p:cNvPr id="3241" name="Google Shape;3241;p152"/>
            <p:cNvSpPr/>
            <p:nvPr/>
          </p:nvSpPr>
          <p:spPr>
            <a:xfrm>
              <a:off x="5302479" y="2281072"/>
              <a:ext cx="44474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262626"/>
                  </a:solidFill>
                  <a:latin typeface="Arial"/>
                  <a:ea typeface="Arial"/>
                  <a:cs typeface="Arial"/>
                  <a:sym typeface="Arial"/>
                </a:rPr>
                <a:t>get</a:t>
              </a:r>
              <a:endParaRPr/>
            </a:p>
          </p:txBody>
        </p:sp>
        <p:cxnSp>
          <p:nvCxnSpPr>
            <p:cNvPr id="3242" name="Google Shape;3242;p152"/>
            <p:cNvCxnSpPr/>
            <p:nvPr/>
          </p:nvCxnSpPr>
          <p:spPr>
            <a:xfrm>
              <a:off x="4507497" y="2099700"/>
              <a:ext cx="0" cy="114785"/>
            </a:xfrm>
            <a:prstGeom prst="straightConnector1">
              <a:avLst/>
            </a:prstGeom>
            <a:noFill/>
            <a:ln cap="flat" cmpd="sng" w="19050">
              <a:solidFill>
                <a:srgbClr val="BF9000"/>
              </a:solidFill>
              <a:prstDash val="solid"/>
              <a:miter lim="800000"/>
              <a:headEnd len="med" w="med" type="none"/>
              <a:tailEnd len="med" w="med" type="triangle"/>
            </a:ln>
          </p:spPr>
        </p:cxnSp>
        <p:cxnSp>
          <p:nvCxnSpPr>
            <p:cNvPr id="3243" name="Google Shape;3243;p152"/>
            <p:cNvCxnSpPr/>
            <p:nvPr/>
          </p:nvCxnSpPr>
          <p:spPr>
            <a:xfrm>
              <a:off x="4953235" y="2853415"/>
              <a:ext cx="114785" cy="0"/>
            </a:xfrm>
            <a:prstGeom prst="straightConnector1">
              <a:avLst/>
            </a:prstGeom>
            <a:noFill/>
            <a:ln cap="flat" cmpd="sng" w="19050">
              <a:solidFill>
                <a:srgbClr val="DD2626"/>
              </a:solidFill>
              <a:prstDash val="solid"/>
              <a:miter lim="800000"/>
              <a:headEnd len="med" w="med" type="none"/>
              <a:tailEnd len="med" w="med" type="triangle"/>
            </a:ln>
          </p:spPr>
        </p:cxnSp>
        <p:sp>
          <p:nvSpPr>
            <p:cNvPr id="3244" name="Google Shape;3244;p152"/>
            <p:cNvSpPr/>
            <p:nvPr/>
          </p:nvSpPr>
          <p:spPr>
            <a:xfrm>
              <a:off x="4902734" y="2907467"/>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FF0000"/>
                  </a:solidFill>
                  <a:latin typeface="Arial"/>
                  <a:ea typeface="Arial"/>
                  <a:cs typeface="Arial"/>
                  <a:sym typeface="Arial"/>
                </a:rPr>
                <a:t>NO</a:t>
              </a:r>
              <a:endParaRPr/>
            </a:p>
          </p:txBody>
        </p:sp>
        <p:sp>
          <p:nvSpPr>
            <p:cNvPr id="3245" name="Google Shape;3245;p152"/>
            <p:cNvSpPr/>
            <p:nvPr/>
          </p:nvSpPr>
          <p:spPr>
            <a:xfrm>
              <a:off x="5134145" y="2709671"/>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6" name="Google Shape;3246;p152"/>
            <p:cNvSpPr/>
            <p:nvPr/>
          </p:nvSpPr>
          <p:spPr>
            <a:xfrm>
              <a:off x="5302479" y="2758751"/>
              <a:ext cx="44474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262626"/>
                  </a:solidFill>
                  <a:latin typeface="Arial"/>
                  <a:ea typeface="Arial"/>
                  <a:cs typeface="Arial"/>
                  <a:sym typeface="Arial"/>
                </a:rPr>
                <a:t>Predicting a</a:t>
              </a:r>
              <a:endParaRPr/>
            </a:p>
          </p:txBody>
        </p:sp>
        <p:sp>
          <p:nvSpPr>
            <p:cNvPr id="3247" name="Google Shape;3247;p152"/>
            <p:cNvSpPr/>
            <p:nvPr/>
          </p:nvSpPr>
          <p:spPr>
            <a:xfrm>
              <a:off x="5177889" y="2841939"/>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quantity</a:t>
              </a:r>
              <a:endParaRPr/>
            </a:p>
          </p:txBody>
        </p:sp>
        <p:sp>
          <p:nvSpPr>
            <p:cNvPr id="3248" name="Google Shape;3248;p152"/>
            <p:cNvSpPr/>
            <p:nvPr/>
          </p:nvSpPr>
          <p:spPr>
            <a:xfrm>
              <a:off x="4492411" y="4129043"/>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FF0000"/>
                  </a:solidFill>
                  <a:latin typeface="Arial"/>
                  <a:ea typeface="Arial"/>
                  <a:cs typeface="Arial"/>
                  <a:sym typeface="Arial"/>
                </a:rPr>
                <a:t>NO</a:t>
              </a:r>
              <a:endParaRPr/>
            </a:p>
          </p:txBody>
        </p:sp>
        <p:sp>
          <p:nvSpPr>
            <p:cNvPr id="3249" name="Google Shape;3249;p152"/>
            <p:cNvSpPr/>
            <p:nvPr/>
          </p:nvSpPr>
          <p:spPr>
            <a:xfrm>
              <a:off x="5990925" y="2912878"/>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3D9933"/>
                  </a:solidFill>
                  <a:latin typeface="Arial"/>
                  <a:ea typeface="Arial"/>
                  <a:cs typeface="Arial"/>
                  <a:sym typeface="Arial"/>
                </a:rPr>
                <a:t>YES</a:t>
              </a:r>
              <a:endParaRPr/>
            </a:p>
          </p:txBody>
        </p:sp>
        <p:sp>
          <p:nvSpPr>
            <p:cNvPr id="3250" name="Google Shape;3250;p152"/>
            <p:cNvSpPr/>
            <p:nvPr/>
          </p:nvSpPr>
          <p:spPr>
            <a:xfrm>
              <a:off x="6444755" y="2709672"/>
              <a:ext cx="573923"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1" name="Google Shape;3251;p152"/>
            <p:cNvSpPr/>
            <p:nvPr/>
          </p:nvSpPr>
          <p:spPr>
            <a:xfrm>
              <a:off x="6509342" y="2751168"/>
              <a:ext cx="444749"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&lt;100k</a:t>
              </a:r>
              <a:endParaRPr/>
            </a:p>
            <a:p>
              <a:pPr indent="0" lvl="0" marL="0" marR="0" rtl="0" algn="ctr">
                <a:spcBef>
                  <a:spcPts val="0"/>
                </a:spcBef>
                <a:spcAft>
                  <a:spcPts val="0"/>
                </a:spcAft>
                <a:buNone/>
              </a:pPr>
              <a:r>
                <a:rPr lang="en-US" sz="600">
                  <a:solidFill>
                    <a:srgbClr val="262626"/>
                  </a:solidFill>
                  <a:latin typeface="Arial"/>
                  <a:ea typeface="Arial"/>
                  <a:cs typeface="Arial"/>
                  <a:sym typeface="Arial"/>
                </a:rPr>
                <a:t>samples</a:t>
              </a:r>
              <a:endParaRPr/>
            </a:p>
          </p:txBody>
        </p:sp>
        <p:sp>
          <p:nvSpPr>
            <p:cNvPr id="3252" name="Google Shape;3252;p152"/>
            <p:cNvSpPr/>
            <p:nvPr/>
          </p:nvSpPr>
          <p:spPr>
            <a:xfrm>
              <a:off x="596358" y="4322514"/>
              <a:ext cx="3219647" cy="1936567"/>
            </a:xfrm>
            <a:prstGeom prst="roundRect">
              <a:avLst>
                <a:gd fmla="val 5644" name="adj"/>
              </a:avLst>
            </a:prstGeom>
            <a:solidFill>
              <a:srgbClr val="F5F0FE"/>
            </a:solidFill>
            <a:ln cap="flat" cmpd="sng" w="19050">
              <a:solidFill>
                <a:srgbClr val="CD81E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3" name="Google Shape;3253;p152"/>
            <p:cNvSpPr/>
            <p:nvPr/>
          </p:nvSpPr>
          <p:spPr>
            <a:xfrm>
              <a:off x="1620714" y="4433646"/>
              <a:ext cx="1170934"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cụm</a:t>
              </a:r>
              <a:endParaRPr sz="1400">
                <a:solidFill>
                  <a:srgbClr val="262626"/>
                </a:solidFill>
                <a:latin typeface="Arial"/>
                <a:ea typeface="Arial"/>
                <a:cs typeface="Arial"/>
                <a:sym typeface="Arial"/>
              </a:endParaRPr>
            </a:p>
          </p:txBody>
        </p:sp>
        <p:sp>
          <p:nvSpPr>
            <p:cNvPr id="3254" name="Google Shape;3254;p152"/>
            <p:cNvSpPr/>
            <p:nvPr/>
          </p:nvSpPr>
          <p:spPr>
            <a:xfrm>
              <a:off x="2457100" y="4820385"/>
              <a:ext cx="1162832"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5" name="Google Shape;3255;p152"/>
            <p:cNvSpPr/>
            <p:nvPr/>
          </p:nvSpPr>
          <p:spPr>
            <a:xfrm>
              <a:off x="2625843" y="4846495"/>
              <a:ext cx="825346"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Number of</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Categoties known</a:t>
              </a:r>
              <a:endParaRPr/>
            </a:p>
          </p:txBody>
        </p:sp>
        <p:cxnSp>
          <p:nvCxnSpPr>
            <p:cNvPr id="3256" name="Google Shape;3256;p152"/>
            <p:cNvCxnSpPr/>
            <p:nvPr/>
          </p:nvCxnSpPr>
          <p:spPr>
            <a:xfrm rot="5400000">
              <a:off x="3369177" y="3851679"/>
              <a:ext cx="1446287" cy="826450"/>
            </a:xfrm>
            <a:prstGeom prst="bentConnector2">
              <a:avLst/>
            </a:prstGeom>
            <a:noFill/>
            <a:ln cap="flat" cmpd="sng" w="19050">
              <a:solidFill>
                <a:srgbClr val="DD2626"/>
              </a:solidFill>
              <a:prstDash val="solid"/>
              <a:miter lim="800000"/>
              <a:headEnd len="sm" w="sm" type="none"/>
              <a:tailEnd len="med" w="med" type="triangle"/>
            </a:ln>
          </p:spPr>
        </p:cxnSp>
        <p:sp>
          <p:nvSpPr>
            <p:cNvPr id="3257" name="Google Shape;3257;p152"/>
            <p:cNvSpPr/>
            <p:nvPr/>
          </p:nvSpPr>
          <p:spPr>
            <a:xfrm>
              <a:off x="6242898" y="4322513"/>
              <a:ext cx="3100112" cy="1936567"/>
            </a:xfrm>
            <a:prstGeom prst="roundRect">
              <a:avLst>
                <a:gd fmla="val 5644" name="adj"/>
              </a:avLst>
            </a:prstGeom>
            <a:solidFill>
              <a:srgbClr val="FFF8E5"/>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8" name="Google Shape;3258;p152"/>
            <p:cNvSpPr/>
            <p:nvPr/>
          </p:nvSpPr>
          <p:spPr>
            <a:xfrm>
              <a:off x="5134145" y="4819639"/>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9" name="Google Shape;3259;p152"/>
            <p:cNvSpPr/>
            <p:nvPr/>
          </p:nvSpPr>
          <p:spPr>
            <a:xfrm>
              <a:off x="5302479" y="4858779"/>
              <a:ext cx="44474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262626"/>
                  </a:solidFill>
                  <a:latin typeface="Arial"/>
                  <a:ea typeface="Arial"/>
                  <a:cs typeface="Arial"/>
                  <a:sym typeface="Arial"/>
                </a:rPr>
                <a:t>just</a:t>
              </a:r>
              <a:endParaRPr/>
            </a:p>
          </p:txBody>
        </p:sp>
        <p:sp>
          <p:nvSpPr>
            <p:cNvPr id="3260" name="Google Shape;3260;p152"/>
            <p:cNvSpPr/>
            <p:nvPr/>
          </p:nvSpPr>
          <p:spPr>
            <a:xfrm>
              <a:off x="5177889" y="4941968"/>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lookong</a:t>
              </a:r>
              <a:endParaRPr sz="800">
                <a:solidFill>
                  <a:srgbClr val="262626"/>
                </a:solidFill>
                <a:latin typeface="Arial"/>
                <a:ea typeface="Arial"/>
                <a:cs typeface="Arial"/>
                <a:sym typeface="Arial"/>
              </a:endParaRPr>
            </a:p>
          </p:txBody>
        </p:sp>
        <p:cxnSp>
          <p:nvCxnSpPr>
            <p:cNvPr id="3261" name="Google Shape;3261;p152"/>
            <p:cNvCxnSpPr/>
            <p:nvPr/>
          </p:nvCxnSpPr>
          <p:spPr>
            <a:xfrm>
              <a:off x="5524412" y="3032045"/>
              <a:ext cx="0" cy="1694192"/>
            </a:xfrm>
            <a:prstGeom prst="straightConnector1">
              <a:avLst/>
            </a:prstGeom>
            <a:noFill/>
            <a:ln cap="flat" cmpd="sng" w="19050">
              <a:solidFill>
                <a:srgbClr val="DD2626"/>
              </a:solidFill>
              <a:prstDash val="solid"/>
              <a:miter lim="800000"/>
              <a:headEnd len="med" w="med" type="none"/>
              <a:tailEnd len="med" w="med" type="triangle"/>
            </a:ln>
          </p:spPr>
        </p:cxnSp>
        <p:sp>
          <p:nvSpPr>
            <p:cNvPr id="3262" name="Google Shape;3262;p152"/>
            <p:cNvSpPr/>
            <p:nvPr/>
          </p:nvSpPr>
          <p:spPr>
            <a:xfrm>
              <a:off x="5534012" y="3808637"/>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FF0000"/>
                  </a:solidFill>
                  <a:latin typeface="Arial"/>
                  <a:ea typeface="Arial"/>
                  <a:cs typeface="Arial"/>
                  <a:sym typeface="Arial"/>
                </a:rPr>
                <a:t>NO</a:t>
              </a:r>
              <a:endParaRPr/>
            </a:p>
          </p:txBody>
        </p:sp>
        <p:cxnSp>
          <p:nvCxnSpPr>
            <p:cNvPr id="3263" name="Google Shape;3263;p152"/>
            <p:cNvCxnSpPr/>
            <p:nvPr/>
          </p:nvCxnSpPr>
          <p:spPr>
            <a:xfrm>
              <a:off x="5974497" y="4976758"/>
              <a:ext cx="432000" cy="0"/>
            </a:xfrm>
            <a:prstGeom prst="straightConnector1">
              <a:avLst/>
            </a:prstGeom>
            <a:noFill/>
            <a:ln cap="flat" cmpd="sng" w="19050">
              <a:solidFill>
                <a:srgbClr val="3D9933"/>
              </a:solidFill>
              <a:prstDash val="solid"/>
              <a:miter lim="800000"/>
              <a:headEnd len="med" w="med" type="none"/>
              <a:tailEnd len="med" w="med" type="triangle"/>
            </a:ln>
          </p:spPr>
        </p:cxnSp>
        <p:sp>
          <p:nvSpPr>
            <p:cNvPr id="3264" name="Google Shape;3264;p152"/>
            <p:cNvSpPr/>
            <p:nvPr/>
          </p:nvSpPr>
          <p:spPr>
            <a:xfrm>
              <a:off x="5990925" y="5033631"/>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3D9933"/>
                  </a:solidFill>
                  <a:latin typeface="Arial"/>
                  <a:ea typeface="Arial"/>
                  <a:cs typeface="Arial"/>
                  <a:sym typeface="Arial"/>
                </a:rPr>
                <a:t>YES</a:t>
              </a:r>
              <a:endParaRPr/>
            </a:p>
          </p:txBody>
        </p:sp>
        <p:sp>
          <p:nvSpPr>
            <p:cNvPr id="3265" name="Google Shape;3265;p152"/>
            <p:cNvSpPr/>
            <p:nvPr/>
          </p:nvSpPr>
          <p:spPr>
            <a:xfrm>
              <a:off x="6433853" y="4821569"/>
              <a:ext cx="691129"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6" name="Google Shape;3266;p152"/>
            <p:cNvSpPr/>
            <p:nvPr/>
          </p:nvSpPr>
          <p:spPr>
            <a:xfrm>
              <a:off x="6493662" y="4847679"/>
              <a:ext cx="573924"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Randomized</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PCA</a:t>
              </a:r>
              <a:endParaRPr/>
            </a:p>
          </p:txBody>
        </p:sp>
        <p:sp>
          <p:nvSpPr>
            <p:cNvPr id="3267" name="Google Shape;3267;p152"/>
            <p:cNvSpPr/>
            <p:nvPr/>
          </p:nvSpPr>
          <p:spPr>
            <a:xfrm>
              <a:off x="5134145" y="5317125"/>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8" name="Google Shape;3268;p152"/>
            <p:cNvSpPr/>
            <p:nvPr/>
          </p:nvSpPr>
          <p:spPr>
            <a:xfrm>
              <a:off x="5302479" y="5366204"/>
              <a:ext cx="44474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262626"/>
                  </a:solidFill>
                  <a:latin typeface="Arial"/>
                  <a:ea typeface="Arial"/>
                  <a:cs typeface="Arial"/>
                  <a:sym typeface="Arial"/>
                </a:rPr>
                <a:t>predicting</a:t>
              </a:r>
              <a:endParaRPr/>
            </a:p>
          </p:txBody>
        </p:sp>
        <p:sp>
          <p:nvSpPr>
            <p:cNvPr id="3269" name="Google Shape;3269;p152"/>
            <p:cNvSpPr/>
            <p:nvPr/>
          </p:nvSpPr>
          <p:spPr>
            <a:xfrm>
              <a:off x="5177889" y="5449393"/>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structure</a:t>
              </a:r>
              <a:endParaRPr/>
            </a:p>
          </p:txBody>
        </p:sp>
        <p:cxnSp>
          <p:nvCxnSpPr>
            <p:cNvPr id="3270" name="Google Shape;3270;p152"/>
            <p:cNvCxnSpPr/>
            <p:nvPr/>
          </p:nvCxnSpPr>
          <p:spPr>
            <a:xfrm>
              <a:off x="5524412" y="5173853"/>
              <a:ext cx="0" cy="114785"/>
            </a:xfrm>
            <a:prstGeom prst="straightConnector1">
              <a:avLst/>
            </a:prstGeom>
            <a:noFill/>
            <a:ln cap="flat" cmpd="sng" w="19050">
              <a:solidFill>
                <a:srgbClr val="C00000"/>
              </a:solidFill>
              <a:prstDash val="solid"/>
              <a:miter lim="800000"/>
              <a:headEnd len="med" w="med" type="none"/>
              <a:tailEnd len="med" w="med" type="triangle"/>
            </a:ln>
          </p:spPr>
        </p:cxnSp>
        <p:sp>
          <p:nvSpPr>
            <p:cNvPr id="3271" name="Google Shape;3271;p152"/>
            <p:cNvSpPr/>
            <p:nvPr/>
          </p:nvSpPr>
          <p:spPr>
            <a:xfrm>
              <a:off x="5534012" y="5175374"/>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DD2626"/>
                  </a:solidFill>
                  <a:latin typeface="Arial"/>
                  <a:ea typeface="Arial"/>
                  <a:cs typeface="Arial"/>
                  <a:sym typeface="Arial"/>
                </a:rPr>
                <a:t>NO</a:t>
              </a:r>
              <a:endParaRPr/>
            </a:p>
          </p:txBody>
        </p:sp>
        <p:sp>
          <p:nvSpPr>
            <p:cNvPr id="3272" name="Google Shape;3272;p152"/>
            <p:cNvSpPr/>
            <p:nvPr/>
          </p:nvSpPr>
          <p:spPr>
            <a:xfrm>
              <a:off x="4117229" y="5318790"/>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273" name="Google Shape;3273;p152"/>
            <p:cNvCxnSpPr/>
            <p:nvPr/>
          </p:nvCxnSpPr>
          <p:spPr>
            <a:xfrm rot="10800000">
              <a:off x="4953235" y="5475635"/>
              <a:ext cx="114785" cy="0"/>
            </a:xfrm>
            <a:prstGeom prst="straightConnector1">
              <a:avLst/>
            </a:prstGeom>
            <a:noFill/>
            <a:ln cap="flat" cmpd="sng" w="19050">
              <a:solidFill>
                <a:srgbClr val="BF9000"/>
              </a:solidFill>
              <a:prstDash val="solid"/>
              <a:miter lim="800000"/>
              <a:headEnd len="med" w="med" type="none"/>
              <a:tailEnd len="med" w="med" type="triangle"/>
            </a:ln>
          </p:spPr>
        </p:cxnSp>
        <p:sp>
          <p:nvSpPr>
            <p:cNvPr id="3274" name="Google Shape;3274;p152"/>
            <p:cNvSpPr/>
            <p:nvPr/>
          </p:nvSpPr>
          <p:spPr>
            <a:xfrm>
              <a:off x="4285123" y="5344899"/>
              <a:ext cx="444749"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tough</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luck</a:t>
              </a:r>
              <a:endParaRPr/>
            </a:p>
          </p:txBody>
        </p:sp>
        <p:sp>
          <p:nvSpPr>
            <p:cNvPr id="3275" name="Google Shape;3275;p152"/>
            <p:cNvSpPr/>
            <p:nvPr/>
          </p:nvSpPr>
          <p:spPr>
            <a:xfrm>
              <a:off x="2457099" y="5319983"/>
              <a:ext cx="1162800"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6" name="Google Shape;3276;p152"/>
            <p:cNvSpPr/>
            <p:nvPr/>
          </p:nvSpPr>
          <p:spPr>
            <a:xfrm>
              <a:off x="2816141" y="5361481"/>
              <a:ext cx="444749"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&lt;10k</a:t>
              </a:r>
              <a:endParaRPr/>
            </a:p>
            <a:p>
              <a:pPr indent="0" lvl="0" marL="0" marR="0" rtl="0" algn="ctr">
                <a:spcBef>
                  <a:spcPts val="0"/>
                </a:spcBef>
                <a:spcAft>
                  <a:spcPts val="0"/>
                </a:spcAft>
                <a:buNone/>
              </a:pPr>
              <a:r>
                <a:rPr lang="en-US" sz="600">
                  <a:solidFill>
                    <a:srgbClr val="262626"/>
                  </a:solidFill>
                  <a:latin typeface="Arial"/>
                  <a:ea typeface="Arial"/>
                  <a:cs typeface="Arial"/>
                  <a:sym typeface="Arial"/>
                </a:rPr>
                <a:t>samples</a:t>
              </a:r>
              <a:endParaRPr/>
            </a:p>
          </p:txBody>
        </p:sp>
        <p:cxnSp>
          <p:nvCxnSpPr>
            <p:cNvPr id="3277" name="Google Shape;3277;p152"/>
            <p:cNvCxnSpPr/>
            <p:nvPr/>
          </p:nvCxnSpPr>
          <p:spPr>
            <a:xfrm>
              <a:off x="3679096" y="5475635"/>
              <a:ext cx="390268" cy="0"/>
            </a:xfrm>
            <a:prstGeom prst="straightConnector1">
              <a:avLst/>
            </a:prstGeom>
            <a:noFill/>
            <a:ln cap="flat" cmpd="sng" w="19050">
              <a:solidFill>
                <a:srgbClr val="DD2626"/>
              </a:solidFill>
              <a:prstDash val="solid"/>
              <a:miter lim="800000"/>
              <a:headEnd len="med" w="med" type="none"/>
              <a:tailEnd len="med" w="med" type="triangle"/>
            </a:ln>
          </p:spPr>
        </p:cxnSp>
        <p:sp>
          <p:nvSpPr>
            <p:cNvPr id="3278" name="Google Shape;3278;p152"/>
            <p:cNvSpPr/>
            <p:nvPr/>
          </p:nvSpPr>
          <p:spPr>
            <a:xfrm>
              <a:off x="3791110" y="5545995"/>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DD2626"/>
                  </a:solidFill>
                  <a:latin typeface="Arial"/>
                  <a:ea typeface="Arial"/>
                  <a:cs typeface="Arial"/>
                  <a:sym typeface="Arial"/>
                </a:rPr>
                <a:t>NO</a:t>
              </a:r>
              <a:endParaRPr/>
            </a:p>
          </p:txBody>
        </p:sp>
        <p:cxnSp>
          <p:nvCxnSpPr>
            <p:cNvPr id="3279" name="Google Shape;3279;p152"/>
            <p:cNvCxnSpPr/>
            <p:nvPr/>
          </p:nvCxnSpPr>
          <p:spPr>
            <a:xfrm>
              <a:off x="5974497" y="2853415"/>
              <a:ext cx="432000" cy="0"/>
            </a:xfrm>
            <a:prstGeom prst="straightConnector1">
              <a:avLst/>
            </a:prstGeom>
            <a:noFill/>
            <a:ln cap="flat" cmpd="sng" w="19050">
              <a:solidFill>
                <a:srgbClr val="3D9933"/>
              </a:solidFill>
              <a:prstDash val="solid"/>
              <a:miter lim="800000"/>
              <a:headEnd len="med" w="med" type="none"/>
              <a:tailEnd len="med" w="med" type="triangle"/>
            </a:ln>
          </p:spPr>
        </p:cxnSp>
        <p:cxnSp>
          <p:nvCxnSpPr>
            <p:cNvPr id="3280" name="Google Shape;3280;p152"/>
            <p:cNvCxnSpPr/>
            <p:nvPr/>
          </p:nvCxnSpPr>
          <p:spPr>
            <a:xfrm>
              <a:off x="6731742" y="3038596"/>
              <a:ext cx="0" cy="114785"/>
            </a:xfrm>
            <a:prstGeom prst="straightConnector1">
              <a:avLst/>
            </a:prstGeom>
            <a:noFill/>
            <a:ln cap="flat" cmpd="sng" w="19050">
              <a:solidFill>
                <a:srgbClr val="DD2626"/>
              </a:solidFill>
              <a:prstDash val="solid"/>
              <a:miter lim="800000"/>
              <a:headEnd len="med" w="med" type="none"/>
              <a:tailEnd len="med" w="med" type="triangle"/>
            </a:ln>
          </p:spPr>
        </p:cxnSp>
        <p:sp>
          <p:nvSpPr>
            <p:cNvPr id="3281" name="Google Shape;3281;p152"/>
            <p:cNvSpPr/>
            <p:nvPr/>
          </p:nvSpPr>
          <p:spPr>
            <a:xfrm>
              <a:off x="6763556" y="3058307"/>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FF0000"/>
                  </a:solidFill>
                  <a:latin typeface="Arial"/>
                  <a:ea typeface="Arial"/>
                  <a:cs typeface="Arial"/>
                  <a:sym typeface="Arial"/>
                </a:rPr>
                <a:t>NO</a:t>
              </a:r>
              <a:endParaRPr/>
            </a:p>
          </p:txBody>
        </p:sp>
        <p:sp>
          <p:nvSpPr>
            <p:cNvPr id="3282" name="Google Shape;3282;p152"/>
            <p:cNvSpPr/>
            <p:nvPr/>
          </p:nvSpPr>
          <p:spPr>
            <a:xfrm>
              <a:off x="7207487" y="2130920"/>
              <a:ext cx="1170934"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regression</a:t>
              </a:r>
              <a:endParaRPr/>
            </a:p>
          </p:txBody>
        </p:sp>
        <p:sp>
          <p:nvSpPr>
            <p:cNvPr id="3283" name="Google Shape;3283;p152"/>
            <p:cNvSpPr/>
            <p:nvPr/>
          </p:nvSpPr>
          <p:spPr>
            <a:xfrm>
              <a:off x="6444780" y="3185274"/>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4" name="Google Shape;3284;p152"/>
            <p:cNvSpPr/>
            <p:nvPr/>
          </p:nvSpPr>
          <p:spPr>
            <a:xfrm>
              <a:off x="6481694" y="3211382"/>
              <a:ext cx="500095"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SGD</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Regressor</a:t>
              </a:r>
              <a:endParaRPr sz="800">
                <a:solidFill>
                  <a:srgbClr val="262626"/>
                </a:solidFill>
                <a:latin typeface="Arial"/>
                <a:ea typeface="Arial"/>
                <a:cs typeface="Arial"/>
                <a:sym typeface="Arial"/>
              </a:endParaRPr>
            </a:p>
          </p:txBody>
        </p:sp>
        <p:sp>
          <p:nvSpPr>
            <p:cNvPr id="3285" name="Google Shape;3285;p152"/>
            <p:cNvSpPr/>
            <p:nvPr/>
          </p:nvSpPr>
          <p:spPr>
            <a:xfrm>
              <a:off x="7218268" y="2709672"/>
              <a:ext cx="1193109"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6" name="Google Shape;3286;p152"/>
            <p:cNvSpPr/>
            <p:nvPr/>
          </p:nvSpPr>
          <p:spPr>
            <a:xfrm>
              <a:off x="7282857" y="2740518"/>
              <a:ext cx="1057857"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few features should</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be important</a:t>
              </a:r>
              <a:endParaRPr sz="400">
                <a:solidFill>
                  <a:srgbClr val="262626"/>
                </a:solidFill>
                <a:latin typeface="Arial"/>
                <a:ea typeface="Arial"/>
                <a:cs typeface="Arial"/>
                <a:sym typeface="Arial"/>
              </a:endParaRPr>
            </a:p>
          </p:txBody>
        </p:sp>
        <p:cxnSp>
          <p:nvCxnSpPr>
            <p:cNvPr id="3287" name="Google Shape;3287;p152"/>
            <p:cNvCxnSpPr/>
            <p:nvPr/>
          </p:nvCxnSpPr>
          <p:spPr>
            <a:xfrm>
              <a:off x="7059793" y="2854571"/>
              <a:ext cx="114785" cy="0"/>
            </a:xfrm>
            <a:prstGeom prst="straightConnector1">
              <a:avLst/>
            </a:prstGeom>
            <a:noFill/>
            <a:ln cap="flat" cmpd="sng" w="19050">
              <a:solidFill>
                <a:srgbClr val="3D9933"/>
              </a:solidFill>
              <a:prstDash val="solid"/>
              <a:miter lim="800000"/>
              <a:headEnd len="med" w="med" type="none"/>
              <a:tailEnd len="med" w="med" type="triangle"/>
            </a:ln>
          </p:spPr>
        </p:cxnSp>
        <p:sp>
          <p:nvSpPr>
            <p:cNvPr id="3288" name="Google Shape;3288;p152"/>
            <p:cNvSpPr/>
            <p:nvPr/>
          </p:nvSpPr>
          <p:spPr>
            <a:xfrm>
              <a:off x="7006273" y="2910857"/>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3D9933"/>
                  </a:solidFill>
                  <a:latin typeface="Arial"/>
                  <a:ea typeface="Arial"/>
                  <a:cs typeface="Arial"/>
                  <a:sym typeface="Arial"/>
                </a:rPr>
                <a:t>YES</a:t>
              </a:r>
              <a:endParaRPr/>
            </a:p>
          </p:txBody>
        </p:sp>
        <p:cxnSp>
          <p:nvCxnSpPr>
            <p:cNvPr id="3289" name="Google Shape;3289;p152"/>
            <p:cNvCxnSpPr/>
            <p:nvPr/>
          </p:nvCxnSpPr>
          <p:spPr>
            <a:xfrm>
              <a:off x="8458280" y="2854571"/>
              <a:ext cx="114785" cy="0"/>
            </a:xfrm>
            <a:prstGeom prst="straightConnector1">
              <a:avLst/>
            </a:prstGeom>
            <a:noFill/>
            <a:ln cap="flat" cmpd="sng" w="19050">
              <a:solidFill>
                <a:srgbClr val="3D9933"/>
              </a:solidFill>
              <a:prstDash val="solid"/>
              <a:miter lim="800000"/>
              <a:headEnd len="med" w="med" type="none"/>
              <a:tailEnd len="med" w="med" type="triangle"/>
            </a:ln>
          </p:spPr>
        </p:cxnSp>
        <p:sp>
          <p:nvSpPr>
            <p:cNvPr id="3290" name="Google Shape;3290;p152"/>
            <p:cNvSpPr/>
            <p:nvPr/>
          </p:nvSpPr>
          <p:spPr>
            <a:xfrm>
              <a:off x="8404760" y="2910857"/>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3D9933"/>
                  </a:solidFill>
                  <a:latin typeface="Arial"/>
                  <a:ea typeface="Arial"/>
                  <a:cs typeface="Arial"/>
                  <a:sym typeface="Arial"/>
                </a:rPr>
                <a:t>YES</a:t>
              </a:r>
              <a:endParaRPr/>
            </a:p>
          </p:txBody>
        </p:sp>
        <p:sp>
          <p:nvSpPr>
            <p:cNvPr id="3291" name="Google Shape;3291;p152"/>
            <p:cNvSpPr/>
            <p:nvPr/>
          </p:nvSpPr>
          <p:spPr>
            <a:xfrm>
              <a:off x="8651521" y="2710670"/>
              <a:ext cx="573923"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2" name="Google Shape;3292;p152"/>
            <p:cNvSpPr/>
            <p:nvPr/>
          </p:nvSpPr>
          <p:spPr>
            <a:xfrm>
              <a:off x="8732253" y="2724092"/>
              <a:ext cx="412460"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Lasso</a:t>
              </a:r>
              <a:endParaRPr/>
            </a:p>
          </p:txBody>
        </p:sp>
        <p:sp>
          <p:nvSpPr>
            <p:cNvPr id="3293" name="Google Shape;3293;p152"/>
            <p:cNvSpPr/>
            <p:nvPr/>
          </p:nvSpPr>
          <p:spPr>
            <a:xfrm>
              <a:off x="8651521" y="2856728"/>
              <a:ext cx="573923"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4" name="Google Shape;3294;p152"/>
            <p:cNvSpPr/>
            <p:nvPr/>
          </p:nvSpPr>
          <p:spPr>
            <a:xfrm>
              <a:off x="8651522" y="2870152"/>
              <a:ext cx="573922"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ElasticNet</a:t>
              </a:r>
              <a:endParaRPr sz="800">
                <a:solidFill>
                  <a:srgbClr val="262626"/>
                </a:solidFill>
                <a:latin typeface="Arial"/>
                <a:ea typeface="Arial"/>
                <a:cs typeface="Arial"/>
                <a:sym typeface="Arial"/>
              </a:endParaRPr>
            </a:p>
          </p:txBody>
        </p:sp>
        <p:sp>
          <p:nvSpPr>
            <p:cNvPr id="3295" name="Google Shape;3295;p152"/>
            <p:cNvSpPr/>
            <p:nvPr/>
          </p:nvSpPr>
          <p:spPr>
            <a:xfrm>
              <a:off x="1477402" y="4820385"/>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6" name="Google Shape;3296;p152"/>
            <p:cNvSpPr/>
            <p:nvPr/>
          </p:nvSpPr>
          <p:spPr>
            <a:xfrm>
              <a:off x="718889" y="4827714"/>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7" name="Google Shape;3297;p152"/>
            <p:cNvSpPr/>
            <p:nvPr/>
          </p:nvSpPr>
          <p:spPr>
            <a:xfrm>
              <a:off x="783476" y="4915378"/>
              <a:ext cx="444749"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KMeans</a:t>
              </a:r>
              <a:endParaRPr sz="800">
                <a:solidFill>
                  <a:srgbClr val="262626"/>
                </a:solidFill>
                <a:latin typeface="Arial"/>
                <a:ea typeface="Arial"/>
                <a:cs typeface="Arial"/>
                <a:sym typeface="Arial"/>
              </a:endParaRPr>
            </a:p>
          </p:txBody>
        </p:sp>
        <p:sp>
          <p:nvSpPr>
            <p:cNvPr id="3298" name="Google Shape;3298;p152"/>
            <p:cNvSpPr/>
            <p:nvPr/>
          </p:nvSpPr>
          <p:spPr>
            <a:xfrm>
              <a:off x="2457115" y="5801604"/>
              <a:ext cx="1162800" cy="159482"/>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9" name="Google Shape;3299;p152"/>
            <p:cNvSpPr/>
            <p:nvPr/>
          </p:nvSpPr>
          <p:spPr>
            <a:xfrm>
              <a:off x="2758857" y="5821980"/>
              <a:ext cx="559316"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MeanShift</a:t>
              </a:r>
              <a:endParaRPr sz="800">
                <a:solidFill>
                  <a:srgbClr val="262626"/>
                </a:solidFill>
                <a:latin typeface="Arial"/>
                <a:ea typeface="Arial"/>
                <a:cs typeface="Arial"/>
                <a:sym typeface="Arial"/>
              </a:endParaRPr>
            </a:p>
          </p:txBody>
        </p:sp>
        <p:sp>
          <p:nvSpPr>
            <p:cNvPr id="3300" name="Google Shape;3300;p152"/>
            <p:cNvSpPr/>
            <p:nvPr/>
          </p:nvSpPr>
          <p:spPr>
            <a:xfrm>
              <a:off x="2457099" y="5961570"/>
              <a:ext cx="1162800" cy="159482"/>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1" name="Google Shape;3301;p152"/>
            <p:cNvSpPr/>
            <p:nvPr/>
          </p:nvSpPr>
          <p:spPr>
            <a:xfrm>
              <a:off x="2751554" y="5981948"/>
              <a:ext cx="573922"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VBGMM</a:t>
              </a:r>
              <a:endParaRPr/>
            </a:p>
          </p:txBody>
        </p:sp>
        <p:sp>
          <p:nvSpPr>
            <p:cNvPr id="3302" name="Google Shape;3302;p152"/>
            <p:cNvSpPr/>
            <p:nvPr/>
          </p:nvSpPr>
          <p:spPr>
            <a:xfrm>
              <a:off x="1474389" y="5311929"/>
              <a:ext cx="78656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3" name="Google Shape;3303;p152"/>
            <p:cNvSpPr/>
            <p:nvPr/>
          </p:nvSpPr>
          <p:spPr>
            <a:xfrm>
              <a:off x="1580709" y="5338038"/>
              <a:ext cx="573922"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MiniBatch</a:t>
              </a:r>
              <a:endParaRPr sz="800">
                <a:solidFill>
                  <a:srgbClr val="262626"/>
                </a:solidFill>
                <a:latin typeface="Arial"/>
                <a:ea typeface="Arial"/>
                <a:cs typeface="Arial"/>
                <a:sym typeface="Arial"/>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KMeans</a:t>
              </a:r>
              <a:endParaRPr sz="800">
                <a:solidFill>
                  <a:srgbClr val="262626"/>
                </a:solidFill>
                <a:latin typeface="Arial"/>
                <a:ea typeface="Arial"/>
                <a:cs typeface="Arial"/>
                <a:sym typeface="Arial"/>
              </a:endParaRPr>
            </a:p>
          </p:txBody>
        </p:sp>
        <p:sp>
          <p:nvSpPr>
            <p:cNvPr id="3304" name="Google Shape;3304;p152"/>
            <p:cNvSpPr/>
            <p:nvPr/>
          </p:nvSpPr>
          <p:spPr>
            <a:xfrm>
              <a:off x="1645296" y="4860323"/>
              <a:ext cx="444749"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&lt;10k</a:t>
              </a:r>
              <a:endParaRPr/>
            </a:p>
            <a:p>
              <a:pPr indent="0" lvl="0" marL="0" marR="0" rtl="0" algn="ctr">
                <a:spcBef>
                  <a:spcPts val="0"/>
                </a:spcBef>
                <a:spcAft>
                  <a:spcPts val="0"/>
                </a:spcAft>
                <a:buNone/>
              </a:pPr>
              <a:r>
                <a:rPr lang="en-US" sz="600">
                  <a:solidFill>
                    <a:srgbClr val="262626"/>
                  </a:solidFill>
                  <a:latin typeface="Arial"/>
                  <a:ea typeface="Arial"/>
                  <a:cs typeface="Arial"/>
                  <a:sym typeface="Arial"/>
                </a:rPr>
                <a:t>samples</a:t>
              </a:r>
              <a:endParaRPr/>
            </a:p>
          </p:txBody>
        </p:sp>
        <p:cxnSp>
          <p:nvCxnSpPr>
            <p:cNvPr id="3305" name="Google Shape;3305;p152"/>
            <p:cNvCxnSpPr/>
            <p:nvPr/>
          </p:nvCxnSpPr>
          <p:spPr>
            <a:xfrm rot="10800000">
              <a:off x="2294114" y="4978541"/>
              <a:ext cx="114785" cy="0"/>
            </a:xfrm>
            <a:prstGeom prst="straightConnector1">
              <a:avLst/>
            </a:prstGeom>
            <a:noFill/>
            <a:ln cap="flat" cmpd="sng" w="19050">
              <a:solidFill>
                <a:srgbClr val="3D9933"/>
              </a:solidFill>
              <a:prstDash val="solid"/>
              <a:miter lim="800000"/>
              <a:headEnd len="med" w="med" type="none"/>
              <a:tailEnd len="med" w="med" type="triangle"/>
            </a:ln>
          </p:spPr>
        </p:cxnSp>
        <p:sp>
          <p:nvSpPr>
            <p:cNvPr id="3306" name="Google Shape;3306;p152"/>
            <p:cNvSpPr/>
            <p:nvPr/>
          </p:nvSpPr>
          <p:spPr>
            <a:xfrm>
              <a:off x="2232707" y="5027133"/>
              <a:ext cx="237599" cy="10772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700">
                  <a:solidFill>
                    <a:srgbClr val="3D9933"/>
                  </a:solidFill>
                  <a:latin typeface="Arial"/>
                  <a:ea typeface="Arial"/>
                  <a:cs typeface="Arial"/>
                  <a:sym typeface="Arial"/>
                </a:rPr>
                <a:t>YES</a:t>
              </a:r>
              <a:endParaRPr/>
            </a:p>
          </p:txBody>
        </p:sp>
        <p:sp>
          <p:nvSpPr>
            <p:cNvPr id="3307" name="Google Shape;3307;p152"/>
            <p:cNvSpPr/>
            <p:nvPr/>
          </p:nvSpPr>
          <p:spPr>
            <a:xfrm>
              <a:off x="713769" y="5311929"/>
              <a:ext cx="584162"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8" name="Google Shape;3308;p152"/>
            <p:cNvSpPr/>
            <p:nvPr/>
          </p:nvSpPr>
          <p:spPr>
            <a:xfrm>
              <a:off x="718889" y="5338038"/>
              <a:ext cx="573922"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Spectral</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cụm</a:t>
              </a:r>
              <a:endParaRPr sz="800">
                <a:solidFill>
                  <a:srgbClr val="262626"/>
                </a:solidFill>
                <a:latin typeface="Arial"/>
                <a:ea typeface="Arial"/>
                <a:cs typeface="Arial"/>
                <a:sym typeface="Arial"/>
              </a:endParaRPr>
            </a:p>
          </p:txBody>
        </p:sp>
        <p:sp>
          <p:nvSpPr>
            <p:cNvPr id="3309" name="Google Shape;3309;p152"/>
            <p:cNvSpPr/>
            <p:nvPr/>
          </p:nvSpPr>
          <p:spPr>
            <a:xfrm>
              <a:off x="714250" y="5608455"/>
              <a:ext cx="583200"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0" name="Google Shape;3310;p152"/>
            <p:cNvSpPr/>
            <p:nvPr/>
          </p:nvSpPr>
          <p:spPr>
            <a:xfrm>
              <a:off x="799620" y="5621878"/>
              <a:ext cx="412460"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GMM</a:t>
              </a:r>
              <a:endParaRPr/>
            </a:p>
          </p:txBody>
        </p:sp>
        <p:cxnSp>
          <p:nvCxnSpPr>
            <p:cNvPr id="3311" name="Google Shape;3311;p152"/>
            <p:cNvCxnSpPr/>
            <p:nvPr/>
          </p:nvCxnSpPr>
          <p:spPr>
            <a:xfrm rot="10800000">
              <a:off x="1321773" y="4978541"/>
              <a:ext cx="114785" cy="0"/>
            </a:xfrm>
            <a:prstGeom prst="straightConnector1">
              <a:avLst/>
            </a:prstGeom>
            <a:noFill/>
            <a:ln cap="flat" cmpd="sng" w="19050">
              <a:solidFill>
                <a:srgbClr val="3D9933"/>
              </a:solidFill>
              <a:prstDash val="solid"/>
              <a:miter lim="800000"/>
              <a:headEnd len="med" w="med" type="none"/>
              <a:tailEnd len="med" w="med" type="triangle"/>
            </a:ln>
          </p:spPr>
        </p:cxnSp>
        <p:sp>
          <p:nvSpPr>
            <p:cNvPr id="3312" name="Google Shape;3312;p152"/>
            <p:cNvSpPr/>
            <p:nvPr/>
          </p:nvSpPr>
          <p:spPr>
            <a:xfrm>
              <a:off x="1279416" y="5027133"/>
              <a:ext cx="237599" cy="10772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700">
                  <a:solidFill>
                    <a:srgbClr val="3D9933"/>
                  </a:solidFill>
                  <a:latin typeface="Arial"/>
                  <a:ea typeface="Arial"/>
                  <a:cs typeface="Arial"/>
                  <a:sym typeface="Arial"/>
                </a:rPr>
                <a:t>YES</a:t>
              </a:r>
              <a:endParaRPr/>
            </a:p>
          </p:txBody>
        </p:sp>
        <p:cxnSp>
          <p:nvCxnSpPr>
            <p:cNvPr id="3313" name="Google Shape;3313;p152"/>
            <p:cNvCxnSpPr/>
            <p:nvPr/>
          </p:nvCxnSpPr>
          <p:spPr>
            <a:xfrm>
              <a:off x="1879637" y="5173853"/>
              <a:ext cx="0" cy="114785"/>
            </a:xfrm>
            <a:prstGeom prst="straightConnector1">
              <a:avLst/>
            </a:prstGeom>
            <a:noFill/>
            <a:ln cap="flat" cmpd="sng" w="19050">
              <a:solidFill>
                <a:srgbClr val="C00000"/>
              </a:solidFill>
              <a:prstDash val="solid"/>
              <a:miter lim="800000"/>
              <a:headEnd len="med" w="med" type="none"/>
              <a:tailEnd len="med" w="med" type="triangle"/>
            </a:ln>
          </p:spPr>
        </p:cxnSp>
        <p:sp>
          <p:nvSpPr>
            <p:cNvPr id="3314" name="Google Shape;3314;p152"/>
            <p:cNvSpPr/>
            <p:nvPr/>
          </p:nvSpPr>
          <p:spPr>
            <a:xfrm>
              <a:off x="1889237" y="5175374"/>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DD2626"/>
                  </a:solidFill>
                  <a:latin typeface="Arial"/>
                  <a:ea typeface="Arial"/>
                  <a:cs typeface="Arial"/>
                  <a:sym typeface="Arial"/>
                </a:rPr>
                <a:t>NO</a:t>
              </a:r>
              <a:endParaRPr/>
            </a:p>
          </p:txBody>
        </p:sp>
        <p:cxnSp>
          <p:nvCxnSpPr>
            <p:cNvPr id="3315" name="Google Shape;3315;p152"/>
            <p:cNvCxnSpPr/>
            <p:nvPr/>
          </p:nvCxnSpPr>
          <p:spPr>
            <a:xfrm>
              <a:off x="996305" y="5159044"/>
              <a:ext cx="0" cy="114785"/>
            </a:xfrm>
            <a:prstGeom prst="straightConnector1">
              <a:avLst/>
            </a:prstGeom>
            <a:noFill/>
            <a:ln cap="flat" cmpd="sng" w="19050">
              <a:solidFill>
                <a:srgbClr val="BF9000"/>
              </a:solidFill>
              <a:prstDash val="solid"/>
              <a:miter lim="800000"/>
              <a:headEnd len="med" w="med" type="none"/>
              <a:tailEnd len="med" w="med" type="triangle"/>
            </a:ln>
          </p:spPr>
        </p:cxnSp>
        <p:sp>
          <p:nvSpPr>
            <p:cNvPr id="3316" name="Google Shape;3316;p152"/>
            <p:cNvSpPr/>
            <p:nvPr/>
          </p:nvSpPr>
          <p:spPr>
            <a:xfrm>
              <a:off x="898611" y="5173731"/>
              <a:ext cx="845922"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BF9000"/>
                  </a:solidFill>
                  <a:latin typeface="Arial"/>
                  <a:ea typeface="Arial"/>
                  <a:cs typeface="Arial"/>
                  <a:sym typeface="Arial"/>
                </a:rPr>
                <a:t>NOT WORKING</a:t>
              </a:r>
              <a:endParaRPr/>
            </a:p>
          </p:txBody>
        </p:sp>
        <p:cxnSp>
          <p:nvCxnSpPr>
            <p:cNvPr id="3317" name="Google Shape;3317;p152"/>
            <p:cNvCxnSpPr/>
            <p:nvPr/>
          </p:nvCxnSpPr>
          <p:spPr>
            <a:xfrm>
              <a:off x="3021827" y="5173853"/>
              <a:ext cx="0" cy="114785"/>
            </a:xfrm>
            <a:prstGeom prst="straightConnector1">
              <a:avLst/>
            </a:prstGeom>
            <a:noFill/>
            <a:ln cap="flat" cmpd="sng" w="19050">
              <a:solidFill>
                <a:srgbClr val="C00000"/>
              </a:solidFill>
              <a:prstDash val="solid"/>
              <a:miter lim="800000"/>
              <a:headEnd len="med" w="med" type="none"/>
              <a:tailEnd len="med" w="med" type="triangle"/>
            </a:ln>
          </p:spPr>
        </p:cxnSp>
        <p:sp>
          <p:nvSpPr>
            <p:cNvPr id="3318" name="Google Shape;3318;p152"/>
            <p:cNvSpPr/>
            <p:nvPr/>
          </p:nvSpPr>
          <p:spPr>
            <a:xfrm>
              <a:off x="3031427" y="5175374"/>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DD2626"/>
                  </a:solidFill>
                  <a:latin typeface="Arial"/>
                  <a:ea typeface="Arial"/>
                  <a:cs typeface="Arial"/>
                  <a:sym typeface="Arial"/>
                </a:rPr>
                <a:t>NO</a:t>
              </a:r>
              <a:endParaRPr/>
            </a:p>
          </p:txBody>
        </p:sp>
        <p:cxnSp>
          <p:nvCxnSpPr>
            <p:cNvPr id="3319" name="Google Shape;3319;p152"/>
            <p:cNvCxnSpPr/>
            <p:nvPr/>
          </p:nvCxnSpPr>
          <p:spPr>
            <a:xfrm>
              <a:off x="3007606" y="5658400"/>
              <a:ext cx="0" cy="114785"/>
            </a:xfrm>
            <a:prstGeom prst="straightConnector1">
              <a:avLst/>
            </a:prstGeom>
            <a:noFill/>
            <a:ln cap="flat" cmpd="sng" w="19050">
              <a:solidFill>
                <a:srgbClr val="C00000"/>
              </a:solidFill>
              <a:prstDash val="solid"/>
              <a:miter lim="800000"/>
              <a:headEnd len="med" w="med" type="none"/>
              <a:tailEnd len="med" w="med" type="triangle"/>
            </a:ln>
          </p:spPr>
        </p:cxnSp>
        <p:sp>
          <p:nvSpPr>
            <p:cNvPr id="3320" name="Google Shape;3320;p152"/>
            <p:cNvSpPr/>
            <p:nvPr/>
          </p:nvSpPr>
          <p:spPr>
            <a:xfrm>
              <a:off x="3017206" y="5659921"/>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DD2626"/>
                  </a:solidFill>
                  <a:latin typeface="Arial"/>
                  <a:ea typeface="Arial"/>
                  <a:cs typeface="Arial"/>
                  <a:sym typeface="Arial"/>
                </a:rPr>
                <a:t>NO</a:t>
              </a:r>
              <a:endParaRPr/>
            </a:p>
          </p:txBody>
        </p:sp>
        <p:sp>
          <p:nvSpPr>
            <p:cNvPr id="3321" name="Google Shape;3321;p152"/>
            <p:cNvSpPr/>
            <p:nvPr/>
          </p:nvSpPr>
          <p:spPr>
            <a:xfrm>
              <a:off x="7232819" y="3180988"/>
              <a:ext cx="1191600"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2" name="Google Shape;3322;p152"/>
            <p:cNvSpPr/>
            <p:nvPr/>
          </p:nvSpPr>
          <p:spPr>
            <a:xfrm>
              <a:off x="7313552" y="3194410"/>
              <a:ext cx="1027162"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Ridge Regresson</a:t>
              </a:r>
              <a:endParaRPr sz="800">
                <a:solidFill>
                  <a:srgbClr val="262626"/>
                </a:solidFill>
                <a:latin typeface="Arial"/>
                <a:ea typeface="Arial"/>
                <a:cs typeface="Arial"/>
                <a:sym typeface="Arial"/>
              </a:endParaRPr>
            </a:p>
          </p:txBody>
        </p:sp>
        <p:sp>
          <p:nvSpPr>
            <p:cNvPr id="3323" name="Google Shape;3323;p152"/>
            <p:cNvSpPr/>
            <p:nvPr/>
          </p:nvSpPr>
          <p:spPr>
            <a:xfrm>
              <a:off x="7232819" y="3327046"/>
              <a:ext cx="1191600"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4" name="Google Shape;3324;p152"/>
            <p:cNvSpPr/>
            <p:nvPr/>
          </p:nvSpPr>
          <p:spPr>
            <a:xfrm>
              <a:off x="7232820" y="3349016"/>
              <a:ext cx="1188000"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SVR (kernel= ‘linear’</a:t>
              </a:r>
              <a:endParaRPr/>
            </a:p>
          </p:txBody>
        </p:sp>
        <p:cxnSp>
          <p:nvCxnSpPr>
            <p:cNvPr id="3325" name="Google Shape;3325;p152"/>
            <p:cNvCxnSpPr/>
            <p:nvPr/>
          </p:nvCxnSpPr>
          <p:spPr>
            <a:xfrm>
              <a:off x="7807463" y="3038596"/>
              <a:ext cx="0" cy="114785"/>
            </a:xfrm>
            <a:prstGeom prst="straightConnector1">
              <a:avLst/>
            </a:prstGeom>
            <a:noFill/>
            <a:ln cap="flat" cmpd="sng" w="19050">
              <a:solidFill>
                <a:srgbClr val="DD2626"/>
              </a:solidFill>
              <a:prstDash val="solid"/>
              <a:miter lim="800000"/>
              <a:headEnd len="med" w="med" type="none"/>
              <a:tailEnd len="med" w="med" type="triangle"/>
            </a:ln>
          </p:spPr>
        </p:cxnSp>
        <p:sp>
          <p:nvSpPr>
            <p:cNvPr id="3326" name="Google Shape;3326;p152"/>
            <p:cNvSpPr/>
            <p:nvPr/>
          </p:nvSpPr>
          <p:spPr>
            <a:xfrm>
              <a:off x="7839277" y="3058307"/>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FF0000"/>
                  </a:solidFill>
                  <a:latin typeface="Arial"/>
                  <a:ea typeface="Arial"/>
                  <a:cs typeface="Arial"/>
                  <a:sym typeface="Arial"/>
                </a:rPr>
                <a:t>NO</a:t>
              </a:r>
              <a:endParaRPr/>
            </a:p>
          </p:txBody>
        </p:sp>
        <p:cxnSp>
          <p:nvCxnSpPr>
            <p:cNvPr id="3327" name="Google Shape;3327;p152"/>
            <p:cNvCxnSpPr/>
            <p:nvPr/>
          </p:nvCxnSpPr>
          <p:spPr>
            <a:xfrm>
              <a:off x="7807463" y="3521838"/>
              <a:ext cx="0" cy="114785"/>
            </a:xfrm>
            <a:prstGeom prst="straightConnector1">
              <a:avLst/>
            </a:prstGeom>
            <a:noFill/>
            <a:ln cap="flat" cmpd="sng" w="19050">
              <a:solidFill>
                <a:srgbClr val="BF9000"/>
              </a:solidFill>
              <a:prstDash val="solid"/>
              <a:miter lim="800000"/>
              <a:headEnd len="med" w="med" type="none"/>
              <a:tailEnd len="med" w="med" type="triangle"/>
            </a:ln>
          </p:spPr>
        </p:cxnSp>
        <p:sp>
          <p:nvSpPr>
            <p:cNvPr id="3328" name="Google Shape;3328;p152"/>
            <p:cNvSpPr/>
            <p:nvPr/>
          </p:nvSpPr>
          <p:spPr>
            <a:xfrm>
              <a:off x="7839277" y="3541549"/>
              <a:ext cx="581543"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BF9000"/>
                  </a:solidFill>
                  <a:latin typeface="Arial"/>
                  <a:ea typeface="Arial"/>
                  <a:cs typeface="Arial"/>
                  <a:sym typeface="Arial"/>
                </a:rPr>
                <a:t>NOT WORKING</a:t>
              </a:r>
              <a:endParaRPr/>
            </a:p>
          </p:txBody>
        </p:sp>
        <p:sp>
          <p:nvSpPr>
            <p:cNvPr id="3329" name="Google Shape;3329;p152"/>
            <p:cNvSpPr/>
            <p:nvPr/>
          </p:nvSpPr>
          <p:spPr>
            <a:xfrm>
              <a:off x="7232819" y="3676468"/>
              <a:ext cx="1191600"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0" name="Google Shape;3330;p152"/>
            <p:cNvSpPr/>
            <p:nvPr/>
          </p:nvSpPr>
          <p:spPr>
            <a:xfrm>
              <a:off x="7313552" y="3689890"/>
              <a:ext cx="1027162"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SVR(kernel=‘rbf'</a:t>
              </a:r>
              <a:endParaRPr/>
            </a:p>
          </p:txBody>
        </p:sp>
        <p:sp>
          <p:nvSpPr>
            <p:cNvPr id="3331" name="Google Shape;3331;p152"/>
            <p:cNvSpPr/>
            <p:nvPr/>
          </p:nvSpPr>
          <p:spPr>
            <a:xfrm>
              <a:off x="7232819" y="3822526"/>
              <a:ext cx="1191600"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2" name="Google Shape;3332;p152"/>
            <p:cNvSpPr/>
            <p:nvPr/>
          </p:nvSpPr>
          <p:spPr>
            <a:xfrm>
              <a:off x="7232820" y="3844496"/>
              <a:ext cx="1188000"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EnsembleRegressors</a:t>
              </a:r>
              <a:endParaRPr sz="800">
                <a:solidFill>
                  <a:srgbClr val="262626"/>
                </a:solidFill>
                <a:latin typeface="Arial"/>
                <a:ea typeface="Arial"/>
                <a:cs typeface="Arial"/>
                <a:sym typeface="Arial"/>
              </a:endParaRPr>
            </a:p>
          </p:txBody>
        </p:sp>
        <p:sp>
          <p:nvSpPr>
            <p:cNvPr id="3333" name="Google Shape;3333;p152"/>
            <p:cNvSpPr/>
            <p:nvPr/>
          </p:nvSpPr>
          <p:spPr>
            <a:xfrm>
              <a:off x="6674056" y="4433646"/>
              <a:ext cx="2237796"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Dimensionality reduction</a:t>
              </a:r>
              <a:endParaRPr/>
            </a:p>
          </p:txBody>
        </p:sp>
        <p:cxnSp>
          <p:nvCxnSpPr>
            <p:cNvPr id="3334" name="Google Shape;3334;p152"/>
            <p:cNvCxnSpPr/>
            <p:nvPr/>
          </p:nvCxnSpPr>
          <p:spPr>
            <a:xfrm>
              <a:off x="6769643" y="5154020"/>
              <a:ext cx="0" cy="114785"/>
            </a:xfrm>
            <a:prstGeom prst="straightConnector1">
              <a:avLst/>
            </a:prstGeom>
            <a:noFill/>
            <a:ln cap="flat" cmpd="sng" w="19050">
              <a:solidFill>
                <a:srgbClr val="BF9000"/>
              </a:solidFill>
              <a:prstDash val="solid"/>
              <a:miter lim="800000"/>
              <a:headEnd len="med" w="med" type="none"/>
              <a:tailEnd len="med" w="med" type="triangle"/>
            </a:ln>
          </p:spPr>
        </p:cxnSp>
        <p:sp>
          <p:nvSpPr>
            <p:cNvPr id="3335" name="Google Shape;3335;p152"/>
            <p:cNvSpPr/>
            <p:nvPr/>
          </p:nvSpPr>
          <p:spPr>
            <a:xfrm>
              <a:off x="6801457" y="5173731"/>
              <a:ext cx="581543"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BF9000"/>
                  </a:solidFill>
                  <a:latin typeface="Arial"/>
                  <a:ea typeface="Arial"/>
                  <a:cs typeface="Arial"/>
                  <a:sym typeface="Arial"/>
                </a:rPr>
                <a:t>NOT WORKING</a:t>
              </a:r>
              <a:endParaRPr/>
            </a:p>
          </p:txBody>
        </p:sp>
        <p:sp>
          <p:nvSpPr>
            <p:cNvPr id="3336" name="Google Shape;3336;p152"/>
            <p:cNvSpPr/>
            <p:nvPr/>
          </p:nvSpPr>
          <p:spPr>
            <a:xfrm>
              <a:off x="6431371" y="5317863"/>
              <a:ext cx="693611"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7" name="Google Shape;3337;p152"/>
            <p:cNvSpPr/>
            <p:nvPr/>
          </p:nvSpPr>
          <p:spPr>
            <a:xfrm>
              <a:off x="6555802" y="5359361"/>
              <a:ext cx="444749"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&lt;10k</a:t>
              </a:r>
              <a:endParaRPr/>
            </a:p>
            <a:p>
              <a:pPr indent="0" lvl="0" marL="0" marR="0" rtl="0" algn="ctr">
                <a:spcBef>
                  <a:spcPts val="0"/>
                </a:spcBef>
                <a:spcAft>
                  <a:spcPts val="0"/>
                </a:spcAft>
                <a:buNone/>
              </a:pPr>
              <a:r>
                <a:rPr lang="en-US" sz="600">
                  <a:solidFill>
                    <a:srgbClr val="262626"/>
                  </a:solidFill>
                  <a:latin typeface="Arial"/>
                  <a:ea typeface="Arial"/>
                  <a:cs typeface="Arial"/>
                  <a:sym typeface="Arial"/>
                </a:rPr>
                <a:t>samples</a:t>
              </a:r>
              <a:endParaRPr/>
            </a:p>
          </p:txBody>
        </p:sp>
        <p:sp>
          <p:nvSpPr>
            <p:cNvPr id="3338" name="Google Shape;3338;p152"/>
            <p:cNvSpPr/>
            <p:nvPr/>
          </p:nvSpPr>
          <p:spPr>
            <a:xfrm>
              <a:off x="7360212" y="5317125"/>
              <a:ext cx="1080000" cy="153554"/>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9" name="Google Shape;3339;p152"/>
            <p:cNvSpPr/>
            <p:nvPr/>
          </p:nvSpPr>
          <p:spPr>
            <a:xfrm>
              <a:off x="7400578" y="5330547"/>
              <a:ext cx="1027162"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Isomap</a:t>
              </a:r>
              <a:endParaRPr sz="800">
                <a:solidFill>
                  <a:srgbClr val="262626"/>
                </a:solidFill>
                <a:latin typeface="Arial"/>
                <a:ea typeface="Arial"/>
                <a:cs typeface="Arial"/>
                <a:sym typeface="Arial"/>
              </a:endParaRPr>
            </a:p>
          </p:txBody>
        </p:sp>
        <p:sp>
          <p:nvSpPr>
            <p:cNvPr id="3340" name="Google Shape;3340;p152"/>
            <p:cNvSpPr/>
            <p:nvPr/>
          </p:nvSpPr>
          <p:spPr>
            <a:xfrm>
              <a:off x="7360212" y="5463183"/>
              <a:ext cx="1080000" cy="153554"/>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1" name="Google Shape;3341;p152"/>
            <p:cNvSpPr/>
            <p:nvPr/>
          </p:nvSpPr>
          <p:spPr>
            <a:xfrm>
              <a:off x="7374160" y="5476581"/>
              <a:ext cx="1079999"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Spectral Embedding</a:t>
              </a:r>
              <a:endParaRPr/>
            </a:p>
          </p:txBody>
        </p:sp>
        <p:cxnSp>
          <p:nvCxnSpPr>
            <p:cNvPr id="3342" name="Google Shape;3342;p152"/>
            <p:cNvCxnSpPr/>
            <p:nvPr/>
          </p:nvCxnSpPr>
          <p:spPr>
            <a:xfrm>
              <a:off x="7190478" y="5470679"/>
              <a:ext cx="114785" cy="0"/>
            </a:xfrm>
            <a:prstGeom prst="straightConnector1">
              <a:avLst/>
            </a:prstGeom>
            <a:noFill/>
            <a:ln cap="flat" cmpd="sng" w="19050">
              <a:solidFill>
                <a:srgbClr val="3D9933"/>
              </a:solidFill>
              <a:prstDash val="solid"/>
              <a:miter lim="800000"/>
              <a:headEnd len="med" w="med" type="none"/>
              <a:tailEnd len="med" w="med" type="triangle"/>
            </a:ln>
          </p:spPr>
        </p:cxnSp>
        <p:sp>
          <p:nvSpPr>
            <p:cNvPr id="3343" name="Google Shape;3343;p152"/>
            <p:cNvSpPr/>
            <p:nvPr/>
          </p:nvSpPr>
          <p:spPr>
            <a:xfrm>
              <a:off x="7119866" y="5526965"/>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3D9933"/>
                  </a:solidFill>
                  <a:latin typeface="Arial"/>
                  <a:ea typeface="Arial"/>
                  <a:cs typeface="Arial"/>
                  <a:sym typeface="Arial"/>
                </a:rPr>
                <a:t>YES</a:t>
              </a:r>
              <a:endParaRPr/>
            </a:p>
          </p:txBody>
        </p:sp>
        <p:sp>
          <p:nvSpPr>
            <p:cNvPr id="3344" name="Google Shape;3344;p152"/>
            <p:cNvSpPr/>
            <p:nvPr/>
          </p:nvSpPr>
          <p:spPr>
            <a:xfrm>
              <a:off x="8651521" y="5312358"/>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5" name="Google Shape;3345;p152"/>
            <p:cNvSpPr/>
            <p:nvPr/>
          </p:nvSpPr>
          <p:spPr>
            <a:xfrm>
              <a:off x="8688435" y="5400021"/>
              <a:ext cx="500095"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LLE</a:t>
              </a:r>
              <a:endParaRPr/>
            </a:p>
          </p:txBody>
        </p:sp>
        <p:cxnSp>
          <p:nvCxnSpPr>
            <p:cNvPr id="3346" name="Google Shape;3346;p152"/>
            <p:cNvCxnSpPr/>
            <p:nvPr/>
          </p:nvCxnSpPr>
          <p:spPr>
            <a:xfrm rot="10800000">
              <a:off x="8482415" y="5479869"/>
              <a:ext cx="114785" cy="0"/>
            </a:xfrm>
            <a:prstGeom prst="straightConnector1">
              <a:avLst/>
            </a:prstGeom>
            <a:noFill/>
            <a:ln cap="flat" cmpd="sng" w="19050">
              <a:solidFill>
                <a:srgbClr val="BF9000"/>
              </a:solidFill>
              <a:prstDash val="solid"/>
              <a:miter lim="800000"/>
              <a:headEnd len="med" w="med" type="none"/>
              <a:tailEnd len="med" w="med" type="triangle"/>
            </a:ln>
          </p:spPr>
        </p:cxnSp>
        <p:sp>
          <p:nvSpPr>
            <p:cNvPr id="3347" name="Google Shape;3347;p152"/>
            <p:cNvSpPr/>
            <p:nvPr/>
          </p:nvSpPr>
          <p:spPr>
            <a:xfrm>
              <a:off x="8116846" y="5651552"/>
              <a:ext cx="845922"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BF9000"/>
                  </a:solidFill>
                  <a:latin typeface="Arial"/>
                  <a:ea typeface="Arial"/>
                  <a:cs typeface="Arial"/>
                  <a:sym typeface="Arial"/>
                </a:rPr>
                <a:t>NOT WORKING</a:t>
              </a:r>
              <a:endParaRPr/>
            </a:p>
          </p:txBody>
        </p:sp>
        <p:cxnSp>
          <p:nvCxnSpPr>
            <p:cNvPr id="3348" name="Google Shape;3348;p152"/>
            <p:cNvCxnSpPr/>
            <p:nvPr/>
          </p:nvCxnSpPr>
          <p:spPr>
            <a:xfrm>
              <a:off x="6765520" y="5670241"/>
              <a:ext cx="0" cy="114785"/>
            </a:xfrm>
            <a:prstGeom prst="straightConnector1">
              <a:avLst/>
            </a:prstGeom>
            <a:noFill/>
            <a:ln cap="flat" cmpd="sng" w="19050">
              <a:solidFill>
                <a:srgbClr val="DD2626"/>
              </a:solidFill>
              <a:prstDash val="solid"/>
              <a:miter lim="800000"/>
              <a:headEnd len="med" w="med" type="none"/>
              <a:tailEnd len="med" w="med" type="triangle"/>
            </a:ln>
          </p:spPr>
        </p:cxnSp>
        <p:sp>
          <p:nvSpPr>
            <p:cNvPr id="3349" name="Google Shape;3349;p152"/>
            <p:cNvSpPr/>
            <p:nvPr/>
          </p:nvSpPr>
          <p:spPr>
            <a:xfrm>
              <a:off x="6797334" y="5689952"/>
              <a:ext cx="237599" cy="9233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600">
                  <a:solidFill>
                    <a:srgbClr val="FF0000"/>
                  </a:solidFill>
                  <a:latin typeface="Arial"/>
                  <a:ea typeface="Arial"/>
                  <a:cs typeface="Arial"/>
                  <a:sym typeface="Arial"/>
                </a:rPr>
                <a:t>NO</a:t>
              </a:r>
              <a:endParaRPr/>
            </a:p>
          </p:txBody>
        </p:sp>
        <p:sp>
          <p:nvSpPr>
            <p:cNvPr id="3350" name="Google Shape;3350;p152"/>
            <p:cNvSpPr/>
            <p:nvPr/>
          </p:nvSpPr>
          <p:spPr>
            <a:xfrm>
              <a:off x="6435828" y="5816919"/>
              <a:ext cx="684038"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1" name="Google Shape;3351;p152"/>
            <p:cNvSpPr/>
            <p:nvPr/>
          </p:nvSpPr>
          <p:spPr>
            <a:xfrm>
              <a:off x="6447104" y="5843027"/>
              <a:ext cx="661498"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kernel</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approximation</a:t>
              </a:r>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6" name="Shape 3356"/>
        <p:cNvGrpSpPr/>
        <p:nvPr/>
      </p:nvGrpSpPr>
      <p:grpSpPr>
        <a:xfrm>
          <a:off x="0" y="0"/>
          <a:ext cx="0" cy="0"/>
          <a:chOff x="0" y="0"/>
          <a:chExt cx="0" cy="0"/>
        </a:xfrm>
      </p:grpSpPr>
      <p:grpSp>
        <p:nvGrpSpPr>
          <p:cNvPr id="3357" name="Google Shape;3357;p153"/>
          <p:cNvGrpSpPr/>
          <p:nvPr/>
        </p:nvGrpSpPr>
        <p:grpSpPr>
          <a:xfrm>
            <a:off x="450000" y="450000"/>
            <a:ext cx="9018000" cy="276999"/>
            <a:chOff x="450000" y="450000"/>
            <a:chExt cx="9018000" cy="276999"/>
          </a:xfrm>
        </p:grpSpPr>
        <p:sp>
          <p:nvSpPr>
            <p:cNvPr id="3358" name="Google Shape;3358;p1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359" name="Google Shape;3359;p1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360" name="Google Shape;3360;p15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Lựa chọn thuật toán</a:t>
            </a:r>
            <a:endParaRPr sz="1400">
              <a:solidFill>
                <a:schemeClr val="dk1"/>
              </a:solidFill>
              <a:latin typeface="Arial"/>
              <a:ea typeface="Arial"/>
              <a:cs typeface="Arial"/>
              <a:sym typeface="Arial"/>
            </a:endParaRPr>
          </a:p>
        </p:txBody>
      </p:sp>
      <p:sp>
        <p:nvSpPr>
          <p:cNvPr id="3361" name="Google Shape;3361;p153"/>
          <p:cNvSpPr/>
          <p:nvPr/>
        </p:nvSpPr>
        <p:spPr>
          <a:xfrm>
            <a:off x="671261" y="1700808"/>
            <a:ext cx="8780714"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setosa được tổng hợp bằng cách rõ ràng bị lệch khỏi các lớp khác. Phân loại có thể bằng cách vẽ một đường tưởng tượng và setosa sẽ được phân loại là một mô hình tuyến tính. Đối với versicolor và virginica, có vẻ khó phân loại chúng bằng cách vẽ một đường thẳng vì chúng được trộn lẫn trong biểu đồ, hoàn chỉnh với các đặc điểm sepal_width và sepal_length. Tuy nhiên, ngay cả khi nó có vẻ hơi mơ hồ, chúng có thể được phân loại trong các biểu đồ khác.</a:t>
            </a:r>
            <a:endParaRPr sz="1300">
              <a:solidFill>
                <a:srgbClr val="262626"/>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6" name="Shape 3366"/>
        <p:cNvGrpSpPr/>
        <p:nvPr/>
      </p:nvGrpSpPr>
      <p:grpSpPr>
        <a:xfrm>
          <a:off x="0" y="0"/>
          <a:ext cx="0" cy="0"/>
          <a:chOff x="0" y="0"/>
          <a:chExt cx="0" cy="0"/>
        </a:xfrm>
      </p:grpSpPr>
      <p:grpSp>
        <p:nvGrpSpPr>
          <p:cNvPr id="3367" name="Google Shape;3367;p154"/>
          <p:cNvGrpSpPr/>
          <p:nvPr/>
        </p:nvGrpSpPr>
        <p:grpSpPr>
          <a:xfrm>
            <a:off x="450000" y="450000"/>
            <a:ext cx="9018000" cy="276999"/>
            <a:chOff x="450000" y="450000"/>
            <a:chExt cx="9018000" cy="276999"/>
          </a:xfrm>
        </p:grpSpPr>
        <p:sp>
          <p:nvSpPr>
            <p:cNvPr id="3368" name="Google Shape;3368;p1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369" name="Google Shape;3369;p1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370" name="Google Shape;3370;p15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Lựa chọn thuật toán</a:t>
            </a:r>
            <a:endParaRPr sz="1400">
              <a:solidFill>
                <a:schemeClr val="dk1"/>
              </a:solidFill>
              <a:latin typeface="Arial"/>
              <a:ea typeface="Arial"/>
              <a:cs typeface="Arial"/>
              <a:sym typeface="Arial"/>
            </a:endParaRPr>
          </a:p>
        </p:txBody>
      </p:sp>
      <p:sp>
        <p:nvSpPr>
          <p:cNvPr id="3371" name="Google Shape;3371;p154"/>
          <p:cNvSpPr/>
          <p:nvPr/>
        </p:nvSpPr>
        <p:spPr>
          <a:xfrm>
            <a:off x="666749" y="1773239"/>
            <a:ext cx="8677276" cy="15528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72" name="Google Shape;3372;p154"/>
          <p:cNvSpPr/>
          <p:nvPr/>
        </p:nvSpPr>
        <p:spPr>
          <a:xfrm>
            <a:off x="671261" y="3455180"/>
            <a:ext cx="8780714" cy="216134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regularization: hạn chế mức độ tự do của cây quyết định</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Lowering max_depth sẽ hạn chế mô hình và giảm thiểu rủi ro của quá khớp.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min_samples_split: Số lượng mẫu tối thiểu theo yêu cầu của nút để tách</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min_weight_fraction_leaf: Giống hệt với min_samples_leaf, nhưng là tỷ lệ với trọng số trong toàn bộ mẫu.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max_leaf_nodes: Msố lượng aximum của các nút lá</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max_features: Số lượng lớn nhất các tính năng sẽ được sử dụng để chia nhỏ bởi mỗi nút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Tăng tham số bắt đầu bằng min_ hoặc hạ thấp tham số và bắt đầu bằng max_ sẽ làm tăng ràng buộc mô hình.</a:t>
            </a:r>
            <a:endParaRPr/>
          </a:p>
        </p:txBody>
      </p:sp>
      <p:pic>
        <p:nvPicPr>
          <p:cNvPr id="3373" name="Google Shape;3373;p154"/>
          <p:cNvPicPr preferRelativeResize="0"/>
          <p:nvPr/>
        </p:nvPicPr>
        <p:blipFill rotWithShape="1">
          <a:blip r:embed="rId3">
            <a:alphaModFix/>
          </a:blip>
          <a:srcRect b="0" l="459" r="18216" t="0"/>
          <a:stretch/>
        </p:blipFill>
        <p:spPr>
          <a:xfrm>
            <a:off x="847725" y="1833395"/>
            <a:ext cx="8496300" cy="1364438"/>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8" name="Shape 3378"/>
        <p:cNvGrpSpPr/>
        <p:nvPr/>
      </p:nvGrpSpPr>
      <p:grpSpPr>
        <a:xfrm>
          <a:off x="0" y="0"/>
          <a:ext cx="0" cy="0"/>
          <a:chOff x="0" y="0"/>
          <a:chExt cx="0" cy="0"/>
        </a:xfrm>
      </p:grpSpPr>
      <p:grpSp>
        <p:nvGrpSpPr>
          <p:cNvPr id="3379" name="Google Shape;3379;p155"/>
          <p:cNvGrpSpPr/>
          <p:nvPr/>
        </p:nvGrpSpPr>
        <p:grpSpPr>
          <a:xfrm>
            <a:off x="450000" y="450000"/>
            <a:ext cx="9018000" cy="276999"/>
            <a:chOff x="450000" y="450000"/>
            <a:chExt cx="9018000" cy="276999"/>
          </a:xfrm>
        </p:grpSpPr>
        <p:sp>
          <p:nvSpPr>
            <p:cNvPr id="3380" name="Google Shape;3380;p1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381" name="Google Shape;3381;p1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382" name="Google Shape;3382;p15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Lựa chọn thuật toán</a:t>
            </a:r>
            <a:endParaRPr sz="1400">
              <a:solidFill>
                <a:schemeClr val="dk1"/>
              </a:solidFill>
              <a:latin typeface="Arial"/>
              <a:ea typeface="Arial"/>
              <a:cs typeface="Arial"/>
              <a:sym typeface="Arial"/>
            </a:endParaRPr>
          </a:p>
        </p:txBody>
      </p:sp>
      <p:sp>
        <p:nvSpPr>
          <p:cNvPr id="3383" name="Google Shape;3383;p155"/>
          <p:cNvSpPr/>
          <p:nvPr/>
        </p:nvSpPr>
        <p:spPr>
          <a:xfrm>
            <a:off x="671261" y="1700808"/>
            <a:ext cx="8780714" cy="145345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Tạp chất Gini hoặc entropy</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Sự khác biệt giữa tạp chất Gini và entropy là mơ hồ trong thực tế. Cả hai đều tạo ra một cây tương tự nhau.</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Tính toán tạp chất Gini nhanh hơn, vì vậy nó được khuyến nghị làm mặc định.</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Tuy nhiên, khi tạo ra một cây khác, tạp chất Gini có xu hướng cô lập lớp thường xuyên nhất sang một bên, trong khi entropy dẫn đến một cây cân bằng hơn.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8" name="Shape 3388"/>
        <p:cNvGrpSpPr/>
        <p:nvPr/>
      </p:nvGrpSpPr>
      <p:grpSpPr>
        <a:xfrm>
          <a:off x="0" y="0"/>
          <a:ext cx="0" cy="0"/>
          <a:chOff x="0" y="0"/>
          <a:chExt cx="0" cy="0"/>
        </a:xfrm>
      </p:grpSpPr>
      <p:grpSp>
        <p:nvGrpSpPr>
          <p:cNvPr id="3389" name="Google Shape;3389;p156"/>
          <p:cNvGrpSpPr/>
          <p:nvPr/>
        </p:nvGrpSpPr>
        <p:grpSpPr>
          <a:xfrm>
            <a:off x="450000" y="450000"/>
            <a:ext cx="9018000" cy="276999"/>
            <a:chOff x="450000" y="450000"/>
            <a:chExt cx="9018000" cy="276999"/>
          </a:xfrm>
        </p:grpSpPr>
        <p:sp>
          <p:nvSpPr>
            <p:cNvPr id="3390" name="Google Shape;3390;p1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391" name="Google Shape;3391;p1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392" name="Google Shape;3392;p15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học máy </a:t>
            </a:r>
            <a:endParaRPr sz="1400">
              <a:solidFill>
                <a:schemeClr val="dk1"/>
              </a:solidFill>
              <a:latin typeface="Arial"/>
              <a:ea typeface="Arial"/>
              <a:cs typeface="Arial"/>
              <a:sym typeface="Arial"/>
            </a:endParaRPr>
          </a:p>
        </p:txBody>
      </p:sp>
      <p:sp>
        <p:nvSpPr>
          <p:cNvPr id="3393" name="Google Shape;3393;p156"/>
          <p:cNvSpPr/>
          <p:nvPr/>
        </p:nvSpPr>
        <p:spPr>
          <a:xfrm>
            <a:off x="671261" y="1700808"/>
            <a:ext cx="878071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Tiến hành cho mẫu học máy với dữ liệu huấn luyện để kiểm tra hiệu suất mô hình. Mô hình hiện tại được đặt với siêu tham số mặc định ngoại trừ random_state.</a:t>
            </a:r>
            <a:endParaRPr/>
          </a:p>
        </p:txBody>
      </p:sp>
      <p:sp>
        <p:nvSpPr>
          <p:cNvPr id="3394" name="Google Shape;3394;p156"/>
          <p:cNvSpPr/>
          <p:nvPr/>
        </p:nvSpPr>
        <p:spPr>
          <a:xfrm>
            <a:off x="666749" y="2354227"/>
            <a:ext cx="8677276" cy="75473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95" name="Google Shape;3395;p156"/>
          <p:cNvSpPr/>
          <p:nvPr/>
        </p:nvSpPr>
        <p:spPr>
          <a:xfrm>
            <a:off x="666749" y="4307103"/>
            <a:ext cx="8677276" cy="81353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96" name="Google Shape;3396;p156"/>
          <p:cNvPicPr preferRelativeResize="0"/>
          <p:nvPr/>
        </p:nvPicPr>
        <p:blipFill rotWithShape="1">
          <a:blip r:embed="rId3">
            <a:alphaModFix/>
          </a:blip>
          <a:srcRect b="0" l="360" r="20939" t="0"/>
          <a:stretch/>
        </p:blipFill>
        <p:spPr>
          <a:xfrm>
            <a:off x="847725" y="2399782"/>
            <a:ext cx="8496300" cy="684801"/>
          </a:xfrm>
          <a:prstGeom prst="rect">
            <a:avLst/>
          </a:prstGeom>
          <a:noFill/>
          <a:ln>
            <a:noFill/>
          </a:ln>
        </p:spPr>
      </p:pic>
      <p:pic>
        <p:nvPicPr>
          <p:cNvPr id="3397" name="Google Shape;3397;p156"/>
          <p:cNvPicPr preferRelativeResize="0"/>
          <p:nvPr/>
        </p:nvPicPr>
        <p:blipFill rotWithShape="1">
          <a:blip r:embed="rId4">
            <a:alphaModFix/>
          </a:blip>
          <a:srcRect b="0" l="367" r="20930" t="0"/>
          <a:stretch/>
        </p:blipFill>
        <p:spPr>
          <a:xfrm>
            <a:off x="901050" y="4303191"/>
            <a:ext cx="8496300" cy="700915"/>
          </a:xfrm>
          <a:prstGeom prst="rect">
            <a:avLst/>
          </a:prstGeom>
          <a:noFill/>
          <a:ln>
            <a:noFill/>
          </a:ln>
        </p:spPr>
      </p:pic>
      <p:sp>
        <p:nvSpPr>
          <p:cNvPr id="3398" name="Google Shape;3398;p156"/>
          <p:cNvSpPr/>
          <p:nvPr/>
        </p:nvSpPr>
        <p:spPr>
          <a:xfrm>
            <a:off x="558924" y="3429000"/>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Điểm số</a:t>
            </a:r>
            <a:endParaRPr sz="1400">
              <a:solidFill>
                <a:schemeClr val="dk1"/>
              </a:solidFill>
              <a:latin typeface="Arial"/>
              <a:ea typeface="Arial"/>
              <a:cs typeface="Arial"/>
              <a:sym typeface="Arial"/>
            </a:endParaRPr>
          </a:p>
        </p:txBody>
      </p:sp>
      <p:sp>
        <p:nvSpPr>
          <p:cNvPr id="3399" name="Google Shape;3399;p156"/>
          <p:cNvSpPr/>
          <p:nvPr/>
        </p:nvSpPr>
        <p:spPr>
          <a:xfrm>
            <a:off x="671261" y="3701063"/>
            <a:ext cx="878071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Đánh giá hiệu suất bằng cách sử dụng bộ dữ liệu kiểm tra hiệu suất. Trong Scikit-learn, điểm số đề cập đến Precision. Vì iris bộ dữ liệu được cấu trúc tốt để thực hành, nó thường cho thấy hiệu suất cao trong bất kỳ mô hình nào.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grpSp>
        <p:nvGrpSpPr>
          <p:cNvPr id="3405" name="Google Shape;3405;p157"/>
          <p:cNvGrpSpPr/>
          <p:nvPr/>
        </p:nvGrpSpPr>
        <p:grpSpPr>
          <a:xfrm>
            <a:off x="450000" y="450000"/>
            <a:ext cx="9018000" cy="276999"/>
            <a:chOff x="450000" y="450000"/>
            <a:chExt cx="9018000" cy="276999"/>
          </a:xfrm>
        </p:grpSpPr>
        <p:sp>
          <p:nvSpPr>
            <p:cNvPr id="3406" name="Google Shape;3406;p1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407" name="Google Shape;3407;p1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408" name="Google Shape;3408;p15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Chiến lược tổng quát hóa mô hình </a:t>
            </a:r>
            <a:endParaRPr sz="1400">
              <a:solidFill>
                <a:schemeClr val="dk1"/>
              </a:solidFill>
              <a:latin typeface="Arial"/>
              <a:ea typeface="Arial"/>
              <a:cs typeface="Arial"/>
              <a:sym typeface="Arial"/>
            </a:endParaRPr>
          </a:p>
        </p:txBody>
      </p:sp>
      <p:sp>
        <p:nvSpPr>
          <p:cNvPr id="3409" name="Google Shape;3409;p157"/>
          <p:cNvSpPr/>
          <p:nvPr/>
        </p:nvSpPr>
        <p:spPr>
          <a:xfrm>
            <a:off x="671261" y="1700808"/>
            <a:ext cx="8780714"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Học máy cho thấy hiệu suất mô hình theo hướng dữ liệu, nên cần có đủ lượng dữ liệu để có hiệu suất tốt. Một lượng dữ liệu không đủ có thể dẫn đến quá khớp, có nghĩa là mô hình cho thấy khả năng dự đoán thấp hơn liên quan đến dữ liệu vô hình vì nó chỉ phù hợp với các tính năng huấn luyện dữ liệu. Sau đây là chiến lược khái quát hóa để mô hình sẽ cung cấp hiệu suất cao liên quan đến dữ liệu vô hình. </a:t>
            </a:r>
            <a:endParaRPr/>
          </a:p>
        </p:txBody>
      </p:sp>
      <p:sp>
        <p:nvSpPr>
          <p:cNvPr id="3410" name="Google Shape;3410;p157"/>
          <p:cNvSpPr/>
          <p:nvPr/>
        </p:nvSpPr>
        <p:spPr>
          <a:xfrm>
            <a:off x="558924" y="2852936"/>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Bộ xác thực</a:t>
            </a:r>
            <a:endParaRPr sz="1400">
              <a:solidFill>
                <a:schemeClr val="dk1"/>
              </a:solidFill>
              <a:latin typeface="Arial"/>
              <a:ea typeface="Arial"/>
              <a:cs typeface="Arial"/>
              <a:sym typeface="Arial"/>
            </a:endParaRPr>
          </a:p>
        </p:txBody>
      </p:sp>
      <p:sp>
        <p:nvSpPr>
          <p:cNvPr id="3411" name="Google Shape;3411;p157"/>
          <p:cNvSpPr/>
          <p:nvPr/>
        </p:nvSpPr>
        <p:spPr>
          <a:xfrm>
            <a:off x="671260" y="3124999"/>
            <a:ext cx="8796739"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hiệu suất bộ dữ liệu để phân chia với train_test_split là để đánh giá hiệu suất cuối cùng của mô hình. Vì cần kiểm tra hiệu suất mô hình trong quá trình học mô hình, hãy lưu giữ một số dữ liệu từ bộ dữ liệu huấn luyện và sử dụng nó làm bộ xác thực. Một cơ hội của quá khớp có thể được tìm thấy trong quá trình học tập bằng cách sử dụng bộ xác thực. Nó cũng được sử dụng để tìm siêu tham số. </a:t>
            </a:r>
            <a:endParaRPr/>
          </a:p>
        </p:txBody>
      </p:sp>
      <p:grpSp>
        <p:nvGrpSpPr>
          <p:cNvPr id="3412" name="Google Shape;3412;p157"/>
          <p:cNvGrpSpPr/>
          <p:nvPr/>
        </p:nvGrpSpPr>
        <p:grpSpPr>
          <a:xfrm>
            <a:off x="1351012" y="4277127"/>
            <a:ext cx="7225298" cy="919986"/>
            <a:chOff x="1351012" y="4437112"/>
            <a:chExt cx="7225298" cy="919986"/>
          </a:xfrm>
        </p:grpSpPr>
        <p:sp>
          <p:nvSpPr>
            <p:cNvPr id="3413" name="Google Shape;3413;p157"/>
            <p:cNvSpPr txBox="1"/>
            <p:nvPr/>
          </p:nvSpPr>
          <p:spPr>
            <a:xfrm>
              <a:off x="2919362" y="4437112"/>
              <a:ext cx="1274387" cy="24622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bộ huấn luyện</a:t>
              </a:r>
              <a:endParaRPr sz="1600">
                <a:solidFill>
                  <a:schemeClr val="dk1"/>
                </a:solidFill>
                <a:latin typeface="Arial"/>
                <a:ea typeface="Arial"/>
                <a:cs typeface="Arial"/>
                <a:sym typeface="Arial"/>
              </a:endParaRPr>
            </a:p>
          </p:txBody>
        </p:sp>
        <p:sp>
          <p:nvSpPr>
            <p:cNvPr id="3414" name="Google Shape;3414;p157"/>
            <p:cNvSpPr txBox="1"/>
            <p:nvPr/>
          </p:nvSpPr>
          <p:spPr>
            <a:xfrm>
              <a:off x="5698871" y="4437112"/>
              <a:ext cx="1027524" cy="24622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bộ xác thực</a:t>
              </a:r>
              <a:endParaRPr sz="1600">
                <a:solidFill>
                  <a:schemeClr val="dk1"/>
                </a:solidFill>
                <a:latin typeface="Arial"/>
                <a:ea typeface="Arial"/>
                <a:cs typeface="Arial"/>
                <a:sym typeface="Arial"/>
              </a:endParaRPr>
            </a:p>
          </p:txBody>
        </p:sp>
        <p:sp>
          <p:nvSpPr>
            <p:cNvPr id="3415" name="Google Shape;3415;p157"/>
            <p:cNvSpPr txBox="1"/>
            <p:nvPr/>
          </p:nvSpPr>
          <p:spPr>
            <a:xfrm>
              <a:off x="7188952" y="4437112"/>
              <a:ext cx="1025922" cy="24622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bộ kiểm tra</a:t>
              </a:r>
              <a:endParaRPr sz="1600">
                <a:solidFill>
                  <a:schemeClr val="dk1"/>
                </a:solidFill>
                <a:latin typeface="Arial"/>
                <a:ea typeface="Arial"/>
                <a:cs typeface="Arial"/>
                <a:sym typeface="Arial"/>
              </a:endParaRPr>
            </a:p>
          </p:txBody>
        </p:sp>
        <p:sp>
          <p:nvSpPr>
            <p:cNvPr id="3416" name="Google Shape;3416;p157"/>
            <p:cNvSpPr txBox="1"/>
            <p:nvPr/>
          </p:nvSpPr>
          <p:spPr>
            <a:xfrm>
              <a:off x="3211114" y="5172432"/>
              <a:ext cx="690895"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Ghép mẫu</a:t>
              </a:r>
              <a:endParaRPr sz="1200">
                <a:solidFill>
                  <a:schemeClr val="dk1"/>
                </a:solidFill>
                <a:latin typeface="Arial"/>
                <a:ea typeface="Arial"/>
                <a:cs typeface="Arial"/>
                <a:sym typeface="Arial"/>
              </a:endParaRPr>
            </a:p>
          </p:txBody>
        </p:sp>
        <p:sp>
          <p:nvSpPr>
            <p:cNvPr id="3417" name="Google Shape;3417;p157"/>
            <p:cNvSpPr txBox="1"/>
            <p:nvPr/>
          </p:nvSpPr>
          <p:spPr>
            <a:xfrm>
              <a:off x="5616319" y="5172432"/>
              <a:ext cx="119263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Lựa chọn tham số</a:t>
              </a:r>
              <a:endParaRPr sz="1200">
                <a:solidFill>
                  <a:schemeClr val="dk1"/>
                </a:solidFill>
                <a:latin typeface="Arial"/>
                <a:ea typeface="Arial"/>
                <a:cs typeface="Arial"/>
                <a:sym typeface="Arial"/>
              </a:endParaRPr>
            </a:p>
          </p:txBody>
        </p:sp>
        <p:sp>
          <p:nvSpPr>
            <p:cNvPr id="3418" name="Google Shape;3418;p157"/>
            <p:cNvSpPr txBox="1"/>
            <p:nvPr/>
          </p:nvSpPr>
          <p:spPr>
            <a:xfrm>
              <a:off x="7401350" y="5172432"/>
              <a:ext cx="601126"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Đánh giá</a:t>
              </a:r>
              <a:endParaRPr sz="1200">
                <a:solidFill>
                  <a:schemeClr val="dk1"/>
                </a:solidFill>
                <a:latin typeface="Arial"/>
                <a:ea typeface="Arial"/>
                <a:cs typeface="Arial"/>
                <a:sym typeface="Arial"/>
              </a:endParaRPr>
            </a:p>
          </p:txBody>
        </p:sp>
        <p:sp>
          <p:nvSpPr>
            <p:cNvPr id="3419" name="Google Shape;3419;p157"/>
            <p:cNvSpPr/>
            <p:nvPr/>
          </p:nvSpPr>
          <p:spPr>
            <a:xfrm>
              <a:off x="1351012" y="4702108"/>
              <a:ext cx="4320480" cy="436293"/>
            </a:xfrm>
            <a:prstGeom prst="rect">
              <a:avLst/>
            </a:prstGeom>
            <a:solidFill>
              <a:schemeClr val="lt1"/>
            </a:solidFill>
            <a:ln cap="flat" cmpd="sng" w="1905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0" name="Google Shape;3420;p157"/>
            <p:cNvSpPr/>
            <p:nvPr/>
          </p:nvSpPr>
          <p:spPr>
            <a:xfrm>
              <a:off x="5709652" y="4702108"/>
              <a:ext cx="1072148" cy="436293"/>
            </a:xfrm>
            <a:prstGeom prst="rect">
              <a:avLst/>
            </a:prstGeom>
            <a:solidFill>
              <a:srgbClr val="7F7F7F"/>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1" name="Google Shape;3421;p157"/>
            <p:cNvSpPr/>
            <p:nvPr/>
          </p:nvSpPr>
          <p:spPr>
            <a:xfrm>
              <a:off x="6810742" y="4702108"/>
              <a:ext cx="1765568" cy="436293"/>
            </a:xfrm>
            <a:prstGeom prst="rect">
              <a:avLst/>
            </a:prstGeom>
            <a:solidFill>
              <a:srgbClr val="7F7F7F"/>
            </a:solidFill>
            <a:ln cap="flat" cmpd="sng" w="1905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grpSp>
        <p:nvGrpSpPr>
          <p:cNvPr id="3427" name="Google Shape;3427;p158"/>
          <p:cNvGrpSpPr/>
          <p:nvPr/>
        </p:nvGrpSpPr>
        <p:grpSpPr>
          <a:xfrm>
            <a:off x="450000" y="450000"/>
            <a:ext cx="9018000" cy="276999"/>
            <a:chOff x="450000" y="450000"/>
            <a:chExt cx="9018000" cy="276999"/>
          </a:xfrm>
        </p:grpSpPr>
        <p:sp>
          <p:nvSpPr>
            <p:cNvPr id="3428" name="Google Shape;3428;p1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429" name="Google Shape;3429;p1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430" name="Google Shape;3430;p15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Xác thực chéo</a:t>
            </a:r>
            <a:endParaRPr sz="1400">
              <a:solidFill>
                <a:schemeClr val="dk1"/>
              </a:solidFill>
              <a:latin typeface="Arial"/>
              <a:ea typeface="Arial"/>
              <a:cs typeface="Arial"/>
              <a:sym typeface="Arial"/>
            </a:endParaRPr>
          </a:p>
        </p:txBody>
      </p:sp>
      <p:sp>
        <p:nvSpPr>
          <p:cNvPr id="3431" name="Google Shape;3431;p158"/>
          <p:cNvSpPr/>
          <p:nvPr/>
        </p:nvSpPr>
        <p:spPr>
          <a:xfrm>
            <a:off x="671261" y="1700808"/>
            <a:ext cx="8780714" cy="144832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Chiến lược này là tạo ra nhiều bộ xác thực để mọi dữ liệu có thể được đưa vào học một lần.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Chia bộ dữ liệu thành một số ngẫu nhiên n=k (k-fold). Sử dụng fold đầu tiên như một bộ xác thực và các fold k-1 khác như một bộ huấn luyện và đo lường hiệu suất.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Sử dụng fold thứ hai làm bộ kiểm tra và các fold khác như một bộ huấn luyện cho việc học, sau đó đo lường hiệu suất. Lặp lại quy trình tương tự cho tất cả các fold khác để tất cả dữ liệu có thể được đưa vào huấn luyện. Có được kết quả đánh giá hiệu suất k và sau đó tính trung bình để dự đoán hiệu suất mô hình. Hình dưới đây là một ví dụ về khi k = 5.</a:t>
            </a:r>
            <a:endParaRPr/>
          </a:p>
        </p:txBody>
      </p:sp>
      <p:grpSp>
        <p:nvGrpSpPr>
          <p:cNvPr id="3432" name="Google Shape;3432;p158"/>
          <p:cNvGrpSpPr/>
          <p:nvPr/>
        </p:nvGrpSpPr>
        <p:grpSpPr>
          <a:xfrm>
            <a:off x="886651" y="3537012"/>
            <a:ext cx="8593345" cy="1912054"/>
            <a:chOff x="662204" y="5030130"/>
            <a:chExt cx="8593345" cy="1912054"/>
          </a:xfrm>
        </p:grpSpPr>
        <p:grpSp>
          <p:nvGrpSpPr>
            <p:cNvPr id="3433" name="Google Shape;3433;p158"/>
            <p:cNvGrpSpPr/>
            <p:nvPr/>
          </p:nvGrpSpPr>
          <p:grpSpPr>
            <a:xfrm>
              <a:off x="662204" y="5360648"/>
              <a:ext cx="693949" cy="1279311"/>
              <a:chOff x="692684" y="3602968"/>
              <a:chExt cx="693948" cy="1279311"/>
            </a:xfrm>
          </p:grpSpPr>
          <p:sp>
            <p:nvSpPr>
              <p:cNvPr id="3434" name="Google Shape;3434;p158"/>
              <p:cNvSpPr txBox="1"/>
              <p:nvPr/>
            </p:nvSpPr>
            <p:spPr>
              <a:xfrm rot="-5400000">
                <a:off x="467623" y="4158273"/>
                <a:ext cx="634789"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CV lặp lại</a:t>
                </a:r>
                <a:endParaRPr sz="1200">
                  <a:solidFill>
                    <a:schemeClr val="dk1"/>
                  </a:solidFill>
                  <a:latin typeface="Arial"/>
                  <a:ea typeface="Arial"/>
                  <a:cs typeface="Arial"/>
                  <a:sym typeface="Arial"/>
                </a:endParaRPr>
              </a:p>
            </p:txBody>
          </p:sp>
          <p:sp>
            <p:nvSpPr>
              <p:cNvPr id="3435" name="Google Shape;3435;p158"/>
              <p:cNvSpPr txBox="1"/>
              <p:nvPr/>
            </p:nvSpPr>
            <p:spPr>
              <a:xfrm>
                <a:off x="958631" y="3602968"/>
                <a:ext cx="41838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Split 1</a:t>
                </a:r>
                <a:endParaRPr/>
              </a:p>
            </p:txBody>
          </p:sp>
          <p:sp>
            <p:nvSpPr>
              <p:cNvPr id="3436" name="Google Shape;3436;p158"/>
              <p:cNvSpPr txBox="1"/>
              <p:nvPr/>
            </p:nvSpPr>
            <p:spPr>
              <a:xfrm>
                <a:off x="952219" y="3880296"/>
                <a:ext cx="43120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Split 2</a:t>
                </a:r>
                <a:endParaRPr/>
              </a:p>
            </p:txBody>
          </p:sp>
          <p:sp>
            <p:nvSpPr>
              <p:cNvPr id="3437" name="Google Shape;3437;p158"/>
              <p:cNvSpPr txBox="1"/>
              <p:nvPr/>
            </p:nvSpPr>
            <p:spPr>
              <a:xfrm>
                <a:off x="950616" y="4159172"/>
                <a:ext cx="43441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Split 3</a:t>
                </a:r>
                <a:endParaRPr/>
              </a:p>
            </p:txBody>
          </p:sp>
          <p:sp>
            <p:nvSpPr>
              <p:cNvPr id="3438" name="Google Shape;3438;p158"/>
              <p:cNvSpPr txBox="1"/>
              <p:nvPr/>
            </p:nvSpPr>
            <p:spPr>
              <a:xfrm>
                <a:off x="949013" y="4438048"/>
                <a:ext cx="437620"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Split 4</a:t>
                </a:r>
                <a:endParaRPr/>
              </a:p>
            </p:txBody>
          </p:sp>
          <p:sp>
            <p:nvSpPr>
              <p:cNvPr id="3439" name="Google Shape;3439;p158"/>
              <p:cNvSpPr txBox="1"/>
              <p:nvPr/>
            </p:nvSpPr>
            <p:spPr>
              <a:xfrm>
                <a:off x="950616" y="4697613"/>
                <a:ext cx="43441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Split 5</a:t>
                </a:r>
                <a:endParaRPr/>
              </a:p>
            </p:txBody>
          </p:sp>
        </p:grpSp>
        <p:sp>
          <p:nvSpPr>
            <p:cNvPr id="3440" name="Google Shape;3440;p158"/>
            <p:cNvSpPr txBox="1"/>
            <p:nvPr/>
          </p:nvSpPr>
          <p:spPr>
            <a:xfrm>
              <a:off x="4188044" y="5030130"/>
              <a:ext cx="1017907"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Xác thực chéo</a:t>
              </a:r>
              <a:endParaRPr sz="1300">
                <a:solidFill>
                  <a:schemeClr val="dk1"/>
                </a:solidFill>
                <a:latin typeface="Arial"/>
                <a:ea typeface="Arial"/>
                <a:cs typeface="Arial"/>
                <a:sym typeface="Arial"/>
              </a:endParaRPr>
            </a:p>
          </p:txBody>
        </p:sp>
        <p:grpSp>
          <p:nvGrpSpPr>
            <p:cNvPr id="3441" name="Google Shape;3441;p158"/>
            <p:cNvGrpSpPr/>
            <p:nvPr/>
          </p:nvGrpSpPr>
          <p:grpSpPr>
            <a:xfrm>
              <a:off x="1450423" y="5350301"/>
              <a:ext cx="6458761" cy="1307446"/>
              <a:chOff x="1450423" y="5350301"/>
              <a:chExt cx="6458761" cy="1307446"/>
            </a:xfrm>
          </p:grpSpPr>
          <p:sp>
            <p:nvSpPr>
              <p:cNvPr id="3442" name="Google Shape;3442;p158"/>
              <p:cNvSpPr/>
              <p:nvPr/>
            </p:nvSpPr>
            <p:spPr>
              <a:xfrm>
                <a:off x="1450423" y="5353875"/>
                <a:ext cx="124817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3" name="Google Shape;3443;p158"/>
              <p:cNvSpPr/>
              <p:nvPr/>
            </p:nvSpPr>
            <p:spPr>
              <a:xfrm>
                <a:off x="2750633" y="5353875"/>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4" name="Google Shape;3444;p158"/>
              <p:cNvSpPr/>
              <p:nvPr/>
            </p:nvSpPr>
            <p:spPr>
              <a:xfrm>
                <a:off x="4049843" y="5350303"/>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5" name="Google Shape;3445;p158"/>
              <p:cNvSpPr/>
              <p:nvPr/>
            </p:nvSpPr>
            <p:spPr>
              <a:xfrm>
                <a:off x="5349053" y="5350302"/>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6" name="Google Shape;3446;p158"/>
              <p:cNvSpPr/>
              <p:nvPr/>
            </p:nvSpPr>
            <p:spPr>
              <a:xfrm>
                <a:off x="6648263" y="5350301"/>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7" name="Google Shape;3447;p158"/>
              <p:cNvSpPr/>
              <p:nvPr/>
            </p:nvSpPr>
            <p:spPr>
              <a:xfrm>
                <a:off x="1450423" y="5644678"/>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8" name="Google Shape;3448;p158"/>
              <p:cNvSpPr/>
              <p:nvPr/>
            </p:nvSpPr>
            <p:spPr>
              <a:xfrm>
                <a:off x="1450423" y="5927070"/>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9" name="Google Shape;3449;p158"/>
              <p:cNvSpPr/>
              <p:nvPr/>
            </p:nvSpPr>
            <p:spPr>
              <a:xfrm>
                <a:off x="1450423" y="6205280"/>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0" name="Google Shape;3450;p158"/>
              <p:cNvSpPr/>
              <p:nvPr/>
            </p:nvSpPr>
            <p:spPr>
              <a:xfrm>
                <a:off x="1450423" y="6483490"/>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1" name="Google Shape;3451;p158"/>
              <p:cNvSpPr/>
              <p:nvPr/>
            </p:nvSpPr>
            <p:spPr>
              <a:xfrm>
                <a:off x="2751233" y="5644678"/>
                <a:ext cx="124817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2" name="Google Shape;3452;p158"/>
              <p:cNvSpPr/>
              <p:nvPr/>
            </p:nvSpPr>
            <p:spPr>
              <a:xfrm>
                <a:off x="4049843" y="5644678"/>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3" name="Google Shape;3453;p158"/>
              <p:cNvSpPr/>
              <p:nvPr/>
            </p:nvSpPr>
            <p:spPr>
              <a:xfrm>
                <a:off x="5349053" y="5644678"/>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4" name="Google Shape;3454;p158"/>
              <p:cNvSpPr/>
              <p:nvPr/>
            </p:nvSpPr>
            <p:spPr>
              <a:xfrm>
                <a:off x="6648263" y="5644678"/>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5" name="Google Shape;3455;p158"/>
              <p:cNvSpPr/>
              <p:nvPr/>
            </p:nvSpPr>
            <p:spPr>
              <a:xfrm>
                <a:off x="2750633" y="5925277"/>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6" name="Google Shape;3456;p158"/>
              <p:cNvSpPr/>
              <p:nvPr/>
            </p:nvSpPr>
            <p:spPr>
              <a:xfrm>
                <a:off x="2750633" y="6203487"/>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7" name="Google Shape;3457;p158"/>
              <p:cNvSpPr/>
              <p:nvPr/>
            </p:nvSpPr>
            <p:spPr>
              <a:xfrm>
                <a:off x="2750633" y="6481697"/>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8" name="Google Shape;3458;p158"/>
              <p:cNvSpPr/>
              <p:nvPr/>
            </p:nvSpPr>
            <p:spPr>
              <a:xfrm>
                <a:off x="4049843" y="5925277"/>
                <a:ext cx="124817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9" name="Google Shape;3459;p158"/>
              <p:cNvSpPr/>
              <p:nvPr/>
            </p:nvSpPr>
            <p:spPr>
              <a:xfrm>
                <a:off x="4049843" y="6203487"/>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0" name="Google Shape;3460;p158"/>
              <p:cNvSpPr/>
              <p:nvPr/>
            </p:nvSpPr>
            <p:spPr>
              <a:xfrm>
                <a:off x="4049843" y="6481697"/>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1" name="Google Shape;3461;p158"/>
              <p:cNvSpPr/>
              <p:nvPr/>
            </p:nvSpPr>
            <p:spPr>
              <a:xfrm>
                <a:off x="5349053" y="5925276"/>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2" name="Google Shape;3462;p158"/>
              <p:cNvSpPr/>
              <p:nvPr/>
            </p:nvSpPr>
            <p:spPr>
              <a:xfrm>
                <a:off x="5349053" y="6481696"/>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3" name="Google Shape;3463;p158"/>
              <p:cNvSpPr/>
              <p:nvPr/>
            </p:nvSpPr>
            <p:spPr>
              <a:xfrm>
                <a:off x="6648263" y="5918473"/>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4" name="Google Shape;3464;p158"/>
              <p:cNvSpPr/>
              <p:nvPr/>
            </p:nvSpPr>
            <p:spPr>
              <a:xfrm>
                <a:off x="5361802" y="6201098"/>
                <a:ext cx="124817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5" name="Google Shape;3465;p158"/>
              <p:cNvSpPr/>
              <p:nvPr/>
            </p:nvSpPr>
            <p:spPr>
              <a:xfrm>
                <a:off x="6650318" y="6457833"/>
                <a:ext cx="124817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6" name="Google Shape;3466;p158"/>
              <p:cNvSpPr/>
              <p:nvPr/>
            </p:nvSpPr>
            <p:spPr>
              <a:xfrm>
                <a:off x="6661012" y="6201098"/>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67" name="Google Shape;3467;p158"/>
            <p:cNvSpPr txBox="1"/>
            <p:nvPr/>
          </p:nvSpPr>
          <p:spPr>
            <a:xfrm>
              <a:off x="1845842" y="6757518"/>
              <a:ext cx="39914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Fold 1</a:t>
              </a:r>
              <a:endParaRPr/>
            </a:p>
          </p:txBody>
        </p:sp>
        <p:sp>
          <p:nvSpPr>
            <p:cNvPr id="3468" name="Google Shape;3468;p158"/>
            <p:cNvSpPr txBox="1"/>
            <p:nvPr/>
          </p:nvSpPr>
          <p:spPr>
            <a:xfrm>
              <a:off x="3138640" y="6757518"/>
              <a:ext cx="411972"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Fold 2</a:t>
              </a:r>
              <a:endParaRPr/>
            </a:p>
          </p:txBody>
        </p:sp>
        <p:sp>
          <p:nvSpPr>
            <p:cNvPr id="3469" name="Google Shape;3469;p158"/>
            <p:cNvSpPr txBox="1"/>
            <p:nvPr/>
          </p:nvSpPr>
          <p:spPr>
            <a:xfrm>
              <a:off x="4436247" y="6757518"/>
              <a:ext cx="41517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Fold 3</a:t>
              </a:r>
              <a:endParaRPr/>
            </a:p>
          </p:txBody>
        </p:sp>
        <p:sp>
          <p:nvSpPr>
            <p:cNvPr id="3470" name="Google Shape;3470;p158"/>
            <p:cNvSpPr txBox="1"/>
            <p:nvPr/>
          </p:nvSpPr>
          <p:spPr>
            <a:xfrm>
              <a:off x="5733854" y="6757518"/>
              <a:ext cx="41838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Fold 4</a:t>
              </a:r>
              <a:endParaRPr/>
            </a:p>
          </p:txBody>
        </p:sp>
        <p:sp>
          <p:nvSpPr>
            <p:cNvPr id="3471" name="Google Shape;3471;p158"/>
            <p:cNvSpPr txBox="1"/>
            <p:nvPr/>
          </p:nvSpPr>
          <p:spPr>
            <a:xfrm>
              <a:off x="7043010" y="6757518"/>
              <a:ext cx="41517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Fold 5</a:t>
              </a:r>
              <a:endParaRPr/>
            </a:p>
          </p:txBody>
        </p:sp>
        <p:grpSp>
          <p:nvGrpSpPr>
            <p:cNvPr id="3472" name="Google Shape;3472;p158"/>
            <p:cNvGrpSpPr/>
            <p:nvPr/>
          </p:nvGrpSpPr>
          <p:grpSpPr>
            <a:xfrm>
              <a:off x="8144720" y="5730309"/>
              <a:ext cx="1110829" cy="369332"/>
              <a:chOff x="8144720" y="5730309"/>
              <a:chExt cx="1110829" cy="369332"/>
            </a:xfrm>
          </p:grpSpPr>
          <p:sp>
            <p:nvSpPr>
              <p:cNvPr id="3473" name="Google Shape;3473;p158"/>
              <p:cNvSpPr txBox="1"/>
              <p:nvPr/>
            </p:nvSpPr>
            <p:spPr>
              <a:xfrm>
                <a:off x="8502138" y="5730309"/>
                <a:ext cx="753411" cy="369332"/>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huấn luyện</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kiểm tra</a:t>
                </a:r>
                <a:endParaRPr sz="1200">
                  <a:solidFill>
                    <a:schemeClr val="dk1"/>
                  </a:solidFill>
                  <a:latin typeface="Arial"/>
                  <a:ea typeface="Arial"/>
                  <a:cs typeface="Arial"/>
                  <a:sym typeface="Arial"/>
                </a:endParaRPr>
              </a:p>
            </p:txBody>
          </p:sp>
          <p:grpSp>
            <p:nvGrpSpPr>
              <p:cNvPr id="3474" name="Google Shape;3474;p158"/>
              <p:cNvGrpSpPr/>
              <p:nvPr/>
            </p:nvGrpSpPr>
            <p:grpSpPr>
              <a:xfrm>
                <a:off x="8144720" y="5757975"/>
                <a:ext cx="260166" cy="318771"/>
                <a:chOff x="9739482" y="5483567"/>
                <a:chExt cx="1254450" cy="441709"/>
              </a:xfrm>
            </p:grpSpPr>
            <p:sp>
              <p:nvSpPr>
                <p:cNvPr id="3475" name="Google Shape;3475;p158"/>
                <p:cNvSpPr/>
                <p:nvPr/>
              </p:nvSpPr>
              <p:spPr>
                <a:xfrm>
                  <a:off x="9745760" y="5751019"/>
                  <a:ext cx="124817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6" name="Google Shape;3476;p158"/>
                <p:cNvSpPr/>
                <p:nvPr/>
              </p:nvSpPr>
              <p:spPr>
                <a:xfrm>
                  <a:off x="9739482" y="5483567"/>
                  <a:ext cx="124817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1" name="Shape 3481"/>
        <p:cNvGrpSpPr/>
        <p:nvPr/>
      </p:nvGrpSpPr>
      <p:grpSpPr>
        <a:xfrm>
          <a:off x="0" y="0"/>
          <a:ext cx="0" cy="0"/>
          <a:chOff x="0" y="0"/>
          <a:chExt cx="0" cy="0"/>
        </a:xfrm>
      </p:grpSpPr>
      <p:grpSp>
        <p:nvGrpSpPr>
          <p:cNvPr id="3482" name="Google Shape;3482;p159"/>
          <p:cNvGrpSpPr/>
          <p:nvPr/>
        </p:nvGrpSpPr>
        <p:grpSpPr>
          <a:xfrm>
            <a:off x="450000" y="450000"/>
            <a:ext cx="9018000" cy="276999"/>
            <a:chOff x="450000" y="450000"/>
            <a:chExt cx="9018000" cy="276999"/>
          </a:xfrm>
        </p:grpSpPr>
        <p:sp>
          <p:nvSpPr>
            <p:cNvPr id="3483" name="Google Shape;3483;p1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484" name="Google Shape;3484;p1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485" name="Google Shape;3485;p15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Xác thực chéo </a:t>
            </a:r>
            <a:endParaRPr sz="1400">
              <a:solidFill>
                <a:schemeClr val="dk1"/>
              </a:solidFill>
              <a:latin typeface="Arial"/>
              <a:ea typeface="Arial"/>
              <a:cs typeface="Arial"/>
              <a:sym typeface="Arial"/>
            </a:endParaRPr>
          </a:p>
        </p:txBody>
      </p:sp>
      <p:sp>
        <p:nvSpPr>
          <p:cNvPr id="3486" name="Google Shape;3486;p159"/>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thực chéo có thể được thực hiện dễ dàng bằng cách sử dụng chức năng cross_val_score của scikit-learn.</a:t>
            </a:r>
            <a:endParaRPr/>
          </a:p>
        </p:txBody>
      </p:sp>
      <p:grpSp>
        <p:nvGrpSpPr>
          <p:cNvPr id="3487" name="Google Shape;3487;p159"/>
          <p:cNvGrpSpPr/>
          <p:nvPr/>
        </p:nvGrpSpPr>
        <p:grpSpPr>
          <a:xfrm>
            <a:off x="666749" y="2060848"/>
            <a:ext cx="8677276" cy="4221814"/>
            <a:chOff x="666749" y="2086911"/>
            <a:chExt cx="8677276" cy="4221814"/>
          </a:xfrm>
        </p:grpSpPr>
        <p:sp>
          <p:nvSpPr>
            <p:cNvPr id="3488" name="Google Shape;3488;p159"/>
            <p:cNvSpPr/>
            <p:nvPr/>
          </p:nvSpPr>
          <p:spPr>
            <a:xfrm>
              <a:off x="666749" y="2086911"/>
              <a:ext cx="8677276" cy="42218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89" name="Google Shape;3489;p159"/>
            <p:cNvPicPr preferRelativeResize="0"/>
            <p:nvPr/>
          </p:nvPicPr>
          <p:blipFill rotWithShape="1">
            <a:blip r:embed="rId3">
              <a:alphaModFix/>
            </a:blip>
            <a:srcRect b="53104" l="278" r="13924" t="0"/>
            <a:stretch/>
          </p:blipFill>
          <p:spPr>
            <a:xfrm>
              <a:off x="847724" y="2132856"/>
              <a:ext cx="8496300" cy="1944216"/>
            </a:xfrm>
            <a:prstGeom prst="rect">
              <a:avLst/>
            </a:prstGeom>
            <a:noFill/>
            <a:ln>
              <a:noFill/>
            </a:ln>
          </p:spPr>
        </p:pic>
        <p:sp>
          <p:nvSpPr>
            <p:cNvPr id="3490" name="Google Shape;3490;p159"/>
            <p:cNvSpPr/>
            <p:nvPr/>
          </p:nvSpPr>
          <p:spPr>
            <a:xfrm>
              <a:off x="1459024" y="4104762"/>
              <a:ext cx="2511802" cy="2176732"/>
            </a:xfrm>
            <a:prstGeom prst="rect">
              <a:avLst/>
            </a:prstGeom>
            <a:solidFill>
              <a:schemeClr val="lt1"/>
            </a:solid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a:t>
              </a:r>
              <a:r>
                <a:rPr baseline="30000" lang="en-US" sz="1200">
                  <a:solidFill>
                    <a:schemeClr val="dk1"/>
                  </a:solidFill>
                  <a:latin typeface="Arial"/>
                  <a:ea typeface="Arial"/>
                  <a:cs typeface="Arial"/>
                  <a:sym typeface="Arial"/>
                </a:rPr>
                <a:t>th</a:t>
              </a:r>
              <a:r>
                <a:rPr lang="en-US" sz="1200">
                  <a:solidFill>
                    <a:schemeClr val="dk1"/>
                  </a:solidFill>
                  <a:latin typeface="Arial"/>
                  <a:ea typeface="Arial"/>
                  <a:cs typeface="Arial"/>
                  <a:sym typeface="Arial"/>
                </a:rPr>
                <a:t> cross validation score : 0.9</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1</a:t>
              </a:r>
              <a:r>
                <a:rPr baseline="30000" lang="en-US" sz="1200">
                  <a:solidFill>
                    <a:schemeClr val="dk1"/>
                  </a:solidFill>
                  <a:latin typeface="Arial"/>
                  <a:ea typeface="Arial"/>
                  <a:cs typeface="Arial"/>
                  <a:sym typeface="Arial"/>
                </a:rPr>
                <a:t>st</a:t>
              </a:r>
              <a:r>
                <a:rPr lang="en-US" sz="1200">
                  <a:solidFill>
                    <a:schemeClr val="dk1"/>
                  </a:solidFill>
                  <a:latin typeface="Arial"/>
                  <a:ea typeface="Arial"/>
                  <a:cs typeface="Arial"/>
                  <a:sym typeface="Arial"/>
                </a:rPr>
                <a:t> cross validation score : 1.0</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2</a:t>
              </a:r>
              <a:r>
                <a:rPr baseline="30000" lang="en-US" sz="1200">
                  <a:solidFill>
                    <a:schemeClr val="dk1"/>
                  </a:solidFill>
                  <a:latin typeface="Arial"/>
                  <a:ea typeface="Arial"/>
                  <a:cs typeface="Arial"/>
                  <a:sym typeface="Arial"/>
                </a:rPr>
                <a:t>nd</a:t>
              </a:r>
              <a:r>
                <a:rPr lang="en-US" sz="1200">
                  <a:solidFill>
                    <a:schemeClr val="dk1"/>
                  </a:solidFill>
                  <a:latin typeface="Arial"/>
                  <a:ea typeface="Arial"/>
                  <a:cs typeface="Arial"/>
                  <a:sym typeface="Arial"/>
                </a:rPr>
                <a:t> cross validation score : 0.8</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3</a:t>
              </a:r>
              <a:r>
                <a:rPr baseline="30000" lang="en-US" sz="1200">
                  <a:solidFill>
                    <a:schemeClr val="dk1"/>
                  </a:solidFill>
                  <a:latin typeface="Arial"/>
                  <a:ea typeface="Arial"/>
                  <a:cs typeface="Arial"/>
                  <a:sym typeface="Arial"/>
                </a:rPr>
                <a:t>rd</a:t>
              </a:r>
              <a:r>
                <a:rPr lang="en-US" sz="1200">
                  <a:solidFill>
                    <a:schemeClr val="dk1"/>
                  </a:solidFill>
                  <a:latin typeface="Arial"/>
                  <a:ea typeface="Arial"/>
                  <a:cs typeface="Arial"/>
                  <a:sym typeface="Arial"/>
                </a:rPr>
                <a:t> cross validation score : 1.0</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4</a:t>
              </a:r>
              <a:r>
                <a:rPr baseline="30000" lang="en-US" sz="1200">
                  <a:solidFill>
                    <a:schemeClr val="dk1"/>
                  </a:solidFill>
                  <a:latin typeface="Arial"/>
                  <a:ea typeface="Arial"/>
                  <a:cs typeface="Arial"/>
                  <a:sym typeface="Arial"/>
                </a:rPr>
                <a:t>th</a:t>
              </a:r>
              <a:r>
                <a:rPr lang="en-US" sz="1200">
                  <a:solidFill>
                    <a:schemeClr val="dk1"/>
                  </a:solidFill>
                  <a:latin typeface="Arial"/>
                  <a:ea typeface="Arial"/>
                  <a:cs typeface="Arial"/>
                  <a:sym typeface="Arial"/>
                </a:rPr>
                <a:t> cross validation score : 0.8</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5</a:t>
              </a:r>
              <a:r>
                <a:rPr baseline="30000" lang="en-US" sz="1200">
                  <a:solidFill>
                    <a:schemeClr val="dk1"/>
                  </a:solidFill>
                  <a:latin typeface="Arial"/>
                  <a:ea typeface="Arial"/>
                  <a:cs typeface="Arial"/>
                  <a:sym typeface="Arial"/>
                </a:rPr>
                <a:t>th</a:t>
              </a:r>
              <a:r>
                <a:rPr lang="en-US" sz="1200">
                  <a:solidFill>
                    <a:schemeClr val="dk1"/>
                  </a:solidFill>
                  <a:latin typeface="Arial"/>
                  <a:ea typeface="Arial"/>
                  <a:cs typeface="Arial"/>
                  <a:sym typeface="Arial"/>
                </a:rPr>
                <a:t> cross validation score : 0.9</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6</a:t>
              </a:r>
              <a:r>
                <a:rPr baseline="30000" lang="en-US" sz="1200">
                  <a:solidFill>
                    <a:schemeClr val="dk1"/>
                  </a:solidFill>
                  <a:latin typeface="Arial"/>
                  <a:ea typeface="Arial"/>
                  <a:cs typeface="Arial"/>
                  <a:sym typeface="Arial"/>
                </a:rPr>
                <a:t>th</a:t>
              </a:r>
              <a:r>
                <a:rPr lang="en-US" sz="1200">
                  <a:solidFill>
                    <a:schemeClr val="dk1"/>
                  </a:solidFill>
                  <a:latin typeface="Arial"/>
                  <a:ea typeface="Arial"/>
                  <a:cs typeface="Arial"/>
                  <a:sym typeface="Arial"/>
                </a:rPr>
                <a:t> cross validation score : 1.0</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7</a:t>
              </a:r>
              <a:r>
                <a:rPr baseline="30000" lang="en-US" sz="1200">
                  <a:solidFill>
                    <a:schemeClr val="dk1"/>
                  </a:solidFill>
                  <a:latin typeface="Arial"/>
                  <a:ea typeface="Arial"/>
                  <a:cs typeface="Arial"/>
                  <a:sym typeface="Arial"/>
                </a:rPr>
                <a:t>th</a:t>
              </a:r>
              <a:r>
                <a:rPr lang="en-US" sz="1200">
                  <a:solidFill>
                    <a:schemeClr val="dk1"/>
                  </a:solidFill>
                  <a:latin typeface="Arial"/>
                  <a:ea typeface="Arial"/>
                  <a:cs typeface="Arial"/>
                  <a:sym typeface="Arial"/>
                </a:rPr>
                <a:t> cross validation score : 0.9</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8</a:t>
              </a:r>
              <a:r>
                <a:rPr baseline="30000" lang="en-US" sz="1200">
                  <a:solidFill>
                    <a:schemeClr val="dk1"/>
                  </a:solidFill>
                  <a:latin typeface="Arial"/>
                  <a:ea typeface="Arial"/>
                  <a:cs typeface="Arial"/>
                  <a:sym typeface="Arial"/>
                </a:rPr>
                <a:t>th</a:t>
              </a:r>
              <a:r>
                <a:rPr lang="en-US" sz="1200">
                  <a:solidFill>
                    <a:schemeClr val="dk1"/>
                  </a:solidFill>
                  <a:latin typeface="Arial"/>
                  <a:ea typeface="Arial"/>
                  <a:cs typeface="Arial"/>
                  <a:sym typeface="Arial"/>
                </a:rPr>
                <a:t> cross validation score : 1.0</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9</a:t>
              </a:r>
              <a:r>
                <a:rPr baseline="30000" lang="en-US" sz="1200">
                  <a:solidFill>
                    <a:schemeClr val="dk1"/>
                  </a:solidFill>
                  <a:latin typeface="Arial"/>
                  <a:ea typeface="Arial"/>
                  <a:cs typeface="Arial"/>
                  <a:sym typeface="Arial"/>
                </a:rPr>
                <a:t>th</a:t>
              </a:r>
              <a:r>
                <a:rPr lang="en-US" sz="1200">
                  <a:solidFill>
                    <a:schemeClr val="dk1"/>
                  </a:solidFill>
                  <a:latin typeface="Arial"/>
                  <a:ea typeface="Arial"/>
                  <a:cs typeface="Arial"/>
                  <a:sym typeface="Arial"/>
                </a:rPr>
                <a:t> cross validation score : 1.0</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Final cross validation score : 0.93</a:t>
              </a:r>
              <a:endParaRPr/>
            </a:p>
          </p:txBody>
        </p:sp>
        <p:sp>
          <p:nvSpPr>
            <p:cNvPr id="3491" name="Google Shape;3491;p159"/>
            <p:cNvSpPr/>
            <p:nvPr/>
          </p:nvSpPr>
          <p:spPr>
            <a:xfrm>
              <a:off x="2168242" y="3484250"/>
              <a:ext cx="3719274" cy="184666"/>
            </a:xfrm>
            <a:prstGeom prst="rect">
              <a:avLst/>
            </a:prstGeom>
            <a:solidFill>
              <a:srgbClr val="F7F7F7"/>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C03148"/>
                  </a:solidFill>
                  <a:latin typeface="Arial"/>
                  <a:ea typeface="Arial"/>
                  <a:cs typeface="Arial"/>
                  <a:sym typeface="Arial"/>
                </a:rPr>
                <a:t>"{}th cross validation score : {}"</a:t>
              </a:r>
              <a:r>
                <a:rPr lang="en-US" sz="1200">
                  <a:solidFill>
                    <a:schemeClr val="dk1"/>
                  </a:solidFill>
                  <a:latin typeface="Arial"/>
                  <a:ea typeface="Arial"/>
                  <a:cs typeface="Arial"/>
                  <a:sym typeface="Arial"/>
                </a:rPr>
                <a:t>.format(i,_))</a:t>
              </a:r>
              <a:r>
                <a:rPr lang="en-US" sz="1200">
                  <a:solidFill>
                    <a:srgbClr val="C03148"/>
                  </a:solidFill>
                  <a:latin typeface="Arial"/>
                  <a:ea typeface="Arial"/>
                  <a:cs typeface="Arial"/>
                  <a:sym typeface="Arial"/>
                </a:rPr>
                <a:t> </a:t>
              </a:r>
              <a:endParaRPr sz="1200">
                <a:solidFill>
                  <a:srgbClr val="C03148"/>
                </a:solidFill>
                <a:latin typeface="Arial"/>
                <a:ea typeface="Arial"/>
                <a:cs typeface="Arial"/>
                <a:sym typeface="Arial"/>
              </a:endParaRPr>
            </a:p>
          </p:txBody>
        </p:sp>
        <p:sp>
          <p:nvSpPr>
            <p:cNvPr id="3492" name="Google Shape;3492;p159"/>
            <p:cNvSpPr/>
            <p:nvPr/>
          </p:nvSpPr>
          <p:spPr>
            <a:xfrm>
              <a:off x="1870308" y="3807411"/>
              <a:ext cx="4446972" cy="184666"/>
            </a:xfrm>
            <a:prstGeom prst="rect">
              <a:avLst/>
            </a:prstGeom>
            <a:solidFill>
              <a:srgbClr val="F7F7F7"/>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C03148"/>
                  </a:solidFill>
                  <a:latin typeface="Arial"/>
                  <a:ea typeface="Arial"/>
                  <a:cs typeface="Arial"/>
                  <a:sym typeface="Arial"/>
                </a:rPr>
                <a:t>"\ncross validation final score: {}"</a:t>
              </a:r>
              <a:r>
                <a:rPr lang="en-US" sz="1200">
                  <a:solidFill>
                    <a:schemeClr val="dk1"/>
                  </a:solidFill>
                  <a:latin typeface="Arial"/>
                  <a:ea typeface="Arial"/>
                  <a:cs typeface="Arial"/>
                  <a:sym typeface="Arial"/>
                </a:rPr>
                <a:t>.format(fin_result))</a:t>
              </a:r>
              <a:r>
                <a:rPr lang="en-US" sz="1200">
                  <a:solidFill>
                    <a:srgbClr val="C03148"/>
                  </a:solidFill>
                  <a:latin typeface="Arial"/>
                  <a:ea typeface="Arial"/>
                  <a:cs typeface="Arial"/>
                  <a:sym typeface="Arial"/>
                </a:rPr>
                <a:t> </a:t>
              </a:r>
              <a:endParaRPr sz="1200">
                <a:solidFill>
                  <a:srgbClr val="C03148"/>
                </a:solidFill>
                <a:latin typeface="Arial"/>
                <a:ea typeface="Arial"/>
                <a:cs typeface="Arial"/>
                <a:sym typeface="Arial"/>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7" name="Shape 3497"/>
        <p:cNvGrpSpPr/>
        <p:nvPr/>
      </p:nvGrpSpPr>
      <p:grpSpPr>
        <a:xfrm>
          <a:off x="0" y="0"/>
          <a:ext cx="0" cy="0"/>
          <a:chOff x="0" y="0"/>
          <a:chExt cx="0" cy="0"/>
        </a:xfrm>
      </p:grpSpPr>
      <p:grpSp>
        <p:nvGrpSpPr>
          <p:cNvPr id="3498" name="Google Shape;3498;p160"/>
          <p:cNvGrpSpPr/>
          <p:nvPr/>
        </p:nvGrpSpPr>
        <p:grpSpPr>
          <a:xfrm>
            <a:off x="450000" y="450000"/>
            <a:ext cx="9018000" cy="276999"/>
            <a:chOff x="450000" y="450000"/>
            <a:chExt cx="9018000" cy="276999"/>
          </a:xfrm>
        </p:grpSpPr>
        <p:sp>
          <p:nvSpPr>
            <p:cNvPr id="3499" name="Google Shape;3499;p1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500" name="Google Shape;3500;p1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501" name="Google Shape;3501;p16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phân tầng</a:t>
            </a:r>
            <a:endParaRPr sz="1400">
              <a:solidFill>
                <a:schemeClr val="dk1"/>
              </a:solidFill>
              <a:latin typeface="Arial"/>
              <a:ea typeface="Arial"/>
              <a:cs typeface="Arial"/>
              <a:sym typeface="Arial"/>
            </a:endParaRPr>
          </a:p>
        </p:txBody>
      </p:sp>
      <p:sp>
        <p:nvSpPr>
          <p:cNvPr id="3502" name="Google Shape;3502;p160"/>
          <p:cNvSpPr/>
          <p:nvPr/>
        </p:nvSpPr>
        <p:spPr>
          <a:xfrm>
            <a:off x="671261" y="1700808"/>
            <a:ext cx="8780714" cy="134573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Việc tách ngẫu nhiên bộ huấn luyện và bộ xác thực sẽ dẫn đến một lớp mục tiêu không liên tục khi giữ. Nếu vậy, việc phân phối dữ liệu khác nhau ở huấn luyện và bộ xác thực, ảnh hưởng đến việc học. Đối với Học máy, một tiền đề có mặt trong đó dữ liệu huấn luyện phân phối và phân phối dữ liệu thực tế là như nhau. Nếu tiền đề không được tuân theo, hiệu suất của mô hình học tập sẽ giảm. Vì vậy, để ngăn chặn vấn đề như vậy, phương thức phân tầng được sử dụng để phân phối đều tỷ lệ lớp mục tiêu.</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Hình dưới đây cung cấp sự hiểu biết trực quan về cách thức phương thức phân tầng phân loại dữ liệu.</a:t>
            </a:r>
            <a:endParaRPr/>
          </a:p>
        </p:txBody>
      </p:sp>
      <p:sp>
        <p:nvSpPr>
          <p:cNvPr id="3503" name="Google Shape;3503;p160"/>
          <p:cNvSpPr/>
          <p:nvPr/>
        </p:nvSpPr>
        <p:spPr>
          <a:xfrm>
            <a:off x="671261" y="5135767"/>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xác thực chéo bằng cách gửi phiên bản của StratifiedKFold đến tùy chọn cv của cross_val_score.</a:t>
            </a:r>
            <a:endParaRPr/>
          </a:p>
        </p:txBody>
      </p:sp>
      <p:grpSp>
        <p:nvGrpSpPr>
          <p:cNvPr id="3504" name="Google Shape;3504;p160"/>
          <p:cNvGrpSpPr/>
          <p:nvPr/>
        </p:nvGrpSpPr>
        <p:grpSpPr>
          <a:xfrm>
            <a:off x="671261" y="3176972"/>
            <a:ext cx="8608904" cy="1811093"/>
            <a:chOff x="515368" y="3176972"/>
            <a:chExt cx="8608904" cy="1811093"/>
          </a:xfrm>
        </p:grpSpPr>
        <p:sp>
          <p:nvSpPr>
            <p:cNvPr id="3505" name="Google Shape;3505;p160"/>
            <p:cNvSpPr txBox="1"/>
            <p:nvPr/>
          </p:nvSpPr>
          <p:spPr>
            <a:xfrm>
              <a:off x="3933008" y="3176972"/>
              <a:ext cx="1663917"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Xác thực chéo phân tầng</a:t>
              </a:r>
              <a:br>
                <a:rPr lang="en-US" sz="1200">
                  <a:solidFill>
                    <a:schemeClr val="dk1"/>
                  </a:solidFill>
                  <a:latin typeface="Arial"/>
                  <a:ea typeface="Arial"/>
                  <a:cs typeface="Arial"/>
                  <a:sym typeface="Arial"/>
                </a:rPr>
              </a:br>
              <a:endParaRPr/>
            </a:p>
          </p:txBody>
        </p:sp>
        <p:sp>
          <p:nvSpPr>
            <p:cNvPr id="3506" name="Google Shape;3506;p160"/>
            <p:cNvSpPr txBox="1"/>
            <p:nvPr/>
          </p:nvSpPr>
          <p:spPr>
            <a:xfrm>
              <a:off x="4370143" y="4803399"/>
              <a:ext cx="779060"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Data points</a:t>
              </a:r>
              <a:endParaRPr/>
            </a:p>
          </p:txBody>
        </p:sp>
        <p:sp>
          <p:nvSpPr>
            <p:cNvPr id="3507" name="Google Shape;3507;p160"/>
            <p:cNvSpPr txBox="1"/>
            <p:nvPr/>
          </p:nvSpPr>
          <p:spPr>
            <a:xfrm>
              <a:off x="882056" y="4167816"/>
              <a:ext cx="617157"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Nhãn lớp</a:t>
              </a:r>
              <a:endParaRPr sz="1200">
                <a:solidFill>
                  <a:schemeClr val="dk1"/>
                </a:solidFill>
                <a:latin typeface="Arial"/>
                <a:ea typeface="Arial"/>
                <a:cs typeface="Arial"/>
                <a:sym typeface="Arial"/>
              </a:endParaRPr>
            </a:p>
          </p:txBody>
        </p:sp>
        <p:sp>
          <p:nvSpPr>
            <p:cNvPr id="3508" name="Google Shape;3508;p160"/>
            <p:cNvSpPr txBox="1"/>
            <p:nvPr/>
          </p:nvSpPr>
          <p:spPr>
            <a:xfrm>
              <a:off x="1137844" y="3371449"/>
              <a:ext cx="41838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Split 1</a:t>
              </a:r>
              <a:endParaRPr/>
            </a:p>
          </p:txBody>
        </p:sp>
        <p:sp>
          <p:nvSpPr>
            <p:cNvPr id="3509" name="Google Shape;3509;p160"/>
            <p:cNvSpPr/>
            <p:nvPr/>
          </p:nvSpPr>
          <p:spPr>
            <a:xfrm>
              <a:off x="1619168" y="3376654"/>
              <a:ext cx="66175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0" name="Google Shape;3510;p160"/>
            <p:cNvSpPr/>
            <p:nvPr/>
          </p:nvSpPr>
          <p:spPr>
            <a:xfrm>
              <a:off x="2315792" y="3376654"/>
              <a:ext cx="1321488"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1" name="Google Shape;3511;p160"/>
            <p:cNvSpPr/>
            <p:nvPr/>
          </p:nvSpPr>
          <p:spPr>
            <a:xfrm>
              <a:off x="3671488" y="3376654"/>
              <a:ext cx="63635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2" name="Google Shape;3512;p160"/>
            <p:cNvSpPr/>
            <p:nvPr/>
          </p:nvSpPr>
          <p:spPr>
            <a:xfrm>
              <a:off x="4342048" y="3376654"/>
              <a:ext cx="1316593"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3" name="Google Shape;3513;p160"/>
            <p:cNvSpPr/>
            <p:nvPr/>
          </p:nvSpPr>
          <p:spPr>
            <a:xfrm>
              <a:off x="5687461" y="3376654"/>
              <a:ext cx="63635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4" name="Google Shape;3514;p160"/>
            <p:cNvSpPr/>
            <p:nvPr/>
          </p:nvSpPr>
          <p:spPr>
            <a:xfrm>
              <a:off x="6369805" y="3376654"/>
              <a:ext cx="1316593"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15" name="Google Shape;3515;p160"/>
            <p:cNvGrpSpPr/>
            <p:nvPr/>
          </p:nvGrpSpPr>
          <p:grpSpPr>
            <a:xfrm>
              <a:off x="1124112" y="3644046"/>
              <a:ext cx="6562286" cy="185125"/>
              <a:chOff x="1124112" y="3644046"/>
              <a:chExt cx="6562286" cy="185125"/>
            </a:xfrm>
          </p:grpSpPr>
          <p:sp>
            <p:nvSpPr>
              <p:cNvPr id="3516" name="Google Shape;3516;p160"/>
              <p:cNvSpPr txBox="1"/>
              <p:nvPr/>
            </p:nvSpPr>
            <p:spPr>
              <a:xfrm>
                <a:off x="1124112" y="3644046"/>
                <a:ext cx="43120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Split 2</a:t>
                </a:r>
                <a:endParaRPr/>
              </a:p>
            </p:txBody>
          </p:sp>
          <p:sp>
            <p:nvSpPr>
              <p:cNvPr id="3517" name="Google Shape;3517;p160"/>
              <p:cNvSpPr/>
              <p:nvPr/>
            </p:nvSpPr>
            <p:spPr>
              <a:xfrm>
                <a:off x="1619168" y="3650263"/>
                <a:ext cx="66683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8" name="Google Shape;3518;p160"/>
              <p:cNvSpPr/>
              <p:nvPr/>
            </p:nvSpPr>
            <p:spPr>
              <a:xfrm>
                <a:off x="2314784" y="3650263"/>
                <a:ext cx="636696"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9" name="Google Shape;3519;p160"/>
              <p:cNvSpPr/>
              <p:nvPr/>
            </p:nvSpPr>
            <p:spPr>
              <a:xfrm>
                <a:off x="2983328" y="3651151"/>
                <a:ext cx="132451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0" name="Google Shape;3520;p160"/>
              <p:cNvSpPr/>
              <p:nvPr/>
            </p:nvSpPr>
            <p:spPr>
              <a:xfrm>
                <a:off x="4340387" y="3651150"/>
                <a:ext cx="63635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1" name="Google Shape;3521;p160"/>
              <p:cNvSpPr/>
              <p:nvPr/>
            </p:nvSpPr>
            <p:spPr>
              <a:xfrm>
                <a:off x="5014688" y="3654914"/>
                <a:ext cx="1316593"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2" name="Google Shape;3522;p160"/>
              <p:cNvSpPr/>
              <p:nvPr/>
            </p:nvSpPr>
            <p:spPr>
              <a:xfrm>
                <a:off x="6365646" y="3651061"/>
                <a:ext cx="63635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3" name="Google Shape;3523;p160"/>
              <p:cNvSpPr/>
              <p:nvPr/>
            </p:nvSpPr>
            <p:spPr>
              <a:xfrm>
                <a:off x="7030398" y="3651060"/>
                <a:ext cx="656000"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524" name="Google Shape;3524;p160"/>
            <p:cNvGrpSpPr/>
            <p:nvPr/>
          </p:nvGrpSpPr>
          <p:grpSpPr>
            <a:xfrm>
              <a:off x="1120906" y="3909765"/>
              <a:ext cx="6570554" cy="192743"/>
              <a:chOff x="1120906" y="3909765"/>
              <a:chExt cx="6570554" cy="192743"/>
            </a:xfrm>
          </p:grpSpPr>
          <p:sp>
            <p:nvSpPr>
              <p:cNvPr id="3525" name="Google Shape;3525;p160"/>
              <p:cNvSpPr txBox="1"/>
              <p:nvPr/>
            </p:nvSpPr>
            <p:spPr>
              <a:xfrm>
                <a:off x="1120906" y="3917842"/>
                <a:ext cx="43441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Split 3</a:t>
                </a:r>
                <a:endParaRPr/>
              </a:p>
            </p:txBody>
          </p:sp>
          <p:sp>
            <p:nvSpPr>
              <p:cNvPr id="3526" name="Google Shape;3526;p160"/>
              <p:cNvSpPr/>
              <p:nvPr/>
            </p:nvSpPr>
            <p:spPr>
              <a:xfrm>
                <a:off x="1620176" y="3912762"/>
                <a:ext cx="1321488"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7" name="Google Shape;3527;p160"/>
              <p:cNvSpPr/>
              <p:nvPr/>
            </p:nvSpPr>
            <p:spPr>
              <a:xfrm>
                <a:off x="3649860" y="3911265"/>
                <a:ext cx="1321488"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8" name="Google Shape;3528;p160"/>
              <p:cNvSpPr/>
              <p:nvPr/>
            </p:nvSpPr>
            <p:spPr>
              <a:xfrm>
                <a:off x="5679544" y="3909768"/>
                <a:ext cx="1321488"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9" name="Google Shape;3529;p160"/>
              <p:cNvSpPr/>
              <p:nvPr/>
            </p:nvSpPr>
            <p:spPr>
              <a:xfrm>
                <a:off x="2964886" y="3909767"/>
                <a:ext cx="66175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0" name="Google Shape;3530;p160"/>
              <p:cNvSpPr/>
              <p:nvPr/>
            </p:nvSpPr>
            <p:spPr>
              <a:xfrm>
                <a:off x="4997297" y="3909766"/>
                <a:ext cx="66175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1" name="Google Shape;3531;p160"/>
              <p:cNvSpPr/>
              <p:nvPr/>
            </p:nvSpPr>
            <p:spPr>
              <a:xfrm>
                <a:off x="7029708" y="3909765"/>
                <a:ext cx="661752" cy="1742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32" name="Google Shape;3532;p160"/>
            <p:cNvSpPr/>
            <p:nvPr/>
          </p:nvSpPr>
          <p:spPr>
            <a:xfrm>
              <a:off x="1619396" y="4164791"/>
              <a:ext cx="200724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Class 0</a:t>
              </a:r>
              <a:endParaRPr sz="1200">
                <a:solidFill>
                  <a:schemeClr val="dk1"/>
                </a:solidFill>
                <a:latin typeface="Arial"/>
                <a:ea typeface="Arial"/>
                <a:cs typeface="Arial"/>
                <a:sym typeface="Arial"/>
              </a:endParaRPr>
            </a:p>
          </p:txBody>
        </p:sp>
        <p:sp>
          <p:nvSpPr>
            <p:cNvPr id="3533" name="Google Shape;3533;p160"/>
            <p:cNvSpPr/>
            <p:nvPr/>
          </p:nvSpPr>
          <p:spPr>
            <a:xfrm>
              <a:off x="3650664" y="4164791"/>
              <a:ext cx="200724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Class 1</a:t>
              </a:r>
              <a:endParaRPr sz="1200">
                <a:solidFill>
                  <a:schemeClr val="dk1"/>
                </a:solidFill>
                <a:latin typeface="Arial"/>
                <a:ea typeface="Arial"/>
                <a:cs typeface="Arial"/>
                <a:sym typeface="Arial"/>
              </a:endParaRPr>
            </a:p>
          </p:txBody>
        </p:sp>
        <p:sp>
          <p:nvSpPr>
            <p:cNvPr id="3534" name="Google Shape;3534;p160"/>
            <p:cNvSpPr/>
            <p:nvPr/>
          </p:nvSpPr>
          <p:spPr>
            <a:xfrm>
              <a:off x="5683144" y="4164791"/>
              <a:ext cx="2007242" cy="1742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Class 2</a:t>
              </a:r>
              <a:endParaRPr sz="1200">
                <a:solidFill>
                  <a:schemeClr val="dk1"/>
                </a:solidFill>
                <a:latin typeface="Arial"/>
                <a:ea typeface="Arial"/>
                <a:cs typeface="Arial"/>
                <a:sym typeface="Arial"/>
              </a:endParaRPr>
            </a:p>
          </p:txBody>
        </p:sp>
        <p:grpSp>
          <p:nvGrpSpPr>
            <p:cNvPr id="3535" name="Google Shape;3535;p160"/>
            <p:cNvGrpSpPr/>
            <p:nvPr/>
          </p:nvGrpSpPr>
          <p:grpSpPr>
            <a:xfrm>
              <a:off x="1578528" y="4381067"/>
              <a:ext cx="5848789" cy="369332"/>
              <a:chOff x="1578528" y="4381067"/>
              <a:chExt cx="5848789" cy="369332"/>
            </a:xfrm>
          </p:grpSpPr>
          <p:sp>
            <p:nvSpPr>
              <p:cNvPr id="3536" name="Google Shape;3536;p160"/>
              <p:cNvSpPr txBox="1"/>
              <p:nvPr/>
            </p:nvSpPr>
            <p:spPr>
              <a:xfrm>
                <a:off x="1578528" y="4381067"/>
                <a:ext cx="92975"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0</a:t>
                </a:r>
                <a:endParaRPr/>
              </a:p>
            </p:txBody>
          </p:sp>
          <p:sp>
            <p:nvSpPr>
              <p:cNvPr id="3537" name="Google Shape;3537;p160"/>
              <p:cNvSpPr txBox="1"/>
              <p:nvPr/>
            </p:nvSpPr>
            <p:spPr>
              <a:xfrm>
                <a:off x="2371406" y="4381067"/>
                <a:ext cx="173125"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20</a:t>
                </a:r>
                <a:endParaRPr/>
              </a:p>
            </p:txBody>
          </p:sp>
          <p:sp>
            <p:nvSpPr>
              <p:cNvPr id="3538" name="Google Shape;3538;p160"/>
              <p:cNvSpPr txBox="1"/>
              <p:nvPr/>
            </p:nvSpPr>
            <p:spPr>
              <a:xfrm>
                <a:off x="3154665" y="4381067"/>
                <a:ext cx="179537"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40</a:t>
                </a:r>
                <a:endParaRPr/>
              </a:p>
            </p:txBody>
          </p:sp>
          <p:sp>
            <p:nvSpPr>
              <p:cNvPr id="3539" name="Google Shape;3539;p160"/>
              <p:cNvSpPr txBox="1"/>
              <p:nvPr/>
            </p:nvSpPr>
            <p:spPr>
              <a:xfrm>
                <a:off x="3958364" y="4381067"/>
                <a:ext cx="179537"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60</a:t>
                </a:r>
                <a:endParaRPr/>
              </a:p>
            </p:txBody>
          </p:sp>
          <p:sp>
            <p:nvSpPr>
              <p:cNvPr id="3540" name="Google Shape;3540;p160"/>
              <p:cNvSpPr txBox="1"/>
              <p:nvPr/>
            </p:nvSpPr>
            <p:spPr>
              <a:xfrm>
                <a:off x="4762063" y="4381067"/>
                <a:ext cx="179537"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80</a:t>
                </a:r>
                <a:endParaRPr/>
              </a:p>
            </p:txBody>
          </p:sp>
          <p:sp>
            <p:nvSpPr>
              <p:cNvPr id="3541" name="Google Shape;3541;p160"/>
              <p:cNvSpPr txBox="1"/>
              <p:nvPr/>
            </p:nvSpPr>
            <p:spPr>
              <a:xfrm>
                <a:off x="5541123" y="4381067"/>
                <a:ext cx="253275"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100</a:t>
                </a:r>
                <a:endParaRPr/>
              </a:p>
            </p:txBody>
          </p:sp>
          <p:sp>
            <p:nvSpPr>
              <p:cNvPr id="3542" name="Google Shape;3542;p160"/>
              <p:cNvSpPr txBox="1"/>
              <p:nvPr/>
            </p:nvSpPr>
            <p:spPr>
              <a:xfrm>
                <a:off x="6326595" y="4381067"/>
                <a:ext cx="240450"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120</a:t>
                </a:r>
                <a:endParaRPr/>
              </a:p>
            </p:txBody>
          </p:sp>
          <p:sp>
            <p:nvSpPr>
              <p:cNvPr id="3543" name="Google Shape;3543;p160"/>
              <p:cNvSpPr txBox="1"/>
              <p:nvPr/>
            </p:nvSpPr>
            <p:spPr>
              <a:xfrm>
                <a:off x="7180454" y="4381067"/>
                <a:ext cx="246863"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140</a:t>
                </a:r>
                <a:endParaRPr/>
              </a:p>
            </p:txBody>
          </p:sp>
        </p:grpSp>
        <p:sp>
          <p:nvSpPr>
            <p:cNvPr id="3544" name="Google Shape;3544;p160"/>
            <p:cNvSpPr txBox="1"/>
            <p:nvPr/>
          </p:nvSpPr>
          <p:spPr>
            <a:xfrm rot="-5400000">
              <a:off x="290306" y="3807888"/>
              <a:ext cx="634789"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CV lặp lại</a:t>
              </a:r>
              <a:endParaRPr sz="1200">
                <a:solidFill>
                  <a:schemeClr val="dk1"/>
                </a:solidFill>
                <a:latin typeface="Arial"/>
                <a:ea typeface="Arial"/>
                <a:cs typeface="Arial"/>
                <a:sym typeface="Arial"/>
              </a:endParaRPr>
            </a:p>
          </p:txBody>
        </p:sp>
        <p:grpSp>
          <p:nvGrpSpPr>
            <p:cNvPr id="3545" name="Google Shape;3545;p160"/>
            <p:cNvGrpSpPr/>
            <p:nvPr/>
          </p:nvGrpSpPr>
          <p:grpSpPr>
            <a:xfrm>
              <a:off x="7865370" y="3659744"/>
              <a:ext cx="1258901" cy="369332"/>
              <a:chOff x="8369167" y="4237191"/>
              <a:chExt cx="1258901" cy="369332"/>
            </a:xfrm>
          </p:grpSpPr>
          <p:sp>
            <p:nvSpPr>
              <p:cNvPr id="3546" name="Google Shape;3546;p160"/>
              <p:cNvSpPr txBox="1"/>
              <p:nvPr/>
            </p:nvSpPr>
            <p:spPr>
              <a:xfrm>
                <a:off x="8726585" y="4237191"/>
                <a:ext cx="901483" cy="369332"/>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huấn luyện</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kiểm tra</a:t>
                </a:r>
                <a:endParaRPr sz="1200">
                  <a:solidFill>
                    <a:schemeClr val="dk1"/>
                  </a:solidFill>
                  <a:latin typeface="Arial"/>
                  <a:ea typeface="Arial"/>
                  <a:cs typeface="Arial"/>
                  <a:sym typeface="Arial"/>
                </a:endParaRPr>
              </a:p>
            </p:txBody>
          </p:sp>
          <p:sp>
            <p:nvSpPr>
              <p:cNvPr id="3547" name="Google Shape;3547;p160"/>
              <p:cNvSpPr/>
              <p:nvPr/>
            </p:nvSpPr>
            <p:spPr>
              <a:xfrm>
                <a:off x="8370469" y="4457871"/>
                <a:ext cx="258864" cy="125757"/>
              </a:xfrm>
              <a:prstGeom prst="rect">
                <a:avLst/>
              </a:prstGeom>
              <a:solidFill>
                <a:srgbClr val="D8E2F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8" name="Google Shape;3548;p160"/>
              <p:cNvSpPr/>
              <p:nvPr/>
            </p:nvSpPr>
            <p:spPr>
              <a:xfrm>
                <a:off x="8369167" y="4264857"/>
                <a:ext cx="258864" cy="1257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16"/>
          <p:cNvGrpSpPr/>
          <p:nvPr/>
        </p:nvGrpSpPr>
        <p:grpSpPr>
          <a:xfrm>
            <a:off x="450000" y="450000"/>
            <a:ext cx="9018000" cy="276999"/>
            <a:chOff x="450000" y="450000"/>
            <a:chExt cx="9018000" cy="276999"/>
          </a:xfrm>
        </p:grpSpPr>
        <p:sp>
          <p:nvSpPr>
            <p:cNvPr id="442" name="Google Shape;442;p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443" name="Google Shape;443;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444" name="Google Shape;444;p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Cơ chế của scikit-learn</a:t>
            </a:r>
            <a:endParaRPr sz="2400">
              <a:solidFill>
                <a:srgbClr val="0C0C0C"/>
              </a:solidFill>
              <a:latin typeface="Arial"/>
              <a:ea typeface="Arial"/>
              <a:cs typeface="Arial"/>
              <a:sym typeface="Arial"/>
            </a:endParaRPr>
          </a:p>
        </p:txBody>
      </p:sp>
      <p:grpSp>
        <p:nvGrpSpPr>
          <p:cNvPr id="445" name="Google Shape;445;p16"/>
          <p:cNvGrpSpPr/>
          <p:nvPr/>
        </p:nvGrpSpPr>
        <p:grpSpPr>
          <a:xfrm>
            <a:off x="1926289" y="2636912"/>
            <a:ext cx="5832648" cy="1512000"/>
            <a:chOff x="2035089" y="2654620"/>
            <a:chExt cx="5832648" cy="1512000"/>
          </a:xfrm>
        </p:grpSpPr>
        <p:sp>
          <p:nvSpPr>
            <p:cNvPr id="446" name="Google Shape;446;p16"/>
            <p:cNvSpPr/>
            <p:nvPr/>
          </p:nvSpPr>
          <p:spPr>
            <a:xfrm>
              <a:off x="2035089" y="2654620"/>
              <a:ext cx="1512168" cy="1512000"/>
            </a:xfrm>
            <a:prstGeom prst="ellipse">
              <a:avLst/>
            </a:prstGeom>
            <a:solidFill>
              <a:srgbClr val="2F5496"/>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Instance</a:t>
              </a:r>
              <a:endParaRPr/>
            </a:p>
          </p:txBody>
        </p:sp>
        <p:sp>
          <p:nvSpPr>
            <p:cNvPr id="447" name="Google Shape;447;p16"/>
            <p:cNvSpPr/>
            <p:nvPr/>
          </p:nvSpPr>
          <p:spPr>
            <a:xfrm>
              <a:off x="4195329" y="2654620"/>
              <a:ext cx="1512168" cy="1512000"/>
            </a:xfrm>
            <a:prstGeom prst="ellipse">
              <a:avLst/>
            </a:prstGeom>
            <a:solidFill>
              <a:srgbClr val="2F5496"/>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Fit</a:t>
              </a:r>
              <a:endParaRPr b="1" sz="1600">
                <a:solidFill>
                  <a:srgbClr val="FFFFFF"/>
                </a:solidFill>
                <a:latin typeface="Arial"/>
                <a:ea typeface="Arial"/>
                <a:cs typeface="Arial"/>
                <a:sym typeface="Arial"/>
              </a:endParaRPr>
            </a:p>
          </p:txBody>
        </p:sp>
        <p:sp>
          <p:nvSpPr>
            <p:cNvPr id="448" name="Google Shape;448;p16"/>
            <p:cNvSpPr/>
            <p:nvPr/>
          </p:nvSpPr>
          <p:spPr>
            <a:xfrm>
              <a:off x="6355569" y="2654620"/>
              <a:ext cx="1512168" cy="1512000"/>
            </a:xfrm>
            <a:prstGeom prst="ellipse">
              <a:avLst/>
            </a:prstGeom>
            <a:solidFill>
              <a:srgbClr val="2F5496"/>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Predict /</a:t>
              </a:r>
              <a:endParaRPr/>
            </a:p>
            <a:p>
              <a:pPr indent="0" lvl="0" marL="0" marR="0" rtl="0" algn="ctr">
                <a:spcBef>
                  <a:spcPts val="0"/>
                </a:spcBef>
                <a:spcAft>
                  <a:spcPts val="0"/>
                </a:spcAft>
                <a:buNone/>
              </a:pPr>
              <a:r>
                <a:rPr b="1" lang="en-US" sz="1600">
                  <a:solidFill>
                    <a:srgbClr val="FFFFFF"/>
                  </a:solidFill>
                  <a:latin typeface="Arial"/>
                  <a:ea typeface="Arial"/>
                  <a:cs typeface="Arial"/>
                  <a:sym typeface="Arial"/>
                </a:rPr>
                <a:t>transform</a:t>
              </a:r>
              <a:endParaRPr/>
            </a:p>
          </p:txBody>
        </p:sp>
        <p:sp>
          <p:nvSpPr>
            <p:cNvPr id="449" name="Google Shape;449;p16"/>
            <p:cNvSpPr/>
            <p:nvPr/>
          </p:nvSpPr>
          <p:spPr>
            <a:xfrm>
              <a:off x="3691273" y="3230600"/>
              <a:ext cx="360040" cy="360040"/>
            </a:xfrm>
            <a:prstGeom prst="right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50" name="Google Shape;450;p16"/>
            <p:cNvSpPr/>
            <p:nvPr/>
          </p:nvSpPr>
          <p:spPr>
            <a:xfrm>
              <a:off x="5851513" y="3230600"/>
              <a:ext cx="360040" cy="360040"/>
            </a:xfrm>
            <a:prstGeom prst="right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sp>
        <p:nvSpPr>
          <p:cNvPr id="451" name="Google Shape;451;p16"/>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Scikit-learn được đặc trưng bởi giao diện trực quan và đơn giản, hoàn chỉnh với API cấp cao.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3" name="Shape 3553"/>
        <p:cNvGrpSpPr/>
        <p:nvPr/>
      </p:nvGrpSpPr>
      <p:grpSpPr>
        <a:xfrm>
          <a:off x="0" y="0"/>
          <a:ext cx="0" cy="0"/>
          <a:chOff x="0" y="0"/>
          <a:chExt cx="0" cy="0"/>
        </a:xfrm>
      </p:grpSpPr>
      <p:grpSp>
        <p:nvGrpSpPr>
          <p:cNvPr id="3554" name="Google Shape;3554;p161"/>
          <p:cNvGrpSpPr/>
          <p:nvPr/>
        </p:nvGrpSpPr>
        <p:grpSpPr>
          <a:xfrm>
            <a:off x="450000" y="450000"/>
            <a:ext cx="9018000" cy="276999"/>
            <a:chOff x="450000" y="450000"/>
            <a:chExt cx="9018000" cy="276999"/>
          </a:xfrm>
        </p:grpSpPr>
        <p:sp>
          <p:nvSpPr>
            <p:cNvPr id="3555" name="Google Shape;3555;p1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556" name="Google Shape;3556;p1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557" name="Google Shape;3557;p16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phân tầng</a:t>
            </a:r>
            <a:endParaRPr sz="1400">
              <a:solidFill>
                <a:schemeClr val="dk1"/>
              </a:solidFill>
              <a:latin typeface="Arial"/>
              <a:ea typeface="Arial"/>
              <a:cs typeface="Arial"/>
              <a:sym typeface="Arial"/>
            </a:endParaRPr>
          </a:p>
        </p:txBody>
      </p:sp>
      <p:grpSp>
        <p:nvGrpSpPr>
          <p:cNvPr id="3558" name="Google Shape;3558;p161"/>
          <p:cNvGrpSpPr/>
          <p:nvPr/>
        </p:nvGrpSpPr>
        <p:grpSpPr>
          <a:xfrm>
            <a:off x="666749" y="1773240"/>
            <a:ext cx="8677277" cy="4389668"/>
            <a:chOff x="666749" y="1773240"/>
            <a:chExt cx="8677277" cy="4389668"/>
          </a:xfrm>
        </p:grpSpPr>
        <p:sp>
          <p:nvSpPr>
            <p:cNvPr id="3559" name="Google Shape;3559;p161"/>
            <p:cNvSpPr/>
            <p:nvPr/>
          </p:nvSpPr>
          <p:spPr>
            <a:xfrm>
              <a:off x="666749" y="1773240"/>
              <a:ext cx="8677276" cy="43896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60" name="Google Shape;3560;p161"/>
            <p:cNvGrpSpPr/>
            <p:nvPr/>
          </p:nvGrpSpPr>
          <p:grpSpPr>
            <a:xfrm>
              <a:off x="847726" y="1867544"/>
              <a:ext cx="8496300" cy="4248330"/>
              <a:chOff x="847726" y="1867544"/>
              <a:chExt cx="8496300" cy="4248330"/>
            </a:xfrm>
          </p:grpSpPr>
          <p:pic>
            <p:nvPicPr>
              <p:cNvPr id="3561" name="Google Shape;3561;p161"/>
              <p:cNvPicPr preferRelativeResize="0"/>
              <p:nvPr/>
            </p:nvPicPr>
            <p:blipFill rotWithShape="1">
              <a:blip r:embed="rId3">
                <a:alphaModFix/>
              </a:blip>
              <a:srcRect b="0" l="469" r="19977" t="1293"/>
              <a:stretch/>
            </p:blipFill>
            <p:spPr>
              <a:xfrm>
                <a:off x="847726" y="1867544"/>
                <a:ext cx="8496300" cy="4248330"/>
              </a:xfrm>
              <a:prstGeom prst="rect">
                <a:avLst/>
              </a:prstGeom>
              <a:noFill/>
              <a:ln>
                <a:noFill/>
              </a:ln>
            </p:spPr>
          </p:pic>
          <p:sp>
            <p:nvSpPr>
              <p:cNvPr id="3562" name="Google Shape;3562;p161"/>
              <p:cNvSpPr/>
              <p:nvPr/>
            </p:nvSpPr>
            <p:spPr>
              <a:xfrm>
                <a:off x="2251112" y="2872336"/>
                <a:ext cx="5760640" cy="184666"/>
              </a:xfrm>
              <a:prstGeom prst="rect">
                <a:avLst/>
              </a:prstGeom>
              <a:solidFill>
                <a:srgbClr val="F7F7F7"/>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C03148"/>
                    </a:solidFill>
                    <a:latin typeface="Arial"/>
                    <a:ea typeface="Arial"/>
                    <a:cs typeface="Arial"/>
                    <a:sym typeface="Arial"/>
                  </a:rPr>
                  <a:t>"{}th stratified cross validation score: {}"</a:t>
                </a:r>
                <a:r>
                  <a:rPr lang="en-US" sz="1200">
                    <a:solidFill>
                      <a:schemeClr val="dk1"/>
                    </a:solidFill>
                    <a:latin typeface="Arial"/>
                    <a:ea typeface="Arial"/>
                    <a:cs typeface="Arial"/>
                    <a:sym typeface="Arial"/>
                  </a:rPr>
                  <a:t>.format(i,_))</a:t>
                </a:r>
                <a:r>
                  <a:rPr lang="en-US" sz="1200">
                    <a:solidFill>
                      <a:srgbClr val="C03148"/>
                    </a:solidFill>
                    <a:latin typeface="Arial"/>
                    <a:ea typeface="Arial"/>
                    <a:cs typeface="Arial"/>
                    <a:sym typeface="Arial"/>
                  </a:rPr>
                  <a:t> </a:t>
                </a:r>
                <a:endParaRPr sz="1200">
                  <a:solidFill>
                    <a:srgbClr val="C03148"/>
                  </a:solidFill>
                  <a:latin typeface="Arial"/>
                  <a:ea typeface="Arial"/>
                  <a:cs typeface="Arial"/>
                  <a:sym typeface="Arial"/>
                </a:endParaRPr>
              </a:p>
            </p:txBody>
          </p:sp>
          <p:sp>
            <p:nvSpPr>
              <p:cNvPr id="3563" name="Google Shape;3563;p161"/>
              <p:cNvSpPr/>
              <p:nvPr/>
            </p:nvSpPr>
            <p:spPr>
              <a:xfrm>
                <a:off x="1940983" y="5349891"/>
                <a:ext cx="7403041" cy="184666"/>
              </a:xfrm>
              <a:prstGeom prst="rect">
                <a:avLst/>
              </a:prstGeom>
              <a:solidFill>
                <a:srgbClr val="F7F7F7"/>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C03148"/>
                    </a:solidFill>
                    <a:latin typeface="Arial"/>
                    <a:ea typeface="Arial"/>
                    <a:cs typeface="Arial"/>
                    <a:sym typeface="Arial"/>
                  </a:rPr>
                  <a:t>"\nstratified Final stratified cross validation score: {}"</a:t>
                </a:r>
                <a:r>
                  <a:rPr lang="en-US" sz="1200">
                    <a:solidFill>
                      <a:schemeClr val="dk1"/>
                    </a:solidFill>
                    <a:latin typeface="Arial"/>
                    <a:ea typeface="Arial"/>
                    <a:cs typeface="Arial"/>
                    <a:sym typeface="Arial"/>
                  </a:rPr>
                  <a:t>.format(fin)result))</a:t>
                </a:r>
                <a:r>
                  <a:rPr lang="en-US" sz="1200">
                    <a:solidFill>
                      <a:srgbClr val="C03148"/>
                    </a:solidFill>
                    <a:latin typeface="Arial"/>
                    <a:ea typeface="Arial"/>
                    <a:cs typeface="Arial"/>
                    <a:sym typeface="Arial"/>
                  </a:rPr>
                  <a:t> </a:t>
                </a:r>
                <a:endParaRPr sz="1200">
                  <a:solidFill>
                    <a:srgbClr val="C03148"/>
                  </a:solidFill>
                  <a:latin typeface="Arial"/>
                  <a:ea typeface="Arial"/>
                  <a:cs typeface="Arial"/>
                  <a:sym typeface="Arial"/>
                </a:endParaRPr>
              </a:p>
            </p:txBody>
          </p:sp>
        </p:grpSp>
        <p:sp>
          <p:nvSpPr>
            <p:cNvPr id="3564" name="Google Shape;3564;p161"/>
            <p:cNvSpPr/>
            <p:nvPr/>
          </p:nvSpPr>
          <p:spPr>
            <a:xfrm>
              <a:off x="1519549" y="3159745"/>
              <a:ext cx="5124051" cy="2051592"/>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Điểm xác thực chéo phân tầng thứ 0: 0,9</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Điểm xác nhận chéo phân tầng 1: 0,9</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Điểm xác nhận chéo phân tầng thứ 2: 0,8</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Điểm xác nhận chéo phân tầng thứ 3: 0,9</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Điểm xác nhận chéo phân tầng thứ 4: 1.0</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Điểm xác thực chéo phân tầng thứ 5: 1.0</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Điểm xác nhận chéo phân tầng thứ 6: 0,9</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Điểm xác nhận chéo phân tầng thứ 7: 0,8</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Điểm xác nhận chéo phân tầng thứ 8: 1.0</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Điểm xác nhận chéo phân tầng thứ 9: 1.0</a:t>
              </a:r>
              <a:endParaRPr/>
            </a:p>
          </p:txBody>
        </p:sp>
        <p:sp>
          <p:nvSpPr>
            <p:cNvPr id="3565" name="Google Shape;3565;p161"/>
            <p:cNvSpPr/>
            <p:nvPr/>
          </p:nvSpPr>
          <p:spPr>
            <a:xfrm>
              <a:off x="1519548" y="5703481"/>
              <a:ext cx="4908028" cy="375488"/>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Điểm số xác thực chéo phân tầng cuối cùng: 0.9199999999999999</a:t>
              </a:r>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0" name="Shape 3570"/>
        <p:cNvGrpSpPr/>
        <p:nvPr/>
      </p:nvGrpSpPr>
      <p:grpSpPr>
        <a:xfrm>
          <a:off x="0" y="0"/>
          <a:ext cx="0" cy="0"/>
          <a:chOff x="0" y="0"/>
          <a:chExt cx="0" cy="0"/>
        </a:xfrm>
      </p:grpSpPr>
      <p:grpSp>
        <p:nvGrpSpPr>
          <p:cNvPr id="3571" name="Google Shape;3571;p162"/>
          <p:cNvGrpSpPr/>
          <p:nvPr/>
        </p:nvGrpSpPr>
        <p:grpSpPr>
          <a:xfrm>
            <a:off x="450000" y="450000"/>
            <a:ext cx="9018000" cy="276999"/>
            <a:chOff x="450000" y="450000"/>
            <a:chExt cx="9018000" cy="276999"/>
          </a:xfrm>
        </p:grpSpPr>
        <p:sp>
          <p:nvSpPr>
            <p:cNvPr id="3572" name="Google Shape;3572;p1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573" name="Google Shape;3573;p1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574" name="Google Shape;3574;p16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cong học máy</a:t>
            </a:r>
            <a:endParaRPr sz="1400">
              <a:solidFill>
                <a:schemeClr val="dk1"/>
              </a:solidFill>
              <a:latin typeface="Arial"/>
              <a:ea typeface="Arial"/>
              <a:cs typeface="Arial"/>
              <a:sym typeface="Arial"/>
            </a:endParaRPr>
          </a:p>
        </p:txBody>
      </p:sp>
      <p:sp>
        <p:nvSpPr>
          <p:cNvPr id="3575" name="Google Shape;3575;p162"/>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!pip install scikit-plot</a:t>
            </a:r>
            <a:endParaRPr/>
          </a:p>
        </p:txBody>
      </p:sp>
      <p:sp>
        <p:nvSpPr>
          <p:cNvPr id="3576" name="Google Shape;3576;p162"/>
          <p:cNvSpPr/>
          <p:nvPr/>
        </p:nvSpPr>
        <p:spPr>
          <a:xfrm>
            <a:off x="666749" y="2086911"/>
            <a:ext cx="8677276" cy="39703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77" name="Google Shape;3577;p162"/>
          <p:cNvPicPr preferRelativeResize="0"/>
          <p:nvPr/>
        </p:nvPicPr>
        <p:blipFill rotWithShape="1">
          <a:blip r:embed="rId3">
            <a:alphaModFix/>
          </a:blip>
          <a:srcRect b="0" l="337" r="1250" t="0"/>
          <a:stretch/>
        </p:blipFill>
        <p:spPr>
          <a:xfrm>
            <a:off x="847725" y="2148419"/>
            <a:ext cx="8496300" cy="382698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2" name="Shape 3582"/>
        <p:cNvGrpSpPr/>
        <p:nvPr/>
      </p:nvGrpSpPr>
      <p:grpSpPr>
        <a:xfrm>
          <a:off x="0" y="0"/>
          <a:ext cx="0" cy="0"/>
          <a:chOff x="0" y="0"/>
          <a:chExt cx="0" cy="0"/>
        </a:xfrm>
      </p:grpSpPr>
      <p:grpSp>
        <p:nvGrpSpPr>
          <p:cNvPr id="3583" name="Google Shape;3583;p163"/>
          <p:cNvGrpSpPr/>
          <p:nvPr/>
        </p:nvGrpSpPr>
        <p:grpSpPr>
          <a:xfrm>
            <a:off x="450000" y="450000"/>
            <a:ext cx="9018000" cy="276999"/>
            <a:chOff x="450000" y="450000"/>
            <a:chExt cx="9018000" cy="276999"/>
          </a:xfrm>
        </p:grpSpPr>
        <p:sp>
          <p:nvSpPr>
            <p:cNvPr id="3584" name="Google Shape;3584;p1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585" name="Google Shape;3585;p1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586" name="Google Shape;3586;p16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cong học máy</a:t>
            </a:r>
            <a:endParaRPr sz="1400">
              <a:solidFill>
                <a:schemeClr val="dk1"/>
              </a:solidFill>
              <a:latin typeface="Arial"/>
              <a:ea typeface="Arial"/>
              <a:cs typeface="Arial"/>
              <a:sym typeface="Arial"/>
            </a:endParaRPr>
          </a:p>
        </p:txBody>
      </p:sp>
      <p:sp>
        <p:nvSpPr>
          <p:cNvPr id="3587" name="Google Shape;3587;p163"/>
          <p:cNvSpPr/>
          <p:nvPr/>
        </p:nvSpPr>
        <p:spPr>
          <a:xfrm>
            <a:off x="671261" y="1700808"/>
            <a:ext cx="8780714" cy="235113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!pip install scikit-plot</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Đường màu xanh lá cây là kết quả của xác thực chéo. Quá khớp xảy ra khi đường màu xanh lá cây đi lên bên phải nhưng sau đó bắt đầu giảm. Đường màu đỏ là dữ liệu được sử dụng cho huấn luyện được xác nhận. Đường màu đỏ có thể giảm trong giây lát nếu có quá nhiều dữ liệu. Hiện tượng này chỉ là tạm thời, và đồ thị sẽ hội tụ trong dài hạn.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Tùy chọn cv không được chỉ định, vì vậy 3 lần được áp dụng làm mặc định. Có 100 dữ liệu trong bộ huấn luyện, và 33% trong số đó được sử dụng để xác nhận chéo, vì vậy giá trị tối đa của trục x là 66. Đường cong huấn luyện bị ngắt kết nối khi đường màu xanh lá cây tăng lên, vì vậy không biết liệu có nhiều dữ liệu hơn hay không. Tại thời điểm này, không thể biết liệu có đủ dữ liệu hay không. Đường cong huấn luyện được vẽ khác nhau tùy thuộc vào thuật toán, ngay cả khi sử dụng cùng một dữ liệu. Như vậy, những gì được biết đến từ đường cong huấn luyện này là hiệu suất của mô hình Cây quyết định hiện tại sẽ tốt hơn nếu có nhiều dữ liệu hơn.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2" name="Shape 3592"/>
        <p:cNvGrpSpPr/>
        <p:nvPr/>
      </p:nvGrpSpPr>
      <p:grpSpPr>
        <a:xfrm>
          <a:off x="0" y="0"/>
          <a:ext cx="0" cy="0"/>
          <a:chOff x="0" y="0"/>
          <a:chExt cx="0" cy="0"/>
        </a:xfrm>
      </p:grpSpPr>
      <p:grpSp>
        <p:nvGrpSpPr>
          <p:cNvPr id="3593" name="Google Shape;3593;p164"/>
          <p:cNvGrpSpPr/>
          <p:nvPr/>
        </p:nvGrpSpPr>
        <p:grpSpPr>
          <a:xfrm>
            <a:off x="450000" y="450000"/>
            <a:ext cx="9018000" cy="276999"/>
            <a:chOff x="450000" y="450000"/>
            <a:chExt cx="9018000" cy="276999"/>
          </a:xfrm>
        </p:grpSpPr>
        <p:sp>
          <p:nvSpPr>
            <p:cNvPr id="3594" name="Google Shape;3594;p1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595" name="Google Shape;3595;p1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596" name="Google Shape;3596;p16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cong học máy</a:t>
            </a:r>
            <a:endParaRPr sz="1400">
              <a:solidFill>
                <a:schemeClr val="dk1"/>
              </a:solidFill>
              <a:latin typeface="Arial"/>
              <a:ea typeface="Arial"/>
              <a:cs typeface="Arial"/>
              <a:sym typeface="Arial"/>
            </a:endParaRPr>
          </a:p>
        </p:txBody>
      </p:sp>
      <p:sp>
        <p:nvSpPr>
          <p:cNvPr id="3597" name="Google Shape;3597;p164"/>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!pip install scikit-plot</a:t>
            </a:r>
            <a:endParaRPr/>
          </a:p>
        </p:txBody>
      </p:sp>
      <p:sp>
        <p:nvSpPr>
          <p:cNvPr id="3598" name="Google Shape;3598;p164"/>
          <p:cNvSpPr/>
          <p:nvPr/>
        </p:nvSpPr>
        <p:spPr>
          <a:xfrm>
            <a:off x="666749" y="2086911"/>
            <a:ext cx="8677276" cy="42218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99" name="Google Shape;3599;p164"/>
          <p:cNvPicPr preferRelativeResize="0"/>
          <p:nvPr/>
        </p:nvPicPr>
        <p:blipFill rotWithShape="1">
          <a:blip r:embed="rId3">
            <a:alphaModFix/>
          </a:blip>
          <a:srcRect b="71588" l="354" r="21257" t="1264"/>
          <a:stretch/>
        </p:blipFill>
        <p:spPr>
          <a:xfrm>
            <a:off x="847725" y="2144888"/>
            <a:ext cx="8496300" cy="1528373"/>
          </a:xfrm>
          <a:prstGeom prst="rect">
            <a:avLst/>
          </a:prstGeom>
          <a:noFill/>
          <a:ln>
            <a:noFill/>
          </a:ln>
        </p:spPr>
      </p:pic>
      <p:pic>
        <p:nvPicPr>
          <p:cNvPr id="3600" name="Google Shape;3600;p164"/>
          <p:cNvPicPr preferRelativeResize="0"/>
          <p:nvPr/>
        </p:nvPicPr>
        <p:blipFill rotWithShape="1">
          <a:blip r:embed="rId3">
            <a:alphaModFix/>
          </a:blip>
          <a:srcRect b="0" l="0" r="55089" t="29000"/>
          <a:stretch/>
        </p:blipFill>
        <p:spPr>
          <a:xfrm>
            <a:off x="3115208" y="3753036"/>
            <a:ext cx="3075905" cy="2525745"/>
          </a:xfrm>
          <a:prstGeom prst="rect">
            <a:avLst/>
          </a:prstGeom>
          <a:noFill/>
          <a:ln>
            <a:noFill/>
          </a:ln>
        </p:spPr>
      </p:pic>
      <p:grpSp>
        <p:nvGrpSpPr>
          <p:cNvPr id="3601" name="Google Shape;3601;p164"/>
          <p:cNvGrpSpPr/>
          <p:nvPr/>
        </p:nvGrpSpPr>
        <p:grpSpPr>
          <a:xfrm>
            <a:off x="3511254" y="3703744"/>
            <a:ext cx="2146281" cy="2575037"/>
            <a:chOff x="3511254" y="3703744"/>
            <a:chExt cx="2146281" cy="2575037"/>
          </a:xfrm>
        </p:grpSpPr>
        <p:sp>
          <p:nvSpPr>
            <p:cNvPr id="3602" name="Google Shape;3602;p164"/>
            <p:cNvSpPr txBox="1"/>
            <p:nvPr/>
          </p:nvSpPr>
          <p:spPr>
            <a:xfrm>
              <a:off x="4245289" y="3703744"/>
              <a:ext cx="1412246"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Đường cong học máy</a:t>
              </a:r>
              <a:endParaRPr sz="1200">
                <a:solidFill>
                  <a:schemeClr val="dk1"/>
                </a:solidFill>
                <a:latin typeface="Arial"/>
                <a:ea typeface="Arial"/>
                <a:cs typeface="Arial"/>
                <a:sym typeface="Arial"/>
              </a:endParaRPr>
            </a:p>
          </p:txBody>
        </p:sp>
        <p:sp>
          <p:nvSpPr>
            <p:cNvPr id="3603" name="Google Shape;3603;p164"/>
            <p:cNvSpPr txBox="1"/>
            <p:nvPr/>
          </p:nvSpPr>
          <p:spPr>
            <a:xfrm>
              <a:off x="4268537" y="6094115"/>
              <a:ext cx="1365760"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Các mẫu huấn luyện</a:t>
              </a:r>
              <a:endParaRPr sz="1200">
                <a:solidFill>
                  <a:schemeClr val="dk1"/>
                </a:solidFill>
                <a:latin typeface="Arial"/>
                <a:ea typeface="Arial"/>
                <a:cs typeface="Arial"/>
                <a:sym typeface="Arial"/>
              </a:endParaRPr>
            </a:p>
          </p:txBody>
        </p:sp>
        <p:sp>
          <p:nvSpPr>
            <p:cNvPr id="3604" name="Google Shape;3604;p164"/>
            <p:cNvSpPr txBox="1"/>
            <p:nvPr/>
          </p:nvSpPr>
          <p:spPr>
            <a:xfrm rot="-5400000">
              <a:off x="3331076" y="4822767"/>
              <a:ext cx="545022"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Điểm số</a:t>
              </a:r>
              <a:endParaRPr sz="1200">
                <a:solidFill>
                  <a:schemeClr val="dk1"/>
                </a:solidFill>
                <a:latin typeface="Arial"/>
                <a:ea typeface="Arial"/>
                <a:cs typeface="Arial"/>
                <a:sym typeface="Arial"/>
              </a:endParaRPr>
            </a:p>
          </p:txBody>
        </p:sp>
      </p:gr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9" name="Shape 3609"/>
        <p:cNvGrpSpPr/>
        <p:nvPr/>
      </p:nvGrpSpPr>
      <p:grpSpPr>
        <a:xfrm>
          <a:off x="0" y="0"/>
          <a:ext cx="0" cy="0"/>
          <a:chOff x="0" y="0"/>
          <a:chExt cx="0" cy="0"/>
        </a:xfrm>
      </p:grpSpPr>
      <p:grpSp>
        <p:nvGrpSpPr>
          <p:cNvPr id="3610" name="Google Shape;3610;p165"/>
          <p:cNvGrpSpPr/>
          <p:nvPr/>
        </p:nvGrpSpPr>
        <p:grpSpPr>
          <a:xfrm>
            <a:off x="450000" y="450000"/>
            <a:ext cx="9018000" cy="276999"/>
            <a:chOff x="450000" y="450000"/>
            <a:chExt cx="9018000" cy="276999"/>
          </a:xfrm>
        </p:grpSpPr>
        <p:sp>
          <p:nvSpPr>
            <p:cNvPr id="3611" name="Google Shape;3611;p1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612" name="Google Shape;3612;p1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613" name="Google Shape;3613;p16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cong học máy</a:t>
            </a:r>
            <a:endParaRPr sz="1400">
              <a:solidFill>
                <a:schemeClr val="dk1"/>
              </a:solidFill>
              <a:latin typeface="Arial"/>
              <a:ea typeface="Arial"/>
              <a:cs typeface="Arial"/>
              <a:sym typeface="Arial"/>
            </a:endParaRPr>
          </a:p>
        </p:txBody>
      </p:sp>
      <p:sp>
        <p:nvSpPr>
          <p:cNvPr id="3614" name="Google Shape;3614;p165"/>
          <p:cNvSpPr/>
          <p:nvPr/>
        </p:nvSpPr>
        <p:spPr>
          <a:xfrm>
            <a:off x="671261" y="1700808"/>
            <a:ext cx="8780714" cy="235113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có đủ dữ liệu, phân phối dữ liệu giống hệt nhau được duy trì ngay cả khi huấn luyện và bộ xác thực được chia ngẫu nhiên. Cần có phương thức xác thực chéo khi không đủ dữ liệu. Vẽ một đường cong học tập để xác định xem có đủ dữ liệu hay không. Đường cong học tập cho thấy hiệu suất thay đổi như thế nào khi tăng nhẹ lượng dữ liệu huấn luyện bằng cách đặt trục x làm số lượng dữ liệu huấn luyện và trục y làm điểm hiệu suất. Điểm kiểm tra được tính bằng cách xác thực chéo nội bộ.</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Đường cong học tập có thể được vẽ bằng thư viện scikitplot, hỗ trợ scikit-learn. Cài đặt thư viện riêng biệt với scikit-learn để sử dụng.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Scikitplot không được cung cấp trong Anaconda như mặc định, vì vậy nó cần được cài đặt bằng các công cụ quản lý gói. Chạy đoạn mã sau với Sổ ghi chép Jupyter để cài đặt thư viện. Nhận biết các tên khác nhau khi cài đặt và nhập thư viện.</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9" name="Shape 3619"/>
        <p:cNvGrpSpPr/>
        <p:nvPr/>
      </p:nvGrpSpPr>
      <p:grpSpPr>
        <a:xfrm>
          <a:off x="0" y="0"/>
          <a:ext cx="0" cy="0"/>
          <a:chOff x="0" y="0"/>
          <a:chExt cx="0" cy="0"/>
        </a:xfrm>
      </p:grpSpPr>
      <p:grpSp>
        <p:nvGrpSpPr>
          <p:cNvPr id="3620" name="Google Shape;3620;p166"/>
          <p:cNvGrpSpPr/>
          <p:nvPr/>
        </p:nvGrpSpPr>
        <p:grpSpPr>
          <a:xfrm>
            <a:off x="450000" y="450000"/>
            <a:ext cx="9018000" cy="276999"/>
            <a:chOff x="450000" y="450000"/>
            <a:chExt cx="9018000" cy="276999"/>
          </a:xfrm>
        </p:grpSpPr>
        <p:sp>
          <p:nvSpPr>
            <p:cNvPr id="3621" name="Google Shape;3621;p1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622" name="Google Shape;3622;p1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623" name="Google Shape;3623;p16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Chiến lược tối ưu hóa mô hình</a:t>
            </a:r>
            <a:endParaRPr sz="1400">
              <a:solidFill>
                <a:schemeClr val="dk1"/>
              </a:solidFill>
              <a:latin typeface="Arial"/>
              <a:ea typeface="Arial"/>
              <a:cs typeface="Arial"/>
              <a:sym typeface="Arial"/>
            </a:endParaRPr>
          </a:p>
        </p:txBody>
      </p:sp>
      <p:sp>
        <p:nvSpPr>
          <p:cNvPr id="3624" name="Google Shape;3624;p166"/>
          <p:cNvSpPr/>
          <p:nvPr/>
        </p:nvSpPr>
        <p:spPr>
          <a:xfrm>
            <a:off x="666749" y="1773239"/>
            <a:ext cx="8677276" cy="428405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25" name="Google Shape;3625;p166"/>
          <p:cNvPicPr preferRelativeResize="0"/>
          <p:nvPr/>
        </p:nvPicPr>
        <p:blipFill rotWithShape="1">
          <a:blip r:embed="rId3">
            <a:alphaModFix/>
          </a:blip>
          <a:srcRect b="0" l="373" r="19107" t="0"/>
          <a:stretch/>
        </p:blipFill>
        <p:spPr>
          <a:xfrm>
            <a:off x="923925" y="1828209"/>
            <a:ext cx="8496300" cy="4079029"/>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grpSp>
        <p:nvGrpSpPr>
          <p:cNvPr id="3631" name="Google Shape;3631;p167"/>
          <p:cNvGrpSpPr/>
          <p:nvPr/>
        </p:nvGrpSpPr>
        <p:grpSpPr>
          <a:xfrm>
            <a:off x="450000" y="450000"/>
            <a:ext cx="9018000" cy="276999"/>
            <a:chOff x="450000" y="450000"/>
            <a:chExt cx="9018000" cy="276999"/>
          </a:xfrm>
        </p:grpSpPr>
        <p:sp>
          <p:nvSpPr>
            <p:cNvPr id="3632" name="Google Shape;3632;p1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633" name="Google Shape;3633;p1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634" name="Google Shape;3634;p16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Chiến lược tối ưu hóa mô hình</a:t>
            </a:r>
            <a:endParaRPr sz="1400">
              <a:solidFill>
                <a:schemeClr val="dk1"/>
              </a:solidFill>
              <a:latin typeface="Arial"/>
              <a:ea typeface="Arial"/>
              <a:cs typeface="Arial"/>
              <a:sym typeface="Arial"/>
            </a:endParaRPr>
          </a:p>
        </p:txBody>
      </p:sp>
      <p:sp>
        <p:nvSpPr>
          <p:cNvPr id="3635" name="Google Shape;3635;p167"/>
          <p:cNvSpPr/>
          <p:nvPr/>
        </p:nvSpPr>
        <p:spPr>
          <a:xfrm>
            <a:off x="671261" y="1700808"/>
            <a:ext cx="8780714" cy="355659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#siêu tham số</a:t>
            </a:r>
            <a:endParaRPr b="1" sz="1300">
              <a:solidFill>
                <a:srgbClr val="1429A0"/>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Học máy, máy tính học các dữ liệu và tìm tham số một cách tự động.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Siêu tham số đề cập đến tham số cần được chỉ định trực tiếp bởi một con người vì chúng không thể được tìm thấy bởi máy.</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Trong scikit-learn, có thể đặt siêu tham số để thể hiện một thuật toán.</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#tìm kiếm siêu tham số sử dụng GridSearchCV</a:t>
            </a:r>
            <a:endParaRPr b="1" sz="1300">
              <a:solidFill>
                <a:srgbClr val="1429A0"/>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Nhìn chung, siêu tham số được tìm thấy bởi chuyên môn của nhà phân tích.</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Scikit-learn cung cấp hàm GridSearchCV tìm siêu tham số. Nó là một chức năng liệt kê tất cả các trường hợp liên quan đến các kết hợp siêu tham số trên lưới và tìm hiểu và thực hiện các biện pháp hiệu suất cho mọi kết hợp. Nó có vẻ như làm việc mà không có bất kỳ kế hoạch nào. Tuy nhiên, máy tự động thực hiện công việc vì phạm vi của siêu tham số được chỉ định bởi nhà phân tích. Mặc dù phải mất một thời gian, nhưng việc tìm kiếm siêu tham số sẽ dễ dàng.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Tương tự như các thuật toán, phiên bản GridSearchCV cũng vậy. Khi thực thể hóa, hãy gửi mô hình thuật toán được phiên bản dưới dạng đối số đến tùy chọn công cụ ước tính. Ví dụ: param_grid, gửi từ điển có chứa siêu tham số để kiểm tra dưới dạng đối số.</a:t>
            </a:r>
            <a:endParaRPr sz="1300">
              <a:solidFill>
                <a:srgbClr val="262626"/>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grpSp>
        <p:nvGrpSpPr>
          <p:cNvPr id="3641" name="Google Shape;3641;p168"/>
          <p:cNvGrpSpPr/>
          <p:nvPr/>
        </p:nvGrpSpPr>
        <p:grpSpPr>
          <a:xfrm>
            <a:off x="450000" y="450000"/>
            <a:ext cx="9018000" cy="276999"/>
            <a:chOff x="450000" y="450000"/>
            <a:chExt cx="9018000" cy="276999"/>
          </a:xfrm>
        </p:grpSpPr>
        <p:sp>
          <p:nvSpPr>
            <p:cNvPr id="3642" name="Google Shape;3642;p1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643" name="Google Shape;3643;p1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644" name="Google Shape;3644;p168"/>
          <p:cNvSpPr/>
          <p:nvPr/>
        </p:nvSpPr>
        <p:spPr>
          <a:xfrm>
            <a:off x="558924" y="1428745"/>
            <a:ext cx="8894789"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Tổng số trường hợp có thể được thực hiện với tham số từ bài toán thực hành là 1600. Vì k = 10 trong xác thực chéo K-fold, 10 xác thực chéo đã được thực hiện cho mỗi trường hợp; Tổng cộng có 16.000 lượt huấn luyện đã được thực hiện. Bảng dưới đây cho thấy các kết hợp siêu tham số trong bài toán thực hành. </a:t>
            </a:r>
            <a:endParaRPr/>
          </a:p>
        </p:txBody>
      </p:sp>
      <p:sp>
        <p:nvSpPr>
          <p:cNvPr id="3645" name="Google Shape;3645;p168"/>
          <p:cNvSpPr/>
          <p:nvPr/>
        </p:nvSpPr>
        <p:spPr>
          <a:xfrm>
            <a:off x="672999" y="2090036"/>
            <a:ext cx="8780714"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Tham số tối ưu và hiệu suất tối ưu được tìm thấy với GridSearCV được ghi lại trong các thuộc tính best_params_and best_score_. </a:t>
            </a:r>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Nếu tùy chọn refit được đặt thành True, hãy huấn luyện model với số siêu tham số tối ưu và ghi vào thuộc tính best_estimator_.</a:t>
            </a:r>
            <a:endParaRPr sz="1300">
              <a:solidFill>
                <a:schemeClr val="dk1"/>
              </a:solidFill>
              <a:latin typeface="Arial"/>
              <a:ea typeface="Arial"/>
              <a:cs typeface="Arial"/>
              <a:sym typeface="Arial"/>
            </a:endParaRPr>
          </a:p>
        </p:txBody>
      </p:sp>
      <p:graphicFrame>
        <p:nvGraphicFramePr>
          <p:cNvPr id="3646" name="Google Shape;3646;p168"/>
          <p:cNvGraphicFramePr/>
          <p:nvPr/>
        </p:nvGraphicFramePr>
        <p:xfrm>
          <a:off x="680617" y="3192496"/>
          <a:ext cx="3000000" cy="3000000"/>
        </p:xfrm>
        <a:graphic>
          <a:graphicData uri="http://schemas.openxmlformats.org/drawingml/2006/table">
            <a:tbl>
              <a:tblPr bandRow="1" firstRow="1">
                <a:noFill/>
                <a:tableStyleId>{DE1EC4D9-30AB-4202-89E6-7118F7DFD111}</a:tableStyleId>
              </a:tblPr>
              <a:tblGrid>
                <a:gridCol w="2066875"/>
                <a:gridCol w="479025"/>
                <a:gridCol w="700100"/>
                <a:gridCol w="479025"/>
                <a:gridCol w="700100"/>
                <a:gridCol w="479025"/>
                <a:gridCol w="368475"/>
                <a:gridCol w="700100"/>
                <a:gridCol w="700100"/>
                <a:gridCol w="700100"/>
                <a:gridCol w="700100"/>
                <a:gridCol w="700100"/>
              </a:tblGrid>
              <a:tr h="233475">
                <a:tc>
                  <a:txBody>
                    <a:bodyPr/>
                    <a:lstStyle/>
                    <a:p>
                      <a:pPr indent="0" lvl="0" marL="0" marR="0" rtl="0" algn="l">
                        <a:spcBef>
                          <a:spcPts val="0"/>
                        </a:spcBef>
                        <a:spcAft>
                          <a:spcPts val="0"/>
                        </a:spcAft>
                        <a:buNone/>
                      </a:pPr>
                      <a:r>
                        <a:t/>
                      </a:r>
                      <a:endParaRPr b="1" sz="1300">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1" lang="en-US" sz="1300">
                          <a:latin typeface="Arial"/>
                          <a:ea typeface="Arial"/>
                          <a:cs typeface="Arial"/>
                          <a:sym typeface="Arial"/>
                        </a:rPr>
                        <a:t>0</a:t>
                      </a:r>
                      <a:endParaRPr b="1"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1" lang="en-US" sz="1300">
                          <a:latin typeface="Arial"/>
                          <a:ea typeface="Arial"/>
                          <a:cs typeface="Arial"/>
                          <a:sym typeface="Arial"/>
                        </a:rPr>
                        <a:t>1</a:t>
                      </a:r>
                      <a:endParaRPr b="1"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1" lang="en-US" sz="1300">
                          <a:latin typeface="Arial"/>
                          <a:ea typeface="Arial"/>
                          <a:cs typeface="Arial"/>
                          <a:sym typeface="Arial"/>
                        </a:rPr>
                        <a:t>2</a:t>
                      </a:r>
                      <a:endParaRPr b="1"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1" lang="en-US" sz="1300">
                          <a:latin typeface="Arial"/>
                          <a:ea typeface="Arial"/>
                          <a:cs typeface="Arial"/>
                          <a:sym typeface="Arial"/>
                        </a:rPr>
                        <a:t>3</a:t>
                      </a:r>
                      <a:endParaRPr b="1"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1" lang="en-US" sz="1300">
                          <a:latin typeface="Arial"/>
                          <a:ea typeface="Arial"/>
                          <a:cs typeface="Arial"/>
                          <a:sym typeface="Arial"/>
                        </a:rPr>
                        <a:t>4</a:t>
                      </a:r>
                      <a:endParaRPr b="1"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300">
                          <a:latin typeface="Arial"/>
                          <a:ea typeface="Arial"/>
                          <a:cs typeface="Arial"/>
                          <a:sym typeface="Arial"/>
                        </a:rPr>
                        <a:t>‧‧‧</a:t>
                      </a:r>
                      <a:endParaRPr b="1"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1" lang="en-US" sz="1300">
                          <a:latin typeface="Arial"/>
                          <a:ea typeface="Arial"/>
                          <a:cs typeface="Arial"/>
                          <a:sym typeface="Arial"/>
                        </a:rPr>
                        <a:t>1595</a:t>
                      </a:r>
                      <a:endParaRPr b="1"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1" lang="en-US" sz="1300">
                          <a:latin typeface="Arial"/>
                          <a:ea typeface="Arial"/>
                          <a:cs typeface="Arial"/>
                          <a:sym typeface="Arial"/>
                        </a:rPr>
                        <a:t>1596</a:t>
                      </a:r>
                      <a:endParaRPr b="1"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1" lang="en-US" sz="1300">
                          <a:latin typeface="Arial"/>
                          <a:ea typeface="Arial"/>
                          <a:cs typeface="Arial"/>
                          <a:sym typeface="Arial"/>
                        </a:rPr>
                        <a:t>1597</a:t>
                      </a:r>
                      <a:endParaRPr b="1"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1" lang="en-US" sz="1300">
                          <a:latin typeface="Arial"/>
                          <a:ea typeface="Arial"/>
                          <a:cs typeface="Arial"/>
                          <a:sym typeface="Arial"/>
                        </a:rPr>
                        <a:t>1598</a:t>
                      </a:r>
                      <a:endParaRPr b="1"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1" lang="en-US" sz="1300">
                          <a:latin typeface="Arial"/>
                          <a:ea typeface="Arial"/>
                          <a:cs typeface="Arial"/>
                          <a:sym typeface="Arial"/>
                        </a:rPr>
                        <a:t>1599</a:t>
                      </a:r>
                      <a:endParaRPr b="1"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r>
              <a:tr h="368525">
                <a:tc>
                  <a:txBody>
                    <a:bodyPr/>
                    <a:lstStyle/>
                    <a:p>
                      <a:pPr indent="0" lvl="0" marL="0" marR="0" rtl="0" algn="r">
                        <a:spcBef>
                          <a:spcPts val="0"/>
                        </a:spcBef>
                        <a:spcAft>
                          <a:spcPts val="0"/>
                        </a:spcAft>
                        <a:buNone/>
                      </a:pPr>
                      <a:r>
                        <a:rPr lang="en-US" sz="1300">
                          <a:latin typeface="Arial"/>
                          <a:ea typeface="Arial"/>
                          <a:cs typeface="Arial"/>
                          <a:sym typeface="Arial"/>
                        </a:rPr>
                        <a:t>criterion</a:t>
                      </a:r>
                      <a:endParaRPr sz="1300">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r">
                        <a:spcBef>
                          <a:spcPts val="0"/>
                        </a:spcBef>
                        <a:spcAft>
                          <a:spcPts val="0"/>
                        </a:spcAft>
                        <a:buNone/>
                      </a:pPr>
                      <a:r>
                        <a:rPr lang="en-US" sz="1300">
                          <a:latin typeface="Arial"/>
                          <a:ea typeface="Arial"/>
                          <a:cs typeface="Arial"/>
                          <a:sym typeface="Arial"/>
                        </a:rPr>
                        <a:t>gini</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gini</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gini</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gini</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gini</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300">
                          <a:latin typeface="Arial"/>
                          <a:ea typeface="Arial"/>
                          <a:cs typeface="Arial"/>
                          <a:sym typeface="Arial"/>
                        </a:rPr>
                        <a:t>‧‧‧</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entropy</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entropy</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entropy</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entropy</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entropy</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233475">
                <a:tc>
                  <a:txBody>
                    <a:bodyPr/>
                    <a:lstStyle/>
                    <a:p>
                      <a:pPr indent="0" lvl="0" marL="0" marR="0" rtl="0" algn="r">
                        <a:spcBef>
                          <a:spcPts val="0"/>
                        </a:spcBef>
                        <a:spcAft>
                          <a:spcPts val="0"/>
                        </a:spcAft>
                        <a:buNone/>
                      </a:pPr>
                      <a:r>
                        <a:rPr lang="en-US" sz="1300">
                          <a:latin typeface="Arial"/>
                          <a:ea typeface="Arial"/>
                          <a:cs typeface="Arial"/>
                          <a:sym typeface="Arial"/>
                        </a:rPr>
                        <a:t>max_depth</a:t>
                      </a:r>
                      <a:endParaRPr sz="1300">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r">
                        <a:spcBef>
                          <a:spcPts val="0"/>
                        </a:spcBef>
                        <a:spcAft>
                          <a:spcPts val="0"/>
                        </a:spcAft>
                        <a:buNone/>
                      </a:pPr>
                      <a:r>
                        <a:rPr lang="en-US" sz="1300">
                          <a:latin typeface="Arial"/>
                          <a:ea typeface="Arial"/>
                          <a:cs typeface="Arial"/>
                          <a:sym typeface="Arial"/>
                        </a:rPr>
                        <a:t>4</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4</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4</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4</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4</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300">
                          <a:latin typeface="Arial"/>
                          <a:ea typeface="Arial"/>
                          <a:cs typeface="Arial"/>
                          <a:sym typeface="Arial"/>
                        </a:rPr>
                        <a:t>‧‧‧</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12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12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12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12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12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23450">
                <a:tc>
                  <a:txBody>
                    <a:bodyPr/>
                    <a:lstStyle/>
                    <a:p>
                      <a:pPr indent="0" lvl="0" marL="0" marR="0" rtl="0" algn="r">
                        <a:spcBef>
                          <a:spcPts val="0"/>
                        </a:spcBef>
                        <a:spcAft>
                          <a:spcPts val="0"/>
                        </a:spcAft>
                        <a:buNone/>
                      </a:pPr>
                      <a:r>
                        <a:rPr lang="en-US" sz="1300">
                          <a:latin typeface="Arial"/>
                          <a:ea typeface="Arial"/>
                          <a:cs typeface="Arial"/>
                          <a:sym typeface="Arial"/>
                        </a:rPr>
                        <a:t>min_impurity_decrease</a:t>
                      </a:r>
                      <a:endParaRPr sz="1300">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300">
                          <a:latin typeface="Arial"/>
                          <a:ea typeface="Arial"/>
                          <a:cs typeface="Arial"/>
                          <a:sym typeface="Arial"/>
                        </a:rPr>
                        <a:t>‧‧‧</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93250">
                <a:tc>
                  <a:txBody>
                    <a:bodyPr/>
                    <a:lstStyle/>
                    <a:p>
                      <a:pPr indent="0" lvl="0" marL="0" marR="0" rtl="0" algn="r">
                        <a:spcBef>
                          <a:spcPts val="0"/>
                        </a:spcBef>
                        <a:spcAft>
                          <a:spcPts val="0"/>
                        </a:spcAft>
                        <a:buNone/>
                      </a:pPr>
                      <a:r>
                        <a:rPr lang="en-US" sz="1300">
                          <a:latin typeface="Arial"/>
                          <a:ea typeface="Arial"/>
                          <a:cs typeface="Arial"/>
                          <a:sym typeface="Arial"/>
                        </a:rPr>
                        <a:t>randomight_fraction_leaf</a:t>
                      </a:r>
                      <a:endParaRPr sz="1300">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300">
                          <a:latin typeface="Arial"/>
                          <a:ea typeface="Arial"/>
                          <a:cs typeface="Arial"/>
                          <a:sym typeface="Arial"/>
                        </a:rPr>
                        <a:t>‧‧‧</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0.3</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0.3</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0.3</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0.3</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0.3</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233475">
                <a:tc>
                  <a:txBody>
                    <a:bodyPr/>
                    <a:lstStyle/>
                    <a:p>
                      <a:pPr indent="0" lvl="0" marL="0" marR="0" rtl="0" algn="r">
                        <a:spcBef>
                          <a:spcPts val="0"/>
                        </a:spcBef>
                        <a:spcAft>
                          <a:spcPts val="0"/>
                        </a:spcAft>
                        <a:buNone/>
                      </a:pPr>
                      <a:r>
                        <a:rPr lang="en-US" sz="1300">
                          <a:latin typeface="Arial"/>
                          <a:ea typeface="Arial"/>
                          <a:cs typeface="Arial"/>
                          <a:sym typeface="Arial"/>
                        </a:rPr>
                        <a:t>random_state</a:t>
                      </a:r>
                      <a:endParaRPr sz="1300">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r">
                        <a:spcBef>
                          <a:spcPts val="0"/>
                        </a:spcBef>
                        <a:spcAft>
                          <a:spcPts val="0"/>
                        </a:spcAft>
                        <a:buNone/>
                      </a:pPr>
                      <a:r>
                        <a:rPr lang="en-US" sz="1300">
                          <a:latin typeface="Arial"/>
                          <a:ea typeface="Arial"/>
                          <a:cs typeface="Arial"/>
                          <a:sym typeface="Arial"/>
                        </a:rPr>
                        <a:t>7</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7</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23</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23</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42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300">
                          <a:latin typeface="Arial"/>
                          <a:ea typeface="Arial"/>
                          <a:cs typeface="Arial"/>
                          <a:sym typeface="Arial"/>
                        </a:rPr>
                        <a:t>‧‧‧</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42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78</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78</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142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142</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68525">
                <a:tc>
                  <a:txBody>
                    <a:bodyPr/>
                    <a:lstStyle/>
                    <a:p>
                      <a:pPr indent="0" lvl="0" marL="0" marR="0" rtl="0" algn="r">
                        <a:spcBef>
                          <a:spcPts val="0"/>
                        </a:spcBef>
                        <a:spcAft>
                          <a:spcPts val="0"/>
                        </a:spcAft>
                        <a:buNone/>
                      </a:pPr>
                      <a:r>
                        <a:rPr lang="en-US" sz="1300">
                          <a:latin typeface="Arial"/>
                          <a:ea typeface="Arial"/>
                          <a:cs typeface="Arial"/>
                          <a:sym typeface="Arial"/>
                        </a:rPr>
                        <a:t>splitter</a:t>
                      </a:r>
                      <a:endParaRPr sz="1300">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r">
                        <a:spcBef>
                          <a:spcPts val="0"/>
                        </a:spcBef>
                        <a:spcAft>
                          <a:spcPts val="0"/>
                        </a:spcAft>
                        <a:buNone/>
                      </a:pPr>
                      <a:r>
                        <a:rPr lang="en-US" sz="1300">
                          <a:latin typeface="Arial"/>
                          <a:ea typeface="Arial"/>
                          <a:cs typeface="Arial"/>
                          <a:sym typeface="Arial"/>
                        </a:rPr>
                        <a:t>best</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random</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best</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random</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best</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300">
                          <a:latin typeface="Arial"/>
                          <a:ea typeface="Arial"/>
                          <a:cs typeface="Arial"/>
                          <a:sym typeface="Arial"/>
                        </a:rPr>
                        <a:t>‧‧‧</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random</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best</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random</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lang="en-US" sz="1300">
                          <a:latin typeface="Arial"/>
                          <a:ea typeface="Arial"/>
                          <a:cs typeface="Arial"/>
                          <a:sym typeface="Arial"/>
                        </a:rPr>
                        <a:t>best</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chemeClr val="dk1"/>
                        </a:buClr>
                        <a:buSzPts val="1300"/>
                        <a:buFont typeface="Arial"/>
                        <a:buNone/>
                      </a:pPr>
                      <a:r>
                        <a:rPr lang="en-US" sz="1300">
                          <a:latin typeface="Arial"/>
                          <a:ea typeface="Arial"/>
                          <a:cs typeface="Arial"/>
                          <a:sym typeface="Arial"/>
                        </a:rPr>
                        <a:t>random</a:t>
                      </a:r>
                      <a:endParaRPr sz="1300">
                        <a:latin typeface="Arial"/>
                        <a:ea typeface="Arial"/>
                        <a:cs typeface="Arial"/>
                        <a:sym typeface="Arial"/>
                      </a:endParaRPr>
                    </a:p>
                  </a:txBody>
                  <a:tcPr marT="45725" marB="45725" marR="45725" marL="4572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bl>
          </a:graphicData>
        </a:graphic>
      </p:graphicFrame>
      <p:sp>
        <p:nvSpPr>
          <p:cNvPr id="3647" name="Google Shape;3647;p168"/>
          <p:cNvSpPr/>
          <p:nvPr/>
        </p:nvSpPr>
        <p:spPr>
          <a:xfrm>
            <a:off x="680620" y="5596453"/>
            <a:ext cx="8572294"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6 hàng * 1600 cột</a:t>
            </a:r>
            <a:endParaRPr sz="1300">
              <a:solidFill>
                <a:schemeClr val="dk1"/>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2" name="Shape 3652"/>
        <p:cNvGrpSpPr/>
        <p:nvPr/>
      </p:nvGrpSpPr>
      <p:grpSpPr>
        <a:xfrm>
          <a:off x="0" y="0"/>
          <a:ext cx="0" cy="0"/>
          <a:chOff x="0" y="0"/>
          <a:chExt cx="0" cy="0"/>
        </a:xfrm>
      </p:grpSpPr>
      <p:grpSp>
        <p:nvGrpSpPr>
          <p:cNvPr id="3653" name="Google Shape;3653;p169"/>
          <p:cNvGrpSpPr/>
          <p:nvPr/>
        </p:nvGrpSpPr>
        <p:grpSpPr>
          <a:xfrm>
            <a:off x="450000" y="450000"/>
            <a:ext cx="9018000" cy="276999"/>
            <a:chOff x="450000" y="450000"/>
            <a:chExt cx="9018000" cy="276999"/>
          </a:xfrm>
        </p:grpSpPr>
        <p:sp>
          <p:nvSpPr>
            <p:cNvPr id="3654" name="Google Shape;3654;p1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655" name="Google Shape;3655;p1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pSp>
        <p:nvGrpSpPr>
          <p:cNvPr id="3656" name="Google Shape;3656;p169"/>
          <p:cNvGrpSpPr/>
          <p:nvPr/>
        </p:nvGrpSpPr>
        <p:grpSpPr>
          <a:xfrm>
            <a:off x="666749" y="1520788"/>
            <a:ext cx="8677276" cy="2879548"/>
            <a:chOff x="666749" y="1376364"/>
            <a:chExt cx="8677276" cy="2879548"/>
          </a:xfrm>
        </p:grpSpPr>
        <p:sp>
          <p:nvSpPr>
            <p:cNvPr id="3657" name="Google Shape;3657;p169"/>
            <p:cNvSpPr/>
            <p:nvPr/>
          </p:nvSpPr>
          <p:spPr>
            <a:xfrm>
              <a:off x="666749" y="1376364"/>
              <a:ext cx="8677276" cy="287954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58" name="Google Shape;3658;p169"/>
            <p:cNvPicPr preferRelativeResize="0"/>
            <p:nvPr/>
          </p:nvPicPr>
          <p:blipFill rotWithShape="1">
            <a:blip r:embed="rId3">
              <a:alphaModFix/>
            </a:blip>
            <a:srcRect b="0" l="342" r="20649" t="2068"/>
            <a:stretch/>
          </p:blipFill>
          <p:spPr>
            <a:xfrm>
              <a:off x="847724" y="1467554"/>
              <a:ext cx="8496301" cy="2711433"/>
            </a:xfrm>
            <a:prstGeom prst="rect">
              <a:avLst/>
            </a:prstGeom>
            <a:noFill/>
            <a:ln>
              <a:noFill/>
            </a:ln>
          </p:spPr>
        </p:pic>
      </p:gr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3" name="Shape 3663"/>
        <p:cNvGrpSpPr/>
        <p:nvPr/>
      </p:nvGrpSpPr>
      <p:grpSpPr>
        <a:xfrm>
          <a:off x="0" y="0"/>
          <a:ext cx="0" cy="0"/>
          <a:chOff x="0" y="0"/>
          <a:chExt cx="0" cy="0"/>
        </a:xfrm>
      </p:grpSpPr>
      <p:grpSp>
        <p:nvGrpSpPr>
          <p:cNvPr id="3664" name="Google Shape;3664;p170"/>
          <p:cNvGrpSpPr/>
          <p:nvPr/>
        </p:nvGrpSpPr>
        <p:grpSpPr>
          <a:xfrm>
            <a:off x="450000" y="450000"/>
            <a:ext cx="9018000" cy="276999"/>
            <a:chOff x="450000" y="450000"/>
            <a:chExt cx="9018000" cy="276999"/>
          </a:xfrm>
        </p:grpSpPr>
        <p:sp>
          <p:nvSpPr>
            <p:cNvPr id="3665" name="Google Shape;3665;p1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666" name="Google Shape;3666;p1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667" name="Google Shape;3667;p17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Tiêu chí đánh giá và đánh giá mô hình</a:t>
            </a:r>
            <a:endParaRPr sz="1400">
              <a:solidFill>
                <a:schemeClr val="dk1"/>
              </a:solidFill>
              <a:latin typeface="Arial"/>
              <a:ea typeface="Arial"/>
              <a:cs typeface="Arial"/>
              <a:sym typeface="Arial"/>
            </a:endParaRPr>
          </a:p>
        </p:txBody>
      </p:sp>
      <p:sp>
        <p:nvSpPr>
          <p:cNvPr id="3668" name="Google Shape;3668;p170"/>
          <p:cNvSpPr/>
          <p:nvPr/>
        </p:nvSpPr>
        <p:spPr>
          <a:xfrm>
            <a:off x="671261" y="1700808"/>
            <a:ext cx="878071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X_test và y_test từ hold-out để đánh giá mô hình cuối cùng. Để đánh giá chính xác, điều quan trọng là phải nhận thức được các loại tiêu chí đánh giá khác nhau.</a:t>
            </a:r>
            <a:endParaRPr/>
          </a:p>
        </p:txBody>
      </p:sp>
      <p:sp>
        <p:nvSpPr>
          <p:cNvPr id="3669" name="Google Shape;3669;p170"/>
          <p:cNvSpPr/>
          <p:nvPr/>
        </p:nvSpPr>
        <p:spPr>
          <a:xfrm>
            <a:off x="666749" y="2302933"/>
            <a:ext cx="8677276" cy="37903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70" name="Google Shape;3670;p170"/>
          <p:cNvPicPr preferRelativeResize="0"/>
          <p:nvPr/>
        </p:nvPicPr>
        <p:blipFill rotWithShape="1">
          <a:blip r:embed="rId3">
            <a:alphaModFix/>
          </a:blip>
          <a:srcRect b="0" l="172" r="20339" t="0"/>
          <a:stretch/>
        </p:blipFill>
        <p:spPr>
          <a:xfrm>
            <a:off x="847725" y="2384884"/>
            <a:ext cx="8496300" cy="36134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17"/>
          <p:cNvGrpSpPr/>
          <p:nvPr/>
        </p:nvGrpSpPr>
        <p:grpSpPr>
          <a:xfrm>
            <a:off x="450000" y="450000"/>
            <a:ext cx="9018000" cy="276999"/>
            <a:chOff x="450000" y="450000"/>
            <a:chExt cx="9018000" cy="276999"/>
          </a:xfrm>
        </p:grpSpPr>
        <p:sp>
          <p:nvSpPr>
            <p:cNvPr id="458" name="Google Shape;458;p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459" name="Google Shape;459;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460" name="Google Shape;460;p1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Estimator, Classifier, Regressor</a:t>
            </a:r>
            <a:endParaRPr/>
          </a:p>
        </p:txBody>
      </p:sp>
      <p:sp>
        <p:nvSpPr>
          <p:cNvPr id="461" name="Google Shape;461;p17"/>
          <p:cNvSpPr/>
          <p:nvPr/>
        </p:nvSpPr>
        <p:spPr>
          <a:xfrm>
            <a:off x="671261" y="1700808"/>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Estimator là đối tượng có thể phù hợp với mô hình và suy ra các tính năng nhất định của dữ liệu mới dựa trên dữ liệu huấn luyện.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Classifier là một lớp nhận ra một thuật toán phân loại, trong khi Regressor là một lớp nhận ra thuật toán hồi quy.</a:t>
            </a:r>
            <a:endParaRPr sz="1300">
              <a:solidFill>
                <a:srgbClr val="262626"/>
              </a:solidFill>
              <a:latin typeface="Arial"/>
              <a:ea typeface="Arial"/>
              <a:cs typeface="Arial"/>
              <a:sym typeface="Arial"/>
            </a:endParaRPr>
          </a:p>
        </p:txBody>
      </p:sp>
      <p:grpSp>
        <p:nvGrpSpPr>
          <p:cNvPr id="462" name="Google Shape;462;p17"/>
          <p:cNvGrpSpPr/>
          <p:nvPr/>
        </p:nvGrpSpPr>
        <p:grpSpPr>
          <a:xfrm>
            <a:off x="2185009" y="3080235"/>
            <a:ext cx="5357177" cy="2933989"/>
            <a:chOff x="2143100" y="2809757"/>
            <a:chExt cx="5357177" cy="2933989"/>
          </a:xfrm>
        </p:grpSpPr>
        <p:cxnSp>
          <p:nvCxnSpPr>
            <p:cNvPr id="463" name="Google Shape;463;p17"/>
            <p:cNvCxnSpPr>
              <a:stCxn id="464" idx="2"/>
              <a:endCxn id="465" idx="0"/>
            </p:cNvCxnSpPr>
            <p:nvPr/>
          </p:nvCxnSpPr>
          <p:spPr>
            <a:xfrm rot="5400000">
              <a:off x="3804163" y="3290635"/>
              <a:ext cx="552900" cy="1524000"/>
            </a:xfrm>
            <a:prstGeom prst="bentConnector3">
              <a:avLst>
                <a:gd fmla="val 3121" name="adj1"/>
              </a:avLst>
            </a:prstGeom>
            <a:noFill/>
            <a:ln cap="flat" cmpd="sng" w="12700">
              <a:solidFill>
                <a:schemeClr val="dk1"/>
              </a:solidFill>
              <a:prstDash val="solid"/>
              <a:miter lim="800000"/>
              <a:headEnd len="sm" w="sm" type="none"/>
              <a:tailEnd len="sm" w="sm" type="none"/>
            </a:ln>
          </p:spPr>
        </p:cxnSp>
        <p:cxnSp>
          <p:nvCxnSpPr>
            <p:cNvPr id="466" name="Google Shape;466;p17"/>
            <p:cNvCxnSpPr>
              <a:stCxn id="464" idx="2"/>
              <a:endCxn id="467" idx="0"/>
            </p:cNvCxnSpPr>
            <p:nvPr/>
          </p:nvCxnSpPr>
          <p:spPr>
            <a:xfrm flipH="1" rot="-5400000">
              <a:off x="5307163" y="3311635"/>
              <a:ext cx="552900" cy="1482000"/>
            </a:xfrm>
            <a:prstGeom prst="bentConnector3">
              <a:avLst>
                <a:gd fmla="val 3121" name="adj1"/>
              </a:avLst>
            </a:prstGeom>
            <a:noFill/>
            <a:ln cap="flat" cmpd="sng" w="12700">
              <a:solidFill>
                <a:schemeClr val="dk1"/>
              </a:solidFill>
              <a:prstDash val="solid"/>
              <a:miter lim="800000"/>
              <a:headEnd len="sm" w="sm" type="none"/>
              <a:tailEnd len="sm" w="sm" type="none"/>
            </a:ln>
          </p:spPr>
        </p:cxnSp>
        <p:grpSp>
          <p:nvGrpSpPr>
            <p:cNvPr id="468" name="Google Shape;468;p17"/>
            <p:cNvGrpSpPr/>
            <p:nvPr/>
          </p:nvGrpSpPr>
          <p:grpSpPr>
            <a:xfrm>
              <a:off x="3667076" y="2809757"/>
              <a:ext cx="2351074" cy="966428"/>
              <a:chOff x="3716464" y="3032956"/>
              <a:chExt cx="2351074" cy="966428"/>
            </a:xfrm>
          </p:grpSpPr>
          <p:sp>
            <p:nvSpPr>
              <p:cNvPr id="464" name="Google Shape;464;p17"/>
              <p:cNvSpPr/>
              <p:nvPr/>
            </p:nvSpPr>
            <p:spPr>
              <a:xfrm>
                <a:off x="3716464" y="3408849"/>
                <a:ext cx="2351074" cy="590535"/>
              </a:xfrm>
              <a:prstGeom prst="rect">
                <a:avLst/>
              </a:prstGeom>
              <a:solidFill>
                <a:schemeClr val="lt1"/>
              </a:solidFill>
              <a:ln cap="flat" cmpd="sng" w="127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huấn luyện: .fit     Prediction: .predict</a:t>
                </a:r>
                <a:endParaRPr sz="1300">
                  <a:solidFill>
                    <a:schemeClr val="dk1"/>
                  </a:solidFill>
                  <a:latin typeface="Arial"/>
                  <a:ea typeface="Arial"/>
                  <a:cs typeface="Arial"/>
                  <a:sym typeface="Arial"/>
                </a:endParaRPr>
              </a:p>
            </p:txBody>
          </p:sp>
          <p:sp>
            <p:nvSpPr>
              <p:cNvPr id="469" name="Google Shape;469;p17"/>
              <p:cNvSpPr/>
              <p:nvPr/>
            </p:nvSpPr>
            <p:spPr>
              <a:xfrm>
                <a:off x="3716464" y="3032956"/>
                <a:ext cx="2351074" cy="364315"/>
              </a:xfrm>
              <a:prstGeom prst="roundRect">
                <a:avLst>
                  <a:gd fmla="val 0" name="adj"/>
                </a:avLst>
              </a:prstGeom>
              <a:solidFill>
                <a:srgbClr val="2F5496"/>
              </a:solidFill>
              <a:ln cap="flat" cmpd="sng" w="127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Estimator</a:t>
                </a:r>
                <a:endParaRPr b="1" sz="1400">
                  <a:solidFill>
                    <a:schemeClr val="lt1"/>
                  </a:solidFill>
                  <a:latin typeface="Arial"/>
                  <a:ea typeface="Arial"/>
                  <a:cs typeface="Arial"/>
                  <a:sym typeface="Arial"/>
                </a:endParaRPr>
              </a:p>
            </p:txBody>
          </p:sp>
        </p:grpSp>
        <p:grpSp>
          <p:nvGrpSpPr>
            <p:cNvPr id="470" name="Google Shape;470;p17"/>
            <p:cNvGrpSpPr/>
            <p:nvPr/>
          </p:nvGrpSpPr>
          <p:grpSpPr>
            <a:xfrm>
              <a:off x="2143100" y="4329100"/>
              <a:ext cx="2351074" cy="1414646"/>
              <a:chOff x="3716464" y="3032956"/>
              <a:chExt cx="2351074" cy="1414646"/>
            </a:xfrm>
          </p:grpSpPr>
          <p:sp>
            <p:nvSpPr>
              <p:cNvPr id="471" name="Google Shape;471;p17"/>
              <p:cNvSpPr/>
              <p:nvPr/>
            </p:nvSpPr>
            <p:spPr>
              <a:xfrm>
                <a:off x="3716464" y="3408849"/>
                <a:ext cx="2351074" cy="1038753"/>
              </a:xfrm>
              <a:prstGeom prst="rect">
                <a:avLst/>
              </a:prstGeom>
              <a:solidFill>
                <a:schemeClr val="lt1"/>
              </a:solidFill>
              <a:ln cap="flat" cmpd="sng" w="127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DecisionTreeClassifier</a:t>
                </a:r>
                <a:endParaRPr sz="1300">
                  <a:solidFill>
                    <a:schemeClr val="dk1"/>
                  </a:solidFill>
                  <a:latin typeface="Arial"/>
                  <a:ea typeface="Arial"/>
                  <a:cs typeface="Arial"/>
                  <a:sym typeface="Arial"/>
                </a:endParaRPr>
              </a:p>
              <a:p>
                <a:pPr indent="0" lvl="0" marL="0" marR="0" rtl="0" algn="ctr">
                  <a:spcBef>
                    <a:spcPts val="0"/>
                  </a:spcBef>
                  <a:spcAft>
                    <a:spcPts val="0"/>
                  </a:spcAft>
                  <a:buNone/>
                </a:pPr>
                <a:r>
                  <a:rPr lang="en-US" sz="1300">
                    <a:solidFill>
                      <a:schemeClr val="dk1"/>
                    </a:solidFill>
                    <a:latin typeface="Arial"/>
                    <a:ea typeface="Arial"/>
                    <a:cs typeface="Arial"/>
                    <a:sym typeface="Arial"/>
                  </a:rPr>
                  <a:t>KNeighborsClassifier</a:t>
                </a:r>
                <a:endParaRPr sz="1300">
                  <a:solidFill>
                    <a:schemeClr val="dk1"/>
                  </a:solidFill>
                  <a:latin typeface="Arial"/>
                  <a:ea typeface="Arial"/>
                  <a:cs typeface="Arial"/>
                  <a:sym typeface="Arial"/>
                </a:endParaRPr>
              </a:p>
              <a:p>
                <a:pPr indent="0" lvl="0" marL="0" marR="0" rtl="0" algn="ctr">
                  <a:spcBef>
                    <a:spcPts val="0"/>
                  </a:spcBef>
                  <a:spcAft>
                    <a:spcPts val="0"/>
                  </a:spcAft>
                  <a:buNone/>
                </a:pPr>
                <a:r>
                  <a:rPr lang="en-US" sz="1300">
                    <a:solidFill>
                      <a:schemeClr val="dk1"/>
                    </a:solidFill>
                    <a:latin typeface="Arial"/>
                    <a:ea typeface="Arial"/>
                    <a:cs typeface="Arial"/>
                    <a:sym typeface="Arial"/>
                  </a:rPr>
                  <a:t>GradientBoostingRegressor</a:t>
                </a:r>
                <a:endParaRPr sz="1300">
                  <a:solidFill>
                    <a:schemeClr val="dk1"/>
                  </a:solidFill>
                  <a:latin typeface="Arial"/>
                  <a:ea typeface="Arial"/>
                  <a:cs typeface="Arial"/>
                  <a:sym typeface="Arial"/>
                </a:endParaRPr>
              </a:p>
              <a:p>
                <a:pPr indent="0" lvl="0" marL="0" marR="0" rtl="0" algn="ctr">
                  <a:spcBef>
                    <a:spcPts val="0"/>
                  </a:spcBef>
                  <a:spcAft>
                    <a:spcPts val="0"/>
                  </a:spcAft>
                  <a:buNone/>
                </a:pPr>
                <a:r>
                  <a:rPr lang="en-US" sz="1300">
                    <a:solidFill>
                      <a:schemeClr val="dk1"/>
                    </a:solidFill>
                    <a:latin typeface="Arial"/>
                    <a:ea typeface="Arial"/>
                    <a:cs typeface="Arial"/>
                    <a:sym typeface="Arial"/>
                  </a:rPr>
                  <a:t>Gaussian NB …</a:t>
                </a:r>
                <a:endParaRPr/>
              </a:p>
            </p:txBody>
          </p:sp>
          <p:sp>
            <p:nvSpPr>
              <p:cNvPr id="465" name="Google Shape;465;p17"/>
              <p:cNvSpPr/>
              <p:nvPr/>
            </p:nvSpPr>
            <p:spPr>
              <a:xfrm>
                <a:off x="3716464" y="3032956"/>
                <a:ext cx="2351074" cy="364315"/>
              </a:xfrm>
              <a:prstGeom prst="roundRect">
                <a:avLst>
                  <a:gd fmla="val 0" name="adj"/>
                </a:avLst>
              </a:prstGeom>
              <a:solidFill>
                <a:srgbClr val="2F5496"/>
              </a:solidFill>
              <a:ln cap="flat" cmpd="sng" w="127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Classifier</a:t>
                </a:r>
                <a:endParaRPr/>
              </a:p>
            </p:txBody>
          </p:sp>
        </p:grpSp>
        <p:grpSp>
          <p:nvGrpSpPr>
            <p:cNvPr id="472" name="Google Shape;472;p17"/>
            <p:cNvGrpSpPr/>
            <p:nvPr/>
          </p:nvGrpSpPr>
          <p:grpSpPr>
            <a:xfrm>
              <a:off x="5149203" y="4329100"/>
              <a:ext cx="2351074" cy="1414646"/>
              <a:chOff x="3716464" y="3032956"/>
              <a:chExt cx="2351074" cy="1414646"/>
            </a:xfrm>
          </p:grpSpPr>
          <p:sp>
            <p:nvSpPr>
              <p:cNvPr id="473" name="Google Shape;473;p17"/>
              <p:cNvSpPr/>
              <p:nvPr/>
            </p:nvSpPr>
            <p:spPr>
              <a:xfrm>
                <a:off x="3716464" y="3408849"/>
                <a:ext cx="2351074" cy="1038753"/>
              </a:xfrm>
              <a:prstGeom prst="rect">
                <a:avLst/>
              </a:prstGeom>
              <a:solidFill>
                <a:schemeClr val="lt1"/>
              </a:solidFill>
              <a:ln cap="flat" cmpd="sng" w="127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LinearRegression</a:t>
                </a:r>
                <a:endParaRPr sz="1300">
                  <a:solidFill>
                    <a:schemeClr val="dk1"/>
                  </a:solidFill>
                  <a:latin typeface="Arial"/>
                  <a:ea typeface="Arial"/>
                  <a:cs typeface="Arial"/>
                  <a:sym typeface="Arial"/>
                </a:endParaRPr>
              </a:p>
              <a:p>
                <a:pPr indent="0" lvl="0" marL="0" marR="0" rtl="0" algn="ctr">
                  <a:spcBef>
                    <a:spcPts val="0"/>
                  </a:spcBef>
                  <a:spcAft>
                    <a:spcPts val="0"/>
                  </a:spcAft>
                  <a:buNone/>
                </a:pPr>
                <a:r>
                  <a:rPr lang="en-US" sz="1300">
                    <a:solidFill>
                      <a:schemeClr val="dk1"/>
                    </a:solidFill>
                    <a:latin typeface="Arial"/>
                    <a:ea typeface="Arial"/>
                    <a:cs typeface="Arial"/>
                    <a:sym typeface="Arial"/>
                  </a:rPr>
                  <a:t>KNeighborsRegressor</a:t>
                </a:r>
                <a:endParaRPr sz="1300">
                  <a:solidFill>
                    <a:schemeClr val="dk1"/>
                  </a:solidFill>
                  <a:latin typeface="Arial"/>
                  <a:ea typeface="Arial"/>
                  <a:cs typeface="Arial"/>
                  <a:sym typeface="Arial"/>
                </a:endParaRPr>
              </a:p>
              <a:p>
                <a:pPr indent="0" lvl="0" marL="0" marR="0" rtl="0" algn="ctr">
                  <a:spcBef>
                    <a:spcPts val="0"/>
                  </a:spcBef>
                  <a:spcAft>
                    <a:spcPts val="0"/>
                  </a:spcAft>
                  <a:buNone/>
                </a:pPr>
                <a:r>
                  <a:rPr lang="en-US" sz="1300">
                    <a:solidFill>
                      <a:schemeClr val="dk1"/>
                    </a:solidFill>
                    <a:latin typeface="Arial"/>
                    <a:ea typeface="Arial"/>
                    <a:cs typeface="Arial"/>
                    <a:sym typeface="Arial"/>
                  </a:rPr>
                  <a:t>GradientBoostingRegressor</a:t>
                </a:r>
                <a:endParaRPr sz="1300">
                  <a:solidFill>
                    <a:schemeClr val="dk1"/>
                  </a:solidFill>
                  <a:latin typeface="Arial"/>
                  <a:ea typeface="Arial"/>
                  <a:cs typeface="Arial"/>
                  <a:sym typeface="Arial"/>
                </a:endParaRPr>
              </a:p>
              <a:p>
                <a:pPr indent="0" lvl="0" marL="0" marR="0" rtl="0" algn="ctr">
                  <a:spcBef>
                    <a:spcPts val="0"/>
                  </a:spcBef>
                  <a:spcAft>
                    <a:spcPts val="0"/>
                  </a:spcAft>
                  <a:buNone/>
                </a:pPr>
                <a:r>
                  <a:rPr lang="en-US" sz="1300">
                    <a:solidFill>
                      <a:schemeClr val="dk1"/>
                    </a:solidFill>
                    <a:latin typeface="Arial"/>
                    <a:ea typeface="Arial"/>
                    <a:cs typeface="Arial"/>
                    <a:sym typeface="Arial"/>
                  </a:rPr>
                  <a:t>Ridge …</a:t>
                </a:r>
                <a:endParaRPr/>
              </a:p>
            </p:txBody>
          </p:sp>
          <p:sp>
            <p:nvSpPr>
              <p:cNvPr id="467" name="Google Shape;467;p17"/>
              <p:cNvSpPr/>
              <p:nvPr/>
            </p:nvSpPr>
            <p:spPr>
              <a:xfrm>
                <a:off x="3716464" y="3032956"/>
                <a:ext cx="2351074" cy="364315"/>
              </a:xfrm>
              <a:prstGeom prst="roundRect">
                <a:avLst>
                  <a:gd fmla="val 0" name="adj"/>
                </a:avLst>
              </a:prstGeom>
              <a:solidFill>
                <a:srgbClr val="2F5496"/>
              </a:solidFill>
              <a:ln cap="flat" cmpd="sng" w="127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Regressor</a:t>
                </a:r>
                <a:endParaRPr b="1" sz="1400">
                  <a:solidFill>
                    <a:schemeClr val="lt1"/>
                  </a:solidFill>
                  <a:latin typeface="Arial"/>
                  <a:ea typeface="Arial"/>
                  <a:cs typeface="Arial"/>
                  <a:sym typeface="Arial"/>
                </a:endParaRPr>
              </a:p>
            </p:txBody>
          </p:sp>
        </p:grpSp>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5" name="Shape 3675"/>
        <p:cNvGrpSpPr/>
        <p:nvPr/>
      </p:nvGrpSpPr>
      <p:grpSpPr>
        <a:xfrm>
          <a:off x="0" y="0"/>
          <a:ext cx="0" cy="0"/>
          <a:chOff x="0" y="0"/>
          <a:chExt cx="0" cy="0"/>
        </a:xfrm>
      </p:grpSpPr>
      <p:grpSp>
        <p:nvGrpSpPr>
          <p:cNvPr id="3676" name="Google Shape;3676;p171"/>
          <p:cNvGrpSpPr/>
          <p:nvPr/>
        </p:nvGrpSpPr>
        <p:grpSpPr>
          <a:xfrm>
            <a:off x="450000" y="450000"/>
            <a:ext cx="9018000" cy="276999"/>
            <a:chOff x="450000" y="450000"/>
            <a:chExt cx="9018000" cy="276999"/>
          </a:xfrm>
        </p:grpSpPr>
        <p:sp>
          <p:nvSpPr>
            <p:cNvPr id="3677" name="Google Shape;3677;p1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678" name="Google Shape;3678;p1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679" name="Google Shape;3679;p17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Tiêu chí đánh giá và đánh giá mô hình</a:t>
            </a:r>
            <a:endParaRPr sz="1400">
              <a:solidFill>
                <a:schemeClr val="dk1"/>
              </a:solidFill>
              <a:latin typeface="Arial"/>
              <a:ea typeface="Arial"/>
              <a:cs typeface="Arial"/>
              <a:sym typeface="Arial"/>
            </a:endParaRPr>
          </a:p>
        </p:txBody>
      </p:sp>
      <p:sp>
        <p:nvSpPr>
          <p:cNvPr id="3680" name="Google Shape;3680;p171"/>
          <p:cNvSpPr/>
          <p:nvPr/>
        </p:nvSpPr>
        <p:spPr>
          <a:xfrm>
            <a:off x="671261" y="1700808"/>
            <a:ext cx="8780714" cy="215621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#Hạn chế về Precision</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Cho đến nay, Precision là tiêu chí duy nhất để xác nhận mô hình, nhưng có một hạn chế. Nó đòi hỏi nhiều hơn Precision để đánh giá mô hình đúng cách.</a:t>
            </a:r>
            <a:endParaRPr/>
          </a:p>
          <a:p>
            <a:pPr indent="-98425" lvl="1" marL="361950"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98425" lvl="1" marL="361950"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Tuy nhiên, giả sử rằng có 48 setosas, 1 versicolor và 1 virginica trong bộ thử nghiệm. Khi thực hiện đánh giá bằng cách sử dụng bộ thử nghiệm này, một vấn đề là nó sẽ có Precision 96%. Tuy nhiên, không phải vì hiệu suất của mô hình là rất tốt. Cũng cần kiểm tra các tiêu chí đánh giá khác để đánh giá chính xác hiệu suất của mô hình.</a:t>
            </a:r>
            <a:endParaRPr/>
          </a:p>
        </p:txBody>
      </p:sp>
      <p:grpSp>
        <p:nvGrpSpPr>
          <p:cNvPr id="3681" name="Google Shape;3681;p171"/>
          <p:cNvGrpSpPr/>
          <p:nvPr/>
        </p:nvGrpSpPr>
        <p:grpSpPr>
          <a:xfrm>
            <a:off x="846956" y="2466149"/>
            <a:ext cx="8621044" cy="545516"/>
            <a:chOff x="846956" y="3344912"/>
            <a:chExt cx="8621044" cy="545516"/>
          </a:xfrm>
        </p:grpSpPr>
        <p:sp>
          <p:nvSpPr>
            <p:cNvPr id="3682" name="Google Shape;3682;p171"/>
            <p:cNvSpPr/>
            <p:nvPr/>
          </p:nvSpPr>
          <p:spPr>
            <a:xfrm>
              <a:off x="846956" y="3405809"/>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683" name="Google Shape;3683;p171"/>
            <p:cNvSpPr/>
            <p:nvPr/>
          </p:nvSpPr>
          <p:spPr>
            <a:xfrm>
              <a:off x="1222454" y="3344912"/>
              <a:ext cx="8245546" cy="545516"/>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Nếu có một mô hình dự đoán 'setosa' chỉ ngay cả khi nhập các loại dữ liệu khác nhau, hiệu suất mô hình sẽ bị nghi ngờ. </a:t>
              </a:r>
              <a:endParaRPr sz="1300">
                <a:solidFill>
                  <a:srgbClr val="262626"/>
                </a:solidFill>
                <a:latin typeface="Arial"/>
                <a:ea typeface="Arial"/>
                <a:cs typeface="Arial"/>
                <a:sym typeface="Arial"/>
              </a:endParaRPr>
            </a:p>
          </p:txBody>
        </p:sp>
      </p:gr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8" name="Shape 3688"/>
        <p:cNvGrpSpPr/>
        <p:nvPr/>
      </p:nvGrpSpPr>
      <p:grpSpPr>
        <a:xfrm>
          <a:off x="0" y="0"/>
          <a:ext cx="0" cy="0"/>
          <a:chOff x="0" y="0"/>
          <a:chExt cx="0" cy="0"/>
        </a:xfrm>
      </p:grpSpPr>
      <p:grpSp>
        <p:nvGrpSpPr>
          <p:cNvPr id="3689" name="Google Shape;3689;p172"/>
          <p:cNvGrpSpPr/>
          <p:nvPr/>
        </p:nvGrpSpPr>
        <p:grpSpPr>
          <a:xfrm>
            <a:off x="450000" y="450000"/>
            <a:ext cx="9018000" cy="276999"/>
            <a:chOff x="450000" y="450000"/>
            <a:chExt cx="9018000" cy="276999"/>
          </a:xfrm>
        </p:grpSpPr>
        <p:sp>
          <p:nvSpPr>
            <p:cNvPr id="3690" name="Google Shape;3690;p1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691" name="Google Shape;3691;p1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692" name="Google Shape;3692;p17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Ma trận lỗi</a:t>
            </a:r>
            <a:endParaRPr sz="1400">
              <a:solidFill>
                <a:schemeClr val="dk1"/>
              </a:solidFill>
              <a:latin typeface="Arial"/>
              <a:ea typeface="Arial"/>
              <a:cs typeface="Arial"/>
              <a:sym typeface="Arial"/>
            </a:endParaRPr>
          </a:p>
        </p:txBody>
      </p:sp>
      <p:sp>
        <p:nvSpPr>
          <p:cNvPr id="3693" name="Google Shape;3693;p172"/>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Ma trận lỗi sau đây có thể được biểu thị bằng phân loại nhị phân.</a:t>
            </a:r>
            <a:endParaRPr/>
          </a:p>
        </p:txBody>
      </p:sp>
      <p:graphicFrame>
        <p:nvGraphicFramePr>
          <p:cNvPr id="3694" name="Google Shape;3694;p172"/>
          <p:cNvGraphicFramePr/>
          <p:nvPr/>
        </p:nvGraphicFramePr>
        <p:xfrm>
          <a:off x="666750" y="2060848"/>
          <a:ext cx="3000000" cy="3000000"/>
        </p:xfrm>
        <a:graphic>
          <a:graphicData uri="http://schemas.openxmlformats.org/drawingml/2006/table">
            <a:tbl>
              <a:tblPr bandRow="1" firstRow="1">
                <a:noFill/>
                <a:tableStyleId>{DE1EC4D9-30AB-4202-89E6-7118F7DFD111}</a:tableStyleId>
              </a:tblPr>
              <a:tblGrid>
                <a:gridCol w="1600125"/>
                <a:gridCol w="3538575"/>
                <a:gridCol w="3538575"/>
              </a:tblGrid>
              <a:tr h="355925">
                <a:tc>
                  <a:txBody>
                    <a:bodyPr/>
                    <a:lstStyle/>
                    <a:p>
                      <a:pPr indent="0" lvl="0" marL="0" marR="0" rtl="0" algn="ctr">
                        <a:lnSpc>
                          <a:spcPct val="100000"/>
                        </a:lnSpc>
                        <a:spcBef>
                          <a:spcPts val="0"/>
                        </a:spcBef>
                        <a:spcAft>
                          <a:spcPts val="0"/>
                        </a:spcAft>
                        <a:buClr>
                          <a:schemeClr val="dk1"/>
                        </a:buClr>
                        <a:buSzPts val="1300"/>
                        <a:buFont typeface="Calibri"/>
                        <a:buNone/>
                      </a:pPr>
                      <a:r>
                        <a:t/>
                      </a:r>
                      <a:endParaRPr b="0" sz="13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Dự đoán lớp dương tính </a:t>
                      </a:r>
                      <a:endParaRPr b="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Dự đoán lớp âm tính </a:t>
                      </a:r>
                      <a:endParaRPr b="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22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Dương tính thật</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TP (True Positive)</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FN (False</a:t>
                      </a:r>
                      <a:r>
                        <a:rPr b="0" lang="en-US" sz="1300">
                          <a:solidFill>
                            <a:srgbClr val="262626"/>
                          </a:solidFill>
                          <a:latin typeface="Arial"/>
                          <a:ea typeface="Arial"/>
                          <a:cs typeface="Arial"/>
                          <a:sym typeface="Arial"/>
                        </a:rPr>
                        <a:t> Negative)</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22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Âm tính thật</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FP (False Positive)</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TN (True Negative)</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695" name="Google Shape;3695;p172"/>
          <p:cNvSpPr/>
          <p:nvPr/>
        </p:nvSpPr>
        <p:spPr>
          <a:xfrm>
            <a:off x="671261" y="3101708"/>
            <a:ext cx="8672764"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Điểm đánh giá, bao gồm Precision, khả năng recall, điểm f1 và các điểm khác, có thể được thực hiện dựa trên các khái niệm nêu trên (TP, FP, TN, FN).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ma trận lỗiđể phân tích cả kết quả dự đoán đúng và sai. Ma trận lỗi có thể xác nhận hiệu suất khác nhau để xem các mục tiêu dự đoán và thực tế đã đúng như thế nào. </a:t>
            </a:r>
            <a:endParaRPr sz="1300">
              <a:solidFill>
                <a:srgbClr val="262626"/>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grpSp>
        <p:nvGrpSpPr>
          <p:cNvPr id="3701" name="Google Shape;3701;p173"/>
          <p:cNvGrpSpPr/>
          <p:nvPr/>
        </p:nvGrpSpPr>
        <p:grpSpPr>
          <a:xfrm>
            <a:off x="450000" y="450000"/>
            <a:ext cx="9018000" cy="276999"/>
            <a:chOff x="450000" y="450000"/>
            <a:chExt cx="9018000" cy="276999"/>
          </a:xfrm>
        </p:grpSpPr>
        <p:sp>
          <p:nvSpPr>
            <p:cNvPr id="3702" name="Google Shape;3702;p1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703" name="Google Shape;3703;p1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704" name="Google Shape;3704;p17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Phân loại nhiều nhãn</a:t>
            </a:r>
            <a:endParaRPr sz="1400">
              <a:solidFill>
                <a:schemeClr val="dk1"/>
              </a:solidFill>
              <a:latin typeface="Arial"/>
              <a:ea typeface="Arial"/>
              <a:cs typeface="Arial"/>
              <a:sym typeface="Arial"/>
            </a:endParaRPr>
          </a:p>
        </p:txBody>
      </p:sp>
      <p:sp>
        <p:nvSpPr>
          <p:cNvPr id="3705" name="Google Shape;3705;p173"/>
          <p:cNvSpPr/>
          <p:nvPr/>
        </p:nvSpPr>
        <p:spPr>
          <a:xfrm>
            <a:off x="671261" y="3861048"/>
            <a:ext cx="8672764"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dữ liệu thực vật là một bài toán phân loại nhiều nhãn, nó không thể được thể hiện bằng bốn khái niệm khác nhau chỉ như được cung cấp trước đó. Vì vậy, hãy tạo ba chỉ số cho mỗi setosa, versicolor, virginica bằng cách coi mỗi chỉ số là một bài toán phân loại nhị phân. Lấy setosa làm ví dụ.</a:t>
            </a:r>
            <a:endParaRPr/>
          </a:p>
        </p:txBody>
      </p:sp>
      <p:graphicFrame>
        <p:nvGraphicFramePr>
          <p:cNvPr id="3706" name="Google Shape;3706;p173"/>
          <p:cNvGraphicFramePr/>
          <p:nvPr/>
        </p:nvGraphicFramePr>
        <p:xfrm>
          <a:off x="666749" y="1773238"/>
          <a:ext cx="3000000" cy="3000000"/>
        </p:xfrm>
        <a:graphic>
          <a:graphicData uri="http://schemas.openxmlformats.org/drawingml/2006/table">
            <a:tbl>
              <a:tblPr bandRow="1" firstRow="1">
                <a:noFill/>
                <a:tableStyleId>{DE1EC4D9-30AB-4202-89E6-7118F7DFD111}</a:tableStyleId>
              </a:tblPr>
              <a:tblGrid>
                <a:gridCol w="1332325"/>
                <a:gridCol w="2448325"/>
                <a:gridCol w="2448325"/>
                <a:gridCol w="2448325"/>
              </a:tblGrid>
              <a:tr h="361775">
                <a:tc>
                  <a:txBody>
                    <a:bodyPr/>
                    <a:lstStyle/>
                    <a:p>
                      <a:pPr indent="0" lvl="0" marL="0" marR="0" rtl="0" algn="ctr">
                        <a:lnSpc>
                          <a:spcPct val="100000"/>
                        </a:lnSpc>
                        <a:spcBef>
                          <a:spcPts val="0"/>
                        </a:spcBef>
                        <a:spcAft>
                          <a:spcPts val="0"/>
                        </a:spcAft>
                        <a:buClr>
                          <a:schemeClr val="dk1"/>
                        </a:buClr>
                        <a:buSzPts val="1400"/>
                        <a:buFont typeface="Calibri"/>
                        <a:buNone/>
                      </a:pPr>
                      <a:r>
                        <a:t/>
                      </a:r>
                      <a:endParaRPr b="0" sz="14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b="0" lang="en-US" sz="1400">
                          <a:solidFill>
                            <a:schemeClr val="dk1"/>
                          </a:solidFill>
                          <a:latin typeface="Arial"/>
                          <a:ea typeface="Arial"/>
                          <a:cs typeface="Arial"/>
                          <a:sym typeface="Arial"/>
                        </a:rPr>
                        <a:t>Dự đoán setosa</a:t>
                      </a:r>
                      <a:endParaRPr b="0" sz="14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b="0" lang="en-US" sz="1400">
                          <a:solidFill>
                            <a:schemeClr val="dk1"/>
                          </a:solidFill>
                          <a:latin typeface="Arial"/>
                          <a:ea typeface="Arial"/>
                          <a:cs typeface="Arial"/>
                          <a:sym typeface="Arial"/>
                        </a:rPr>
                        <a:t>Dự đoán versicolor</a:t>
                      </a:r>
                      <a:endParaRPr b="0" sz="14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b="0" lang="en-US" sz="1400">
                          <a:solidFill>
                            <a:schemeClr val="dk1"/>
                          </a:solidFill>
                          <a:latin typeface="Arial"/>
                          <a:ea typeface="Arial"/>
                          <a:cs typeface="Arial"/>
                          <a:sym typeface="Arial"/>
                        </a:rPr>
                        <a:t>Dự đoán virginica</a:t>
                      </a:r>
                      <a:endParaRPr b="0" sz="14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5577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Setosa thật</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Là setosa và dự đoán cùng là setosa</a:t>
                      </a:r>
                      <a:endParaRPr sz="1300">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1300">
                          <a:latin typeface="Arial"/>
                          <a:ea typeface="Arial"/>
                          <a:cs typeface="Arial"/>
                          <a:sym typeface="Arial"/>
                        </a:rPr>
                        <a:t>Là  setosa nhưng dự đoán là versicolor</a:t>
                      </a:r>
                      <a:endParaRPr sz="1300">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Là  setosa nhưng dự đoán là virginica</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5577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Versicolor thật</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Là versicolor nhưng dự đoán làđoán setosa</a:t>
                      </a:r>
                      <a:endParaRPr sz="1300">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1300">
                          <a:latin typeface="Arial"/>
                          <a:ea typeface="Arial"/>
                          <a:cs typeface="Arial"/>
                          <a:sym typeface="Arial"/>
                        </a:rPr>
                        <a:t>Là versicolor và dự đoán cũng là versicolor</a:t>
                      </a:r>
                      <a:endParaRPr sz="1300">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Là versicolor nhưng dự đoán làđoán virginica</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55775">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Virginica thật</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Là virginica nhưng dự đoán là setosa</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Là virginica nhưng dự đoán là versicolor</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300">
                          <a:latin typeface="Arial"/>
                          <a:ea typeface="Arial"/>
                          <a:cs typeface="Arial"/>
                          <a:sym typeface="Arial"/>
                        </a:rPr>
                        <a:t>Là </a:t>
                      </a:r>
                      <a:r>
                        <a:rPr b="0" lang="en-US" sz="1300">
                          <a:solidFill>
                            <a:srgbClr val="262626"/>
                          </a:solidFill>
                          <a:latin typeface="Arial"/>
                          <a:ea typeface="Arial"/>
                          <a:cs typeface="Arial"/>
                          <a:sym typeface="Arial"/>
                        </a:rPr>
                        <a:t>virginica</a:t>
                      </a:r>
                      <a:r>
                        <a:rPr lang="en-US" sz="1300">
                          <a:latin typeface="Arial"/>
                          <a:ea typeface="Arial"/>
                          <a:cs typeface="Arial"/>
                          <a:sym typeface="Arial"/>
                        </a:rPr>
                        <a:t> và dự đoán cũng là </a:t>
                      </a:r>
                      <a:r>
                        <a:rPr b="0" lang="en-US" sz="1300">
                          <a:solidFill>
                            <a:srgbClr val="262626"/>
                          </a:solidFill>
                          <a:latin typeface="Arial"/>
                          <a:ea typeface="Arial"/>
                          <a:cs typeface="Arial"/>
                          <a:sym typeface="Arial"/>
                        </a:rPr>
                        <a:t>virginica</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1" name="Shape 3711"/>
        <p:cNvGrpSpPr/>
        <p:nvPr/>
      </p:nvGrpSpPr>
      <p:grpSpPr>
        <a:xfrm>
          <a:off x="0" y="0"/>
          <a:ext cx="0" cy="0"/>
          <a:chOff x="0" y="0"/>
          <a:chExt cx="0" cy="0"/>
        </a:xfrm>
      </p:grpSpPr>
      <p:grpSp>
        <p:nvGrpSpPr>
          <p:cNvPr id="3712" name="Google Shape;3712;p174"/>
          <p:cNvGrpSpPr/>
          <p:nvPr/>
        </p:nvGrpSpPr>
        <p:grpSpPr>
          <a:xfrm>
            <a:off x="450000" y="450000"/>
            <a:ext cx="9018000" cy="276999"/>
            <a:chOff x="450000" y="450000"/>
            <a:chExt cx="9018000" cy="276999"/>
          </a:xfrm>
        </p:grpSpPr>
        <p:sp>
          <p:nvSpPr>
            <p:cNvPr id="3713" name="Google Shape;3713;p1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714" name="Google Shape;3714;p1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715" name="Google Shape;3715;p17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Ma trận lỗi của bộ dữ liệu thực vật</a:t>
            </a:r>
            <a:endParaRPr sz="1400">
              <a:solidFill>
                <a:schemeClr val="dk1"/>
              </a:solidFill>
              <a:latin typeface="Arial"/>
              <a:ea typeface="Arial"/>
              <a:cs typeface="Arial"/>
              <a:sym typeface="Arial"/>
            </a:endParaRPr>
          </a:p>
        </p:txBody>
      </p:sp>
      <p:sp>
        <p:nvSpPr>
          <p:cNvPr id="3716" name="Google Shape;3716;p174"/>
          <p:cNvSpPr/>
          <p:nvPr/>
        </p:nvSpPr>
        <p:spPr>
          <a:xfrm>
            <a:off x="671261" y="3284984"/>
            <a:ext cx="867276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scikit-learn, có thể dễ dàng tính toán ma trận nhầm lẫn bằng cách sử dụng hàm confusion_matrix. Gửi các đối số đến lớp thực tế và sau đó đến lớp dự đoán.</a:t>
            </a:r>
            <a:endParaRPr/>
          </a:p>
        </p:txBody>
      </p:sp>
      <p:sp>
        <p:nvSpPr>
          <p:cNvPr id="3717" name="Google Shape;3717;p174"/>
          <p:cNvSpPr/>
          <p:nvPr/>
        </p:nvSpPr>
        <p:spPr>
          <a:xfrm>
            <a:off x="666749" y="1773240"/>
            <a:ext cx="8677276" cy="143534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18" name="Google Shape;3718;p174"/>
          <p:cNvPicPr preferRelativeResize="0"/>
          <p:nvPr/>
        </p:nvPicPr>
        <p:blipFill rotWithShape="1">
          <a:blip r:embed="rId3">
            <a:alphaModFix/>
          </a:blip>
          <a:srcRect b="0" l="354" r="22370" t="0"/>
          <a:stretch/>
        </p:blipFill>
        <p:spPr>
          <a:xfrm>
            <a:off x="847725" y="1844823"/>
            <a:ext cx="8496300" cy="126360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3" name="Shape 3723"/>
        <p:cNvGrpSpPr/>
        <p:nvPr/>
      </p:nvGrpSpPr>
      <p:grpSpPr>
        <a:xfrm>
          <a:off x="0" y="0"/>
          <a:ext cx="0" cy="0"/>
          <a:chOff x="0" y="0"/>
          <a:chExt cx="0" cy="0"/>
        </a:xfrm>
      </p:grpSpPr>
      <p:grpSp>
        <p:nvGrpSpPr>
          <p:cNvPr id="3724" name="Google Shape;3724;p175"/>
          <p:cNvGrpSpPr/>
          <p:nvPr/>
        </p:nvGrpSpPr>
        <p:grpSpPr>
          <a:xfrm>
            <a:off x="450000" y="450000"/>
            <a:ext cx="9018000" cy="276999"/>
            <a:chOff x="450000" y="450000"/>
            <a:chExt cx="9018000" cy="276999"/>
          </a:xfrm>
        </p:grpSpPr>
        <p:sp>
          <p:nvSpPr>
            <p:cNvPr id="3725" name="Google Shape;3725;p1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726" name="Google Shape;3726;p1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727" name="Google Shape;3727;p17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Ma trận lỗi của bộ dữ liệu thực vật</a:t>
            </a:r>
            <a:endParaRPr sz="1400">
              <a:solidFill>
                <a:schemeClr val="dk1"/>
              </a:solidFill>
              <a:latin typeface="Arial"/>
              <a:ea typeface="Arial"/>
              <a:cs typeface="Arial"/>
              <a:sym typeface="Arial"/>
            </a:endParaRPr>
          </a:p>
        </p:txBody>
      </p:sp>
      <p:grpSp>
        <p:nvGrpSpPr>
          <p:cNvPr id="3728" name="Google Shape;3728;p175"/>
          <p:cNvGrpSpPr/>
          <p:nvPr/>
        </p:nvGrpSpPr>
        <p:grpSpPr>
          <a:xfrm>
            <a:off x="742949" y="1773240"/>
            <a:ext cx="8677276" cy="4697894"/>
            <a:chOff x="666749" y="1773240"/>
            <a:chExt cx="8677276" cy="4697894"/>
          </a:xfrm>
        </p:grpSpPr>
        <p:sp>
          <p:nvSpPr>
            <p:cNvPr id="3729" name="Google Shape;3729;p175"/>
            <p:cNvSpPr/>
            <p:nvPr/>
          </p:nvSpPr>
          <p:spPr>
            <a:xfrm>
              <a:off x="666749" y="1773240"/>
              <a:ext cx="8677276" cy="453548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30" name="Google Shape;3730;p175"/>
            <p:cNvPicPr preferRelativeResize="0"/>
            <p:nvPr/>
          </p:nvPicPr>
          <p:blipFill rotWithShape="1">
            <a:blip r:embed="rId3">
              <a:alphaModFix/>
            </a:blip>
            <a:srcRect b="83705" l="273" r="15362" t="0"/>
            <a:stretch/>
          </p:blipFill>
          <p:spPr>
            <a:xfrm>
              <a:off x="847724" y="1844825"/>
              <a:ext cx="8496301" cy="720080"/>
            </a:xfrm>
            <a:prstGeom prst="rect">
              <a:avLst/>
            </a:prstGeom>
            <a:noFill/>
            <a:ln>
              <a:noFill/>
            </a:ln>
          </p:spPr>
        </p:pic>
        <p:sp>
          <p:nvSpPr>
            <p:cNvPr id="3731" name="Google Shape;3731;p175"/>
            <p:cNvSpPr txBox="1"/>
            <p:nvPr/>
          </p:nvSpPr>
          <p:spPr>
            <a:xfrm>
              <a:off x="3398811" y="2621065"/>
              <a:ext cx="730969"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Ma trận lỗi</a:t>
              </a:r>
              <a:endParaRPr sz="1200">
                <a:solidFill>
                  <a:schemeClr val="dk1"/>
                </a:solidFill>
                <a:latin typeface="Arial"/>
                <a:ea typeface="Arial"/>
                <a:cs typeface="Arial"/>
                <a:sym typeface="Arial"/>
              </a:endParaRPr>
            </a:p>
          </p:txBody>
        </p:sp>
        <p:sp>
          <p:nvSpPr>
            <p:cNvPr id="3732" name="Google Shape;3732;p175"/>
            <p:cNvSpPr txBox="1"/>
            <p:nvPr/>
          </p:nvSpPr>
          <p:spPr>
            <a:xfrm>
              <a:off x="3292217" y="5917034"/>
              <a:ext cx="944100" cy="55410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versicolor </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Nhãn dự đoán</a:t>
              </a:r>
              <a:endParaRPr sz="1200">
                <a:solidFill>
                  <a:schemeClr val="dk1"/>
                </a:solidFill>
                <a:latin typeface="Arial"/>
                <a:ea typeface="Arial"/>
                <a:cs typeface="Arial"/>
                <a:sym typeface="Arial"/>
              </a:endParaRPr>
            </a:p>
          </p:txBody>
        </p:sp>
        <p:sp>
          <p:nvSpPr>
            <p:cNvPr id="3733" name="Google Shape;3733;p175"/>
            <p:cNvSpPr txBox="1"/>
            <p:nvPr/>
          </p:nvSpPr>
          <p:spPr>
            <a:xfrm>
              <a:off x="4502503" y="5917034"/>
              <a:ext cx="58349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virginica</a:t>
              </a:r>
              <a:endParaRPr/>
            </a:p>
          </p:txBody>
        </p:sp>
        <p:sp>
          <p:nvSpPr>
            <p:cNvPr id="3734" name="Google Shape;3734;p175"/>
            <p:cNvSpPr txBox="1"/>
            <p:nvPr/>
          </p:nvSpPr>
          <p:spPr>
            <a:xfrm>
              <a:off x="2514741" y="5917034"/>
              <a:ext cx="439200" cy="36930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setosa</a:t>
              </a:r>
              <a:endParaRPr/>
            </a:p>
          </p:txBody>
        </p:sp>
        <p:sp>
          <p:nvSpPr>
            <p:cNvPr id="3735" name="Google Shape;3735;p175"/>
            <p:cNvSpPr txBox="1"/>
            <p:nvPr/>
          </p:nvSpPr>
          <p:spPr>
            <a:xfrm>
              <a:off x="1603040" y="5257398"/>
              <a:ext cx="58349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virginica</a:t>
              </a:r>
              <a:endParaRPr/>
            </a:p>
          </p:txBody>
        </p:sp>
        <p:sp>
          <p:nvSpPr>
            <p:cNvPr id="3736" name="Google Shape;3736;p175"/>
            <p:cNvSpPr txBox="1"/>
            <p:nvPr/>
          </p:nvSpPr>
          <p:spPr>
            <a:xfrm>
              <a:off x="1747311" y="3237842"/>
              <a:ext cx="439200" cy="36930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setosa</a:t>
              </a:r>
              <a:endParaRPr/>
            </a:p>
          </p:txBody>
        </p:sp>
        <p:sp>
          <p:nvSpPr>
            <p:cNvPr id="3737" name="Google Shape;3737;p175"/>
            <p:cNvSpPr txBox="1"/>
            <p:nvPr/>
          </p:nvSpPr>
          <p:spPr>
            <a:xfrm>
              <a:off x="1514875" y="4235992"/>
              <a:ext cx="671659"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versicolor</a:t>
              </a:r>
              <a:endParaRPr/>
            </a:p>
          </p:txBody>
        </p:sp>
        <p:sp>
          <p:nvSpPr>
            <p:cNvPr id="3738" name="Google Shape;3738;p175"/>
            <p:cNvSpPr txBox="1"/>
            <p:nvPr/>
          </p:nvSpPr>
          <p:spPr>
            <a:xfrm rot="-5400000">
              <a:off x="990616" y="4301919"/>
              <a:ext cx="682879"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Nhãn thật</a:t>
              </a:r>
              <a:endParaRPr sz="1200">
                <a:solidFill>
                  <a:schemeClr val="dk1"/>
                </a:solidFill>
                <a:latin typeface="Arial"/>
                <a:ea typeface="Arial"/>
                <a:cs typeface="Arial"/>
                <a:sym typeface="Arial"/>
              </a:endParaRPr>
            </a:p>
          </p:txBody>
        </p:sp>
        <p:pic>
          <p:nvPicPr>
            <p:cNvPr id="3739" name="Google Shape;3739;p175"/>
            <p:cNvPicPr preferRelativeResize="0"/>
            <p:nvPr/>
          </p:nvPicPr>
          <p:blipFill rotWithShape="1">
            <a:blip r:embed="rId3">
              <a:alphaModFix/>
            </a:blip>
            <a:srcRect b="7937" l="13493" r="47180" t="21183"/>
            <a:stretch/>
          </p:blipFill>
          <p:spPr>
            <a:xfrm>
              <a:off x="2179105" y="2780928"/>
              <a:ext cx="3960440" cy="3132348"/>
            </a:xfrm>
            <a:prstGeom prst="rect">
              <a:avLst/>
            </a:prstGeom>
            <a:noFill/>
            <a:ln>
              <a:noFill/>
            </a:ln>
          </p:spPr>
        </p:pic>
      </p:gr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4" name="Shape 3744"/>
        <p:cNvGrpSpPr/>
        <p:nvPr/>
      </p:nvGrpSpPr>
      <p:grpSpPr>
        <a:xfrm>
          <a:off x="0" y="0"/>
          <a:ext cx="0" cy="0"/>
          <a:chOff x="0" y="0"/>
          <a:chExt cx="0" cy="0"/>
        </a:xfrm>
      </p:grpSpPr>
      <p:grpSp>
        <p:nvGrpSpPr>
          <p:cNvPr id="3745" name="Google Shape;3745;p176"/>
          <p:cNvGrpSpPr/>
          <p:nvPr/>
        </p:nvGrpSpPr>
        <p:grpSpPr>
          <a:xfrm>
            <a:off x="450000" y="450000"/>
            <a:ext cx="9018000" cy="276999"/>
            <a:chOff x="450000" y="450000"/>
            <a:chExt cx="9018000" cy="276999"/>
          </a:xfrm>
        </p:grpSpPr>
        <p:sp>
          <p:nvSpPr>
            <p:cNvPr id="3746" name="Google Shape;3746;p1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747" name="Google Shape;3747;p1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748" name="Google Shape;3748;p17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Ma trận lỗi của bộ dữ liệu thực vật</a:t>
            </a:r>
            <a:endParaRPr sz="1400">
              <a:solidFill>
                <a:schemeClr val="dk1"/>
              </a:solidFill>
              <a:latin typeface="Arial"/>
              <a:ea typeface="Arial"/>
              <a:cs typeface="Arial"/>
              <a:sym typeface="Arial"/>
            </a:endParaRPr>
          </a:p>
        </p:txBody>
      </p:sp>
      <p:sp>
        <p:nvSpPr>
          <p:cNvPr id="3749" name="Google Shape;3749;p176"/>
          <p:cNvSpPr/>
          <p:nvPr/>
        </p:nvSpPr>
        <p:spPr>
          <a:xfrm>
            <a:off x="671261" y="1700808"/>
            <a:ext cx="878071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scikit-plot để hình dung ma trận nhầm lẫn thành một bản đồ nhiệt trực quan hơn. Scikit-learn không có nhãn cho trục x và trục y. Mặt khác, scikit-plot có nhãn cho trục để giải thích kết quả dễ dàng hơn.</a:t>
            </a:r>
            <a:endParaRPr sz="1300">
              <a:solidFill>
                <a:srgbClr val="262626"/>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4" name="Shape 3754"/>
        <p:cNvGrpSpPr/>
        <p:nvPr/>
      </p:nvGrpSpPr>
      <p:grpSpPr>
        <a:xfrm>
          <a:off x="0" y="0"/>
          <a:ext cx="0" cy="0"/>
          <a:chOff x="0" y="0"/>
          <a:chExt cx="0" cy="0"/>
        </a:xfrm>
      </p:grpSpPr>
      <p:grpSp>
        <p:nvGrpSpPr>
          <p:cNvPr id="3755" name="Google Shape;3755;p177"/>
          <p:cNvGrpSpPr/>
          <p:nvPr/>
        </p:nvGrpSpPr>
        <p:grpSpPr>
          <a:xfrm>
            <a:off x="450000" y="450000"/>
            <a:ext cx="9018000" cy="276999"/>
            <a:chOff x="450000" y="450000"/>
            <a:chExt cx="9018000" cy="276999"/>
          </a:xfrm>
        </p:grpSpPr>
        <p:sp>
          <p:nvSpPr>
            <p:cNvPr id="3756" name="Google Shape;3756;p1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757" name="Google Shape;3757;p1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758" name="Google Shape;3758;p17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precision / recall / fall-out / f-score </a:t>
            </a:r>
            <a:endParaRPr/>
          </a:p>
        </p:txBody>
      </p:sp>
      <p:sp>
        <p:nvSpPr>
          <p:cNvPr id="3759" name="Google Shape;3759;p177"/>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Điểm đánh giá khác nhau ở mỗi lớp mục tiêu trong một bài toán phân loại nhiều nhãn.</a:t>
            </a:r>
            <a:endParaRPr/>
          </a:p>
        </p:txBody>
      </p:sp>
      <p:sp>
        <p:nvSpPr>
          <p:cNvPr id="3760" name="Google Shape;3760;p177"/>
          <p:cNvSpPr/>
          <p:nvPr/>
        </p:nvSpPr>
        <p:spPr>
          <a:xfrm>
            <a:off x="671261" y="3429000"/>
            <a:ext cx="8672764"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Chấm điểm kết quả đánh giá dựa trên TP, TN, FP và FN của ma trận nhầm lẫn. Bốn khái niệm này chỉ có thể thực hiện được trong các vấn đề phân loại nhị phân. Đối với các vấn đề phân loại đa nhãn có N lớp đích, chẳng hạn như dữ liệu mống mắt, hãy coi mỗi lớp đích là phân loại nhị phân và thu được ma trận nhầm lẫn N. </a:t>
            </a:r>
            <a:endParaRPr/>
          </a:p>
        </p:txBody>
      </p:sp>
      <p:graphicFrame>
        <p:nvGraphicFramePr>
          <p:cNvPr id="3761" name="Google Shape;3761;p177"/>
          <p:cNvGraphicFramePr/>
          <p:nvPr/>
        </p:nvGraphicFramePr>
        <p:xfrm>
          <a:off x="666750" y="2124955"/>
          <a:ext cx="3000000" cy="3000000"/>
        </p:xfrm>
        <a:graphic>
          <a:graphicData uri="http://schemas.openxmlformats.org/drawingml/2006/table">
            <a:tbl>
              <a:tblPr bandRow="1" firstRow="1">
                <a:noFill/>
                <a:tableStyleId>{DE1EC4D9-30AB-4202-89E6-7118F7DFD111}</a:tableStyleId>
              </a:tblPr>
              <a:tblGrid>
                <a:gridCol w="2007700"/>
                <a:gridCol w="3334800"/>
                <a:gridCol w="3334800"/>
              </a:tblGrid>
              <a:tr h="304025">
                <a:tc>
                  <a:txBody>
                    <a:bodyPr/>
                    <a:lstStyle/>
                    <a:p>
                      <a:pPr indent="0" lvl="0" marL="0" marR="0" rtl="0" algn="ctr">
                        <a:lnSpc>
                          <a:spcPct val="100000"/>
                        </a:lnSpc>
                        <a:spcBef>
                          <a:spcPts val="0"/>
                        </a:spcBef>
                        <a:spcAft>
                          <a:spcPts val="0"/>
                        </a:spcAft>
                        <a:buClr>
                          <a:schemeClr val="dk1"/>
                        </a:buClr>
                        <a:buSzPts val="1300"/>
                        <a:buFont typeface="Calibri"/>
                        <a:buNone/>
                      </a:pPr>
                      <a:r>
                        <a:t/>
                      </a:r>
                      <a:endParaRPr b="0" sz="13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Dự đoán setosa</a:t>
                      </a:r>
                      <a:endParaRPr b="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Không dự đoán được là setosa</a:t>
                      </a:r>
                      <a:endParaRPr b="0" sz="1300">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(Dự đoán versicolor</a:t>
                      </a:r>
                      <a:r>
                        <a:rPr b="0" lang="en-US" sz="1300">
                          <a:solidFill>
                            <a:schemeClr val="dk1"/>
                          </a:solidFill>
                          <a:latin typeface="Arial"/>
                          <a:ea typeface="Arial"/>
                          <a:cs typeface="Arial"/>
                          <a:sym typeface="Arial"/>
                        </a:rPr>
                        <a:t> hoặc</a:t>
                      </a:r>
                      <a:r>
                        <a:rPr b="0" lang="en-US" sz="1300">
                          <a:solidFill>
                            <a:schemeClr val="dk1"/>
                          </a:solidFill>
                          <a:latin typeface="Arial"/>
                          <a:ea typeface="Arial"/>
                          <a:cs typeface="Arial"/>
                          <a:sym typeface="Arial"/>
                        </a:rPr>
                        <a:t> virginica)</a:t>
                      </a:r>
                      <a:endParaRPr b="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694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Setosa thật</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a:latin typeface="Arial"/>
                          <a:ea typeface="Arial"/>
                          <a:cs typeface="Arial"/>
                          <a:sym typeface="Arial"/>
                        </a:rPr>
                        <a:t>TP </a:t>
                      </a:r>
                      <a:r>
                        <a:rPr lang="en-US" sz="1300">
                          <a:latin typeface="Arial"/>
                          <a:ea typeface="Arial"/>
                          <a:cs typeface="Arial"/>
                          <a:sym typeface="Arial"/>
                        </a:rPr>
                        <a:t>(True</a:t>
                      </a:r>
                      <a:r>
                        <a:rPr lang="en-US" sz="1300">
                          <a:latin typeface="Arial"/>
                          <a:ea typeface="Arial"/>
                          <a:cs typeface="Arial"/>
                          <a:sym typeface="Arial"/>
                        </a:rPr>
                        <a:t> Positive)</a:t>
                      </a:r>
                      <a:endParaRPr sz="1300">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FN (False Negative)</a:t>
                      </a:r>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Không phải là </a:t>
                      </a:r>
                      <a:r>
                        <a:rPr b="0" lang="en-US" sz="1300">
                          <a:solidFill>
                            <a:srgbClr val="262626"/>
                          </a:solidFill>
                          <a:latin typeface="Arial"/>
                          <a:ea typeface="Arial"/>
                          <a:cs typeface="Arial"/>
                          <a:sym typeface="Arial"/>
                        </a:rPr>
                        <a:t>versicolor</a:t>
                      </a:r>
                      <a:endParaRPr/>
                    </a:p>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(versicolor</a:t>
                      </a:r>
                      <a:r>
                        <a:rPr b="0" lang="en-US" sz="1300">
                          <a:solidFill>
                            <a:srgbClr val="262626"/>
                          </a:solidFill>
                          <a:latin typeface="Arial"/>
                          <a:ea typeface="Arial"/>
                          <a:cs typeface="Arial"/>
                          <a:sym typeface="Arial"/>
                        </a:rPr>
                        <a:t> hoặc</a:t>
                      </a:r>
                      <a:r>
                        <a:rPr b="0" lang="en-US" sz="1300">
                          <a:solidFill>
                            <a:srgbClr val="262626"/>
                          </a:solidFill>
                          <a:latin typeface="Arial"/>
                          <a:ea typeface="Arial"/>
                          <a:cs typeface="Arial"/>
                          <a:sym typeface="Arial"/>
                        </a:rPr>
                        <a:t> virginica)</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a:latin typeface="Arial"/>
                          <a:ea typeface="Arial"/>
                          <a:cs typeface="Arial"/>
                          <a:sym typeface="Arial"/>
                        </a:rPr>
                        <a:t>FP (False Positive)</a:t>
                      </a:r>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a:latin typeface="Arial"/>
                          <a:ea typeface="Arial"/>
                          <a:cs typeface="Arial"/>
                          <a:sym typeface="Arial"/>
                        </a:rPr>
                        <a:t>TN (True</a:t>
                      </a:r>
                      <a:r>
                        <a:rPr lang="en-US" sz="1300">
                          <a:latin typeface="Arial"/>
                          <a:ea typeface="Arial"/>
                          <a:cs typeface="Arial"/>
                          <a:sym typeface="Arial"/>
                        </a:rPr>
                        <a:t> Negative)</a:t>
                      </a:r>
                      <a:endParaRPr sz="1300">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3762" name="Google Shape;3762;p177"/>
          <p:cNvGrpSpPr/>
          <p:nvPr/>
        </p:nvGrpSpPr>
        <p:grpSpPr>
          <a:xfrm>
            <a:off x="846956" y="4183427"/>
            <a:ext cx="8497069" cy="950755"/>
            <a:chOff x="846956" y="4370787"/>
            <a:chExt cx="8497069" cy="950755"/>
          </a:xfrm>
        </p:grpSpPr>
        <p:sp>
          <p:nvSpPr>
            <p:cNvPr id="3763" name="Google Shape;3763;p177"/>
            <p:cNvSpPr/>
            <p:nvPr/>
          </p:nvSpPr>
          <p:spPr>
            <a:xfrm>
              <a:off x="846956" y="4431684"/>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3764" name="Google Shape;3764;p177"/>
            <p:cNvSpPr/>
            <p:nvPr/>
          </p:nvSpPr>
          <p:spPr>
            <a:xfrm>
              <a:off x="1222454" y="4370787"/>
              <a:ext cx="8121571" cy="95075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Dữ liệu thực vật</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Coi mỗi setosa, </a:t>
              </a:r>
              <a:r>
                <a:rPr b="0" lang="en-US" sz="1300">
                  <a:solidFill>
                    <a:srgbClr val="262626"/>
                  </a:solidFill>
                  <a:latin typeface="Arial"/>
                  <a:ea typeface="Arial"/>
                  <a:cs typeface="Arial"/>
                  <a:sym typeface="Arial"/>
                </a:rPr>
                <a:t>versicolor</a:t>
              </a:r>
              <a:r>
                <a:rPr lang="en-US" sz="1300">
                  <a:solidFill>
                    <a:srgbClr val="262626"/>
                  </a:solidFill>
                  <a:latin typeface="Arial"/>
                  <a:ea typeface="Arial"/>
                  <a:cs typeface="Arial"/>
                  <a:sym typeface="Arial"/>
                </a:rPr>
                <a:t> và virginica là một bài toán phân loại nhị phân và tạo ra ba ma trận nhầm lẫn.</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Sau đây cho thấy ma trận nhầm lẫn của setosa.</a:t>
              </a:r>
              <a:endParaRPr sz="1300">
                <a:solidFill>
                  <a:srgbClr val="262626"/>
                </a:solidFill>
                <a:latin typeface="Arial"/>
                <a:ea typeface="Arial"/>
                <a:cs typeface="Arial"/>
                <a:sym typeface="Arial"/>
              </a:endParaRPr>
            </a:p>
          </p:txBody>
        </p:sp>
      </p:gr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9" name="Shape 3769"/>
        <p:cNvGrpSpPr/>
        <p:nvPr/>
      </p:nvGrpSpPr>
      <p:grpSpPr>
        <a:xfrm>
          <a:off x="0" y="0"/>
          <a:ext cx="0" cy="0"/>
          <a:chOff x="0" y="0"/>
          <a:chExt cx="0" cy="0"/>
        </a:xfrm>
      </p:grpSpPr>
      <p:grpSp>
        <p:nvGrpSpPr>
          <p:cNvPr id="3770" name="Google Shape;3770;p178"/>
          <p:cNvGrpSpPr/>
          <p:nvPr/>
        </p:nvGrpSpPr>
        <p:grpSpPr>
          <a:xfrm>
            <a:off x="450000" y="450000"/>
            <a:ext cx="9018000" cy="276999"/>
            <a:chOff x="450000" y="450000"/>
            <a:chExt cx="9018000" cy="276999"/>
          </a:xfrm>
        </p:grpSpPr>
        <p:sp>
          <p:nvSpPr>
            <p:cNvPr id="3771" name="Google Shape;3771;p1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772" name="Google Shape;3772;p1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773" name="Google Shape;3773;p17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precision</a:t>
            </a:r>
            <a:endParaRPr sz="1400">
              <a:solidFill>
                <a:schemeClr val="dk1"/>
              </a:solidFill>
              <a:latin typeface="Arial"/>
              <a:ea typeface="Arial"/>
              <a:cs typeface="Arial"/>
              <a:sym typeface="Arial"/>
            </a:endParaRPr>
          </a:p>
        </p:txBody>
      </p:sp>
      <p:sp>
        <p:nvSpPr>
          <p:cNvPr id="3774" name="Google Shape;3774;p178"/>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Precision là tỷ lệ của lớp dự đoán chính xác.</a:t>
            </a:r>
            <a:endParaRPr/>
          </a:p>
        </p:txBody>
      </p:sp>
      <p:sp>
        <p:nvSpPr>
          <p:cNvPr id="3775" name="Google Shape;3775;p178"/>
          <p:cNvSpPr txBox="1"/>
          <p:nvPr/>
        </p:nvSpPr>
        <p:spPr>
          <a:xfrm>
            <a:off x="3817403" y="2102888"/>
            <a:ext cx="2268020" cy="66005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776" name="Google Shape;3776;p178"/>
          <p:cNvGrpSpPr/>
          <p:nvPr/>
        </p:nvGrpSpPr>
        <p:grpSpPr>
          <a:xfrm>
            <a:off x="666750" y="5049181"/>
            <a:ext cx="8677275" cy="991956"/>
            <a:chOff x="559817" y="3081410"/>
            <a:chExt cx="8677275" cy="991956"/>
          </a:xfrm>
        </p:grpSpPr>
        <p:sp>
          <p:nvSpPr>
            <p:cNvPr id="3777" name="Google Shape;3777;p178"/>
            <p:cNvSpPr/>
            <p:nvPr/>
          </p:nvSpPr>
          <p:spPr>
            <a:xfrm>
              <a:off x="559817" y="3081410"/>
              <a:ext cx="8677275" cy="9919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778" name="Google Shape;3778;p178"/>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3779" name="Google Shape;3779;p178"/>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45</a:t>
              </a:r>
              <a:endParaRPr/>
            </a:p>
          </p:txBody>
        </p:sp>
        <p:sp>
          <p:nvSpPr>
            <p:cNvPr id="3780" name="Google Shape;3780;p178"/>
            <p:cNvSpPr txBox="1"/>
            <p:nvPr/>
          </p:nvSpPr>
          <p:spPr>
            <a:xfrm>
              <a:off x="1036273" y="3467475"/>
              <a:ext cx="8167303" cy="50783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Trong phân loại nhiều nhãn, trung bình không thể là “binary.”</a:t>
              </a:r>
              <a:endParaRPr/>
            </a:p>
            <a:p>
              <a:pPr indent="-182563" lvl="0" marL="182563" marR="0" rtl="0" algn="l">
                <a:spcBef>
                  <a:spcPts val="600"/>
                </a:spcBef>
                <a:spcAft>
                  <a:spcPts val="0"/>
                </a:spcAft>
                <a:buClr>
                  <a:srgbClr val="262626"/>
                </a:buClr>
                <a:buSzPts val="1400"/>
                <a:buFont typeface="Arial"/>
                <a:buChar char="•"/>
              </a:pPr>
              <a:r>
                <a:rPr lang="en-US" sz="1400">
                  <a:solidFill>
                    <a:srgbClr val="262626"/>
                  </a:solidFill>
                  <a:latin typeface="Arial"/>
                  <a:ea typeface="Arial"/>
                  <a:cs typeface="Arial"/>
                  <a:sym typeface="Arial"/>
                </a:rPr>
                <a:t>“binary” là giá trị mặc định trung bình.</a:t>
              </a:r>
              <a:endParaRPr sz="1400">
                <a:solidFill>
                  <a:srgbClr val="262626"/>
                </a:solidFill>
                <a:latin typeface="Arial"/>
                <a:ea typeface="Arial"/>
                <a:cs typeface="Arial"/>
                <a:sym typeface="Arial"/>
              </a:endParaRPr>
            </a:p>
          </p:txBody>
        </p:sp>
      </p:grpSp>
      <p:grpSp>
        <p:nvGrpSpPr>
          <p:cNvPr id="3781" name="Google Shape;3781;p178"/>
          <p:cNvGrpSpPr/>
          <p:nvPr/>
        </p:nvGrpSpPr>
        <p:grpSpPr>
          <a:xfrm>
            <a:off x="666749" y="2924944"/>
            <a:ext cx="8677276" cy="2016224"/>
            <a:chOff x="666749" y="2924944"/>
            <a:chExt cx="8677276" cy="2016224"/>
          </a:xfrm>
        </p:grpSpPr>
        <p:sp>
          <p:nvSpPr>
            <p:cNvPr id="3782" name="Google Shape;3782;p178"/>
            <p:cNvSpPr/>
            <p:nvPr/>
          </p:nvSpPr>
          <p:spPr>
            <a:xfrm>
              <a:off x="666749" y="2924944"/>
              <a:ext cx="8677276" cy="20162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83" name="Google Shape;3783;p178"/>
            <p:cNvGrpSpPr/>
            <p:nvPr/>
          </p:nvGrpSpPr>
          <p:grpSpPr>
            <a:xfrm>
              <a:off x="847725" y="2960948"/>
              <a:ext cx="8496300" cy="1928737"/>
              <a:chOff x="847725" y="2960948"/>
              <a:chExt cx="8496300" cy="1928737"/>
            </a:xfrm>
          </p:grpSpPr>
          <p:grpSp>
            <p:nvGrpSpPr>
              <p:cNvPr id="3784" name="Google Shape;3784;p178"/>
              <p:cNvGrpSpPr/>
              <p:nvPr/>
            </p:nvGrpSpPr>
            <p:grpSpPr>
              <a:xfrm>
                <a:off x="847725" y="2960948"/>
                <a:ext cx="8496300" cy="1885465"/>
                <a:chOff x="847725" y="2960948"/>
                <a:chExt cx="8496300" cy="1885465"/>
              </a:xfrm>
            </p:grpSpPr>
            <p:pic>
              <p:nvPicPr>
                <p:cNvPr id="3785" name="Google Shape;3785;p178"/>
                <p:cNvPicPr preferRelativeResize="0"/>
                <p:nvPr/>
              </p:nvPicPr>
              <p:blipFill rotWithShape="1">
                <a:blip r:embed="rId5">
                  <a:alphaModFix/>
                </a:blip>
                <a:srcRect b="0" l="458" r="21860" t="0"/>
                <a:stretch/>
              </p:blipFill>
              <p:spPr>
                <a:xfrm>
                  <a:off x="847725" y="2960948"/>
                  <a:ext cx="8496300" cy="1885465"/>
                </a:xfrm>
                <a:prstGeom prst="rect">
                  <a:avLst/>
                </a:prstGeom>
                <a:noFill/>
                <a:ln>
                  <a:noFill/>
                </a:ln>
              </p:spPr>
            </p:pic>
            <p:sp>
              <p:nvSpPr>
                <p:cNvPr id="3786" name="Google Shape;3786;p178"/>
                <p:cNvSpPr/>
                <p:nvPr/>
              </p:nvSpPr>
              <p:spPr>
                <a:xfrm>
                  <a:off x="2290926" y="3867401"/>
                  <a:ext cx="2569541" cy="184666"/>
                </a:xfrm>
                <a:prstGeom prst="rect">
                  <a:avLst/>
                </a:prstGeom>
                <a:solidFill>
                  <a:srgbClr val="F7F7F7"/>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C03148"/>
                      </a:solidFill>
                      <a:latin typeface="Arial"/>
                      <a:ea typeface="Arial"/>
                      <a:cs typeface="Arial"/>
                      <a:sym typeface="Arial"/>
                    </a:rPr>
                    <a:t>f"</a:t>
                  </a:r>
                  <a:r>
                    <a:rPr lang="en-US" sz="1200">
                      <a:solidFill>
                        <a:schemeClr val="dk1"/>
                      </a:solidFill>
                      <a:latin typeface="Arial"/>
                      <a:ea typeface="Arial"/>
                      <a:cs typeface="Arial"/>
                      <a:sym typeface="Arial"/>
                    </a:rPr>
                    <a:t>{target} </a:t>
                  </a:r>
                  <a:r>
                    <a:rPr lang="en-US" sz="1200">
                      <a:solidFill>
                        <a:srgbClr val="C03148"/>
                      </a:solidFill>
                      <a:latin typeface="Arial"/>
                      <a:ea typeface="Arial"/>
                      <a:cs typeface="Arial"/>
                      <a:sym typeface="Arial"/>
                    </a:rPr>
                    <a:t>precision:</a:t>
                  </a:r>
                  <a:r>
                    <a:rPr lang="en-US" sz="1200">
                      <a:solidFill>
                        <a:schemeClr val="dk1"/>
                      </a:solidFill>
                      <a:latin typeface="Arial"/>
                      <a:ea typeface="Arial"/>
                      <a:cs typeface="Arial"/>
                      <a:sym typeface="Arial"/>
                    </a:rPr>
                    <a:t>{score}</a:t>
                  </a:r>
                  <a:r>
                    <a:rPr lang="en-US" sz="1200">
                      <a:solidFill>
                        <a:srgbClr val="C03148"/>
                      </a:solidFill>
                      <a:latin typeface="Arial"/>
                      <a:ea typeface="Arial"/>
                      <a:cs typeface="Arial"/>
                      <a:sym typeface="Arial"/>
                    </a:rPr>
                    <a:t>"</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grpSp>
          <p:sp>
            <p:nvSpPr>
              <p:cNvPr id="3787" name="Google Shape;3787;p178"/>
              <p:cNvSpPr/>
              <p:nvPr/>
            </p:nvSpPr>
            <p:spPr>
              <a:xfrm>
                <a:off x="1531032" y="4144114"/>
                <a:ext cx="3903069" cy="745571"/>
              </a:xfrm>
              <a:prstGeom prst="rect">
                <a:avLst/>
              </a:prstGeom>
              <a:solidFill>
                <a:schemeClr val="lt1"/>
              </a:solid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setosa precision: 1.0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versicolor precision: 0.9375</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virginica precision: 1.0</a:t>
                </a:r>
                <a:endParaRPr/>
              </a:p>
            </p:txBody>
          </p:sp>
        </p:grpSp>
      </p:gr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2" name="Shape 3792"/>
        <p:cNvGrpSpPr/>
        <p:nvPr/>
      </p:nvGrpSpPr>
      <p:grpSpPr>
        <a:xfrm>
          <a:off x="0" y="0"/>
          <a:ext cx="0" cy="0"/>
          <a:chOff x="0" y="0"/>
          <a:chExt cx="0" cy="0"/>
        </a:xfrm>
      </p:grpSpPr>
      <p:grpSp>
        <p:nvGrpSpPr>
          <p:cNvPr id="3793" name="Google Shape;3793;p179"/>
          <p:cNvGrpSpPr/>
          <p:nvPr/>
        </p:nvGrpSpPr>
        <p:grpSpPr>
          <a:xfrm>
            <a:off x="450000" y="450000"/>
            <a:ext cx="9018000" cy="276999"/>
            <a:chOff x="450000" y="450000"/>
            <a:chExt cx="9018000" cy="276999"/>
          </a:xfrm>
        </p:grpSpPr>
        <p:sp>
          <p:nvSpPr>
            <p:cNvPr id="3794" name="Google Shape;3794;p1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795" name="Google Shape;3795;p1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796" name="Google Shape;3796;p17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recall</a:t>
            </a:r>
            <a:endParaRPr/>
          </a:p>
        </p:txBody>
      </p:sp>
      <p:sp>
        <p:nvSpPr>
          <p:cNvPr id="3797" name="Google Shape;3797;p179"/>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Còn được gọi là độ nhạy, recall là tỷ lệ dự đoán chính xác giữa các lớp mục tiêu thực tế.</a:t>
            </a:r>
            <a:endParaRPr/>
          </a:p>
        </p:txBody>
      </p:sp>
      <p:sp>
        <p:nvSpPr>
          <p:cNvPr id="3798" name="Google Shape;3798;p179"/>
          <p:cNvSpPr txBox="1"/>
          <p:nvPr/>
        </p:nvSpPr>
        <p:spPr>
          <a:xfrm>
            <a:off x="3965775" y="2132016"/>
            <a:ext cx="1971273" cy="66005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3799" name="Google Shape;3799;p179"/>
          <p:cNvGrpSpPr/>
          <p:nvPr/>
        </p:nvGrpSpPr>
        <p:grpSpPr>
          <a:xfrm>
            <a:off x="666749" y="2960948"/>
            <a:ext cx="8677276" cy="1807076"/>
            <a:chOff x="666749" y="2954072"/>
            <a:chExt cx="8677276" cy="1807076"/>
          </a:xfrm>
        </p:grpSpPr>
        <p:sp>
          <p:nvSpPr>
            <p:cNvPr id="3800" name="Google Shape;3800;p179"/>
            <p:cNvSpPr/>
            <p:nvPr/>
          </p:nvSpPr>
          <p:spPr>
            <a:xfrm>
              <a:off x="666749" y="2954072"/>
              <a:ext cx="8677276" cy="18070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01" name="Google Shape;3801;p179"/>
            <p:cNvPicPr preferRelativeResize="0"/>
            <p:nvPr/>
          </p:nvPicPr>
          <p:blipFill rotWithShape="1">
            <a:blip r:embed="rId4">
              <a:alphaModFix/>
            </a:blip>
            <a:srcRect b="0" l="359" r="20979" t="0"/>
            <a:stretch/>
          </p:blipFill>
          <p:spPr>
            <a:xfrm>
              <a:off x="847725" y="3026080"/>
              <a:ext cx="8496300" cy="1620180"/>
            </a:xfrm>
            <a:prstGeom prst="rect">
              <a:avLst/>
            </a:prstGeom>
            <a:noFill/>
            <a:ln>
              <a:noFill/>
            </a:ln>
          </p:spPr>
        </p:pic>
        <p:sp>
          <p:nvSpPr>
            <p:cNvPr id="3802" name="Google Shape;3802;p179"/>
            <p:cNvSpPr/>
            <p:nvPr/>
          </p:nvSpPr>
          <p:spPr>
            <a:xfrm>
              <a:off x="2280766" y="3717787"/>
              <a:ext cx="2569541" cy="184666"/>
            </a:xfrm>
            <a:prstGeom prst="rect">
              <a:avLst/>
            </a:prstGeom>
            <a:solidFill>
              <a:srgbClr val="F7F7F7"/>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C03148"/>
                  </a:solidFill>
                  <a:latin typeface="Arial"/>
                  <a:ea typeface="Arial"/>
                  <a:cs typeface="Arial"/>
                  <a:sym typeface="Arial"/>
                </a:rPr>
                <a:t>f"</a:t>
              </a:r>
              <a:r>
                <a:rPr lang="en-US" sz="1200">
                  <a:solidFill>
                    <a:schemeClr val="dk1"/>
                  </a:solidFill>
                  <a:latin typeface="Arial"/>
                  <a:ea typeface="Arial"/>
                  <a:cs typeface="Arial"/>
                  <a:sym typeface="Arial"/>
                </a:rPr>
                <a:t>{target}</a:t>
              </a:r>
              <a:r>
                <a:rPr lang="en-US" sz="1200">
                  <a:solidFill>
                    <a:srgbClr val="C03148"/>
                  </a:solidFill>
                  <a:latin typeface="Arial"/>
                  <a:ea typeface="Arial"/>
                  <a:cs typeface="Arial"/>
                  <a:sym typeface="Arial"/>
                </a:rPr>
                <a:t>sensitivity:</a:t>
              </a:r>
              <a:r>
                <a:rPr lang="en-US" sz="1200">
                  <a:solidFill>
                    <a:schemeClr val="dk1"/>
                  </a:solidFill>
                  <a:latin typeface="Arial"/>
                  <a:ea typeface="Arial"/>
                  <a:cs typeface="Arial"/>
                  <a:sym typeface="Arial"/>
                </a:rPr>
                <a:t>{score}</a:t>
              </a:r>
              <a:r>
                <a:rPr lang="en-US" sz="1200">
                  <a:solidFill>
                    <a:srgbClr val="C03148"/>
                  </a:solidFill>
                  <a:latin typeface="Arial"/>
                  <a:ea typeface="Arial"/>
                  <a:cs typeface="Arial"/>
                  <a:sym typeface="Arial"/>
                </a:rPr>
                <a:t>"</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sp>
          <p:nvSpPr>
            <p:cNvPr id="3803" name="Google Shape;3803;p179"/>
            <p:cNvSpPr/>
            <p:nvPr/>
          </p:nvSpPr>
          <p:spPr>
            <a:xfrm>
              <a:off x="1531032" y="3983457"/>
              <a:ext cx="3903069" cy="745571"/>
            </a:xfrm>
            <a:prstGeom prst="rect">
              <a:avLst/>
            </a:prstGeom>
            <a:solidFill>
              <a:schemeClr val="lt1"/>
            </a:solid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setosa sensitivity: 1.0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versicolor sensitivity: 1.0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virginica sensitivity : 0.9375</a:t>
              </a: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8" name="Shape 3808"/>
        <p:cNvGrpSpPr/>
        <p:nvPr/>
      </p:nvGrpSpPr>
      <p:grpSpPr>
        <a:xfrm>
          <a:off x="0" y="0"/>
          <a:ext cx="0" cy="0"/>
          <a:chOff x="0" y="0"/>
          <a:chExt cx="0" cy="0"/>
        </a:xfrm>
      </p:grpSpPr>
      <p:grpSp>
        <p:nvGrpSpPr>
          <p:cNvPr id="3809" name="Google Shape;3809;p180"/>
          <p:cNvGrpSpPr/>
          <p:nvPr/>
        </p:nvGrpSpPr>
        <p:grpSpPr>
          <a:xfrm>
            <a:off x="450000" y="450000"/>
            <a:ext cx="9018000" cy="276999"/>
            <a:chOff x="450000" y="450000"/>
            <a:chExt cx="9018000" cy="276999"/>
          </a:xfrm>
        </p:grpSpPr>
        <p:sp>
          <p:nvSpPr>
            <p:cNvPr id="3810" name="Google Shape;3810;p1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811" name="Google Shape;3811;p1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812" name="Google Shape;3812;p18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fall-out</a:t>
            </a:r>
            <a:endParaRPr/>
          </a:p>
        </p:txBody>
      </p:sp>
      <p:sp>
        <p:nvSpPr>
          <p:cNvPr id="3813" name="Google Shape;3813;p180"/>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Fall-out là tỷ lệ không chính xác giữa các lớp thực tế, không phải mục tiêu. Cũng được thể hiện dưới dạng 1-specify.</a:t>
            </a:r>
            <a:endParaRPr/>
          </a:p>
        </p:txBody>
      </p:sp>
      <p:sp>
        <p:nvSpPr>
          <p:cNvPr id="3814" name="Google Shape;3814;p180"/>
          <p:cNvSpPr txBox="1"/>
          <p:nvPr/>
        </p:nvSpPr>
        <p:spPr>
          <a:xfrm>
            <a:off x="3778225" y="2102888"/>
            <a:ext cx="2346375" cy="66005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815" name="Google Shape;3815;p180"/>
          <p:cNvSpPr/>
          <p:nvPr/>
        </p:nvSpPr>
        <p:spPr>
          <a:xfrm>
            <a:off x="671261" y="296094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Scikit-learn không cung cấp cách tính toán fall-out.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pSp>
        <p:nvGrpSpPr>
          <p:cNvPr id="479" name="Google Shape;479;p18"/>
          <p:cNvGrpSpPr/>
          <p:nvPr/>
        </p:nvGrpSpPr>
        <p:grpSpPr>
          <a:xfrm>
            <a:off x="450000" y="450000"/>
            <a:ext cx="9018000" cy="276999"/>
            <a:chOff x="450000" y="450000"/>
            <a:chExt cx="9018000" cy="276999"/>
          </a:xfrm>
        </p:grpSpPr>
        <p:sp>
          <p:nvSpPr>
            <p:cNvPr id="480" name="Google Shape;480;p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481" name="Google Shape;481;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482" name="Google Shape;482;p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Thư viện scikit-learn</a:t>
            </a:r>
            <a:endParaRPr sz="2400">
              <a:solidFill>
                <a:srgbClr val="0C0C0C"/>
              </a:solidFill>
              <a:latin typeface="Arial"/>
              <a:ea typeface="Arial"/>
              <a:cs typeface="Arial"/>
              <a:sym typeface="Arial"/>
            </a:endParaRPr>
          </a:p>
        </p:txBody>
      </p:sp>
      <p:sp>
        <p:nvSpPr>
          <p:cNvPr id="483" name="Google Shape;483;p18"/>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Giới thiệu về thư viện scikit-learn</a:t>
            </a:r>
            <a:endParaRPr sz="1400">
              <a:solidFill>
                <a:schemeClr val="dk1"/>
              </a:solidFill>
              <a:latin typeface="Arial"/>
              <a:ea typeface="Arial"/>
              <a:cs typeface="Arial"/>
              <a:sym typeface="Arial"/>
            </a:endParaRPr>
          </a:p>
        </p:txBody>
      </p:sp>
      <p:sp>
        <p:nvSpPr>
          <p:cNvPr id="484" name="Google Shape;484;p18"/>
          <p:cNvSpPr/>
          <p:nvPr/>
        </p:nvSpPr>
        <p:spPr>
          <a:xfrm>
            <a:off x="672080" y="2204864"/>
            <a:ext cx="8632825" cy="185869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là một thư viện Học máy trên Python tiêu biểu.</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Để gọi tới (import) một thuật toán Học máy dưới dạng một lớp (class):</a:t>
            </a:r>
            <a:endParaRPr/>
          </a:p>
          <a:p>
            <a:pPr indent="0" lvl="0" marL="182563" marR="0" rtl="0" algn="l">
              <a:spcBef>
                <a:spcPts val="800"/>
              </a:spcBef>
              <a:spcAft>
                <a:spcPts val="0"/>
              </a:spcAft>
              <a:buNone/>
            </a:pPr>
            <a:r>
              <a:rPr lang="en-US" sz="1300">
                <a:solidFill>
                  <a:srgbClr val="262626"/>
                </a:solidFill>
                <a:latin typeface="Arial"/>
                <a:ea typeface="Arial"/>
                <a:cs typeface="Arial"/>
                <a:sym typeface="Arial"/>
              </a:rPr>
              <a:t>from sklearn.&lt;</a:t>
            </a:r>
            <a:r>
              <a:rPr lang="en-US" sz="1300">
                <a:solidFill>
                  <a:srgbClr val="00B050"/>
                </a:solidFill>
                <a:latin typeface="Arial"/>
                <a:ea typeface="Arial"/>
                <a:cs typeface="Arial"/>
                <a:sym typeface="Arial"/>
              </a:rPr>
              <a:t>family</a:t>
            </a:r>
            <a:r>
              <a:rPr lang="en-US" sz="1300">
                <a:solidFill>
                  <a:srgbClr val="262626"/>
                </a:solidFill>
                <a:latin typeface="Arial"/>
                <a:ea typeface="Arial"/>
                <a:cs typeface="Arial"/>
                <a:sym typeface="Arial"/>
              </a:rPr>
              <a:t>&gt; import &lt;</a:t>
            </a:r>
            <a:r>
              <a:rPr lang="en-US" sz="1300">
                <a:solidFill>
                  <a:srgbClr val="00B050"/>
                </a:solidFill>
                <a:latin typeface="Arial"/>
                <a:ea typeface="Arial"/>
                <a:cs typeface="Arial"/>
                <a:sym typeface="Arial"/>
              </a:rPr>
              <a:t>Machine Learning algorithm</a:t>
            </a:r>
            <a:r>
              <a:rPr lang="en-US" sz="1300">
                <a:solidFill>
                  <a:srgbClr val="262626"/>
                </a:solidFill>
                <a:latin typeface="Arial"/>
                <a:ea typeface="Arial"/>
                <a:cs typeface="Arial"/>
                <a:sym typeface="Arial"/>
              </a:rPr>
              <a:t>&gt;</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Siêu tham số được chỉ định khi đối tượng học máy được khởi tạo:</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p:txBody>
      </p:sp>
      <p:grpSp>
        <p:nvGrpSpPr>
          <p:cNvPr id="485" name="Google Shape;485;p18"/>
          <p:cNvGrpSpPr/>
          <p:nvPr/>
        </p:nvGrpSpPr>
        <p:grpSpPr>
          <a:xfrm>
            <a:off x="850766" y="3101986"/>
            <a:ext cx="6979589" cy="345461"/>
            <a:chOff x="850766" y="2893643"/>
            <a:chExt cx="6979589" cy="345461"/>
          </a:xfrm>
        </p:grpSpPr>
        <p:sp>
          <p:nvSpPr>
            <p:cNvPr id="486" name="Google Shape;486;p18"/>
            <p:cNvSpPr/>
            <p:nvPr/>
          </p:nvSpPr>
          <p:spPr>
            <a:xfrm>
              <a:off x="850766" y="2954540"/>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87" name="Google Shape;487;p18"/>
            <p:cNvSpPr/>
            <p:nvPr/>
          </p:nvSpPr>
          <p:spPr>
            <a:xfrm>
              <a:off x="1226264" y="2893643"/>
              <a:ext cx="6604091" cy="345461"/>
            </a:xfrm>
            <a:prstGeom prst="rect">
              <a:avLst/>
            </a:prstGeom>
            <a:noFill/>
            <a:ln>
              <a:noFill/>
            </a:ln>
          </p:spPr>
          <p:txBody>
            <a:bodyPr anchorCtr="0" anchor="t" bIns="72000" lIns="0" spcFirstLastPara="1" rIns="144000" wrap="square" tIns="72000">
              <a:spAutoFit/>
            </a:bodyPr>
            <a:lstStyle/>
            <a:p>
              <a:pPr indent="14288" lvl="0" marL="0" marR="0" rtl="0" algn="l">
                <a:spcBef>
                  <a:spcPts val="0"/>
                </a:spcBef>
                <a:spcAft>
                  <a:spcPts val="0"/>
                </a:spcAft>
                <a:buNone/>
              </a:pPr>
              <a:r>
                <a:rPr lang="en-US" sz="1300">
                  <a:solidFill>
                    <a:srgbClr val="262626"/>
                  </a:solidFill>
                  <a:latin typeface="Arial"/>
                  <a:ea typeface="Arial"/>
                  <a:cs typeface="Arial"/>
                  <a:sym typeface="Arial"/>
                </a:rPr>
                <a:t>from sklearn.linear_model import LinearRegression</a:t>
              </a:r>
              <a:endParaRPr sz="1300">
                <a:solidFill>
                  <a:srgbClr val="262626"/>
                </a:solidFill>
                <a:latin typeface="Arial"/>
                <a:ea typeface="Arial"/>
                <a:cs typeface="Arial"/>
                <a:sym typeface="Arial"/>
              </a:endParaRPr>
            </a:p>
          </p:txBody>
        </p:sp>
      </p:grpSp>
      <p:grpSp>
        <p:nvGrpSpPr>
          <p:cNvPr id="488" name="Google Shape;488;p18"/>
          <p:cNvGrpSpPr/>
          <p:nvPr/>
        </p:nvGrpSpPr>
        <p:grpSpPr>
          <a:xfrm>
            <a:off x="850766" y="3731455"/>
            <a:ext cx="6979589" cy="345461"/>
            <a:chOff x="850766" y="2893643"/>
            <a:chExt cx="6979589" cy="345461"/>
          </a:xfrm>
        </p:grpSpPr>
        <p:sp>
          <p:nvSpPr>
            <p:cNvPr id="489" name="Google Shape;489;p18"/>
            <p:cNvSpPr/>
            <p:nvPr/>
          </p:nvSpPr>
          <p:spPr>
            <a:xfrm>
              <a:off x="850766" y="2954540"/>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90" name="Google Shape;490;p18"/>
            <p:cNvSpPr/>
            <p:nvPr/>
          </p:nvSpPr>
          <p:spPr>
            <a:xfrm>
              <a:off x="1226264" y="2893643"/>
              <a:ext cx="6604091" cy="345461"/>
            </a:xfrm>
            <a:prstGeom prst="rect">
              <a:avLst/>
            </a:prstGeom>
            <a:noFill/>
            <a:ln>
              <a:noFill/>
            </a:ln>
          </p:spPr>
          <p:txBody>
            <a:bodyPr anchorCtr="0" anchor="t" bIns="72000" lIns="0" spcFirstLastPara="1" rIns="144000" wrap="square" tIns="72000">
              <a:spAutoFit/>
            </a:bodyPr>
            <a:lstStyle/>
            <a:p>
              <a:pPr indent="14288" lvl="0" marL="0" marR="0" rtl="0" algn="l">
                <a:spcBef>
                  <a:spcPts val="0"/>
                </a:spcBef>
                <a:spcAft>
                  <a:spcPts val="0"/>
                </a:spcAft>
                <a:buNone/>
              </a:pPr>
              <a:r>
                <a:rPr lang="en-US" sz="1300">
                  <a:solidFill>
                    <a:srgbClr val="262626"/>
                  </a:solidFill>
                  <a:latin typeface="Arial"/>
                  <a:ea typeface="Arial"/>
                  <a:cs typeface="Arial"/>
                  <a:sym typeface="Arial"/>
                </a:rPr>
                <a:t>myModel = KNeighborsClassifier(n_neighbors=10)           # KNN with k = 10</a:t>
              </a:r>
              <a:endParaRPr sz="1300">
                <a:solidFill>
                  <a:srgbClr val="262626"/>
                </a:solidFill>
                <a:latin typeface="Arial"/>
                <a:ea typeface="Arial"/>
                <a:cs typeface="Arial"/>
                <a:sym typeface="Arial"/>
              </a:endParaRPr>
            </a:p>
          </p:txBody>
        </p:sp>
      </p:gr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grpSp>
        <p:nvGrpSpPr>
          <p:cNvPr id="3821" name="Google Shape;3821;p181"/>
          <p:cNvGrpSpPr/>
          <p:nvPr/>
        </p:nvGrpSpPr>
        <p:grpSpPr>
          <a:xfrm>
            <a:off x="450000" y="450000"/>
            <a:ext cx="9018000" cy="276999"/>
            <a:chOff x="450000" y="450000"/>
            <a:chExt cx="9018000" cy="276999"/>
          </a:xfrm>
        </p:grpSpPr>
        <p:sp>
          <p:nvSpPr>
            <p:cNvPr id="3822" name="Google Shape;3822;p1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823" name="Google Shape;3823;p1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824" name="Google Shape;3824;p18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f-score</a:t>
            </a:r>
            <a:endParaRPr/>
          </a:p>
        </p:txBody>
      </p:sp>
      <p:sp>
        <p:nvSpPr>
          <p:cNvPr id="3825" name="Google Shape;3825;p181"/>
          <p:cNvSpPr/>
          <p:nvPr/>
        </p:nvSpPr>
        <p:spPr>
          <a:xfrm>
            <a:off x="671261" y="1700808"/>
            <a:ext cx="8780714"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Precision và recall có mối quan hệ đánh đổi. Điểm f là giá trị trung bình hài hòa có trọng số của precision và recall. Nếu điểm f nhỏ hơn 1, trọng số được cung cấp nhiều hơn cho precision; nếu nó lớn hơn 1, trọng số được cung cấp nhiều hơn cho recall. Điểm f được sử dụng để hiểu chính xác hiệu suất của mô hình khi lớp dữ liệu bị mất cân bằng.</a:t>
            </a:r>
            <a:endParaRPr/>
          </a:p>
        </p:txBody>
      </p:sp>
      <p:sp>
        <p:nvSpPr>
          <p:cNvPr id="3826" name="Google Shape;3826;p181"/>
          <p:cNvSpPr txBox="1"/>
          <p:nvPr/>
        </p:nvSpPr>
        <p:spPr>
          <a:xfrm>
            <a:off x="3211083" y="2678698"/>
            <a:ext cx="3480660" cy="71429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827" name="Google Shape;3827;p181"/>
          <p:cNvSpPr/>
          <p:nvPr/>
        </p:nvSpPr>
        <p:spPr>
          <a:xfrm>
            <a:off x="671261" y="3429000"/>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có trọng số đồng đều giữa precision và recall, β được đặt bằng 1, được gọi cụ thể là điểm f1.</a:t>
            </a:r>
            <a:endParaRPr/>
          </a:p>
        </p:txBody>
      </p:sp>
      <p:sp>
        <p:nvSpPr>
          <p:cNvPr id="3828" name="Google Shape;3828;p181"/>
          <p:cNvSpPr txBox="1"/>
          <p:nvPr/>
        </p:nvSpPr>
        <p:spPr>
          <a:xfrm>
            <a:off x="3653382" y="3825044"/>
            <a:ext cx="2596059" cy="66652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3" name="Shape 3833"/>
        <p:cNvGrpSpPr/>
        <p:nvPr/>
      </p:nvGrpSpPr>
      <p:grpSpPr>
        <a:xfrm>
          <a:off x="0" y="0"/>
          <a:ext cx="0" cy="0"/>
          <a:chOff x="0" y="0"/>
          <a:chExt cx="0" cy="0"/>
        </a:xfrm>
      </p:grpSpPr>
      <p:grpSp>
        <p:nvGrpSpPr>
          <p:cNvPr id="3834" name="Google Shape;3834;p182"/>
          <p:cNvGrpSpPr/>
          <p:nvPr/>
        </p:nvGrpSpPr>
        <p:grpSpPr>
          <a:xfrm>
            <a:off x="450000" y="450000"/>
            <a:ext cx="9018000" cy="276999"/>
            <a:chOff x="450000" y="450000"/>
            <a:chExt cx="9018000" cy="276999"/>
          </a:xfrm>
        </p:grpSpPr>
        <p:sp>
          <p:nvSpPr>
            <p:cNvPr id="3835" name="Google Shape;3835;p1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836" name="Google Shape;3836;p1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837" name="Google Shape;3837;p18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f-score</a:t>
            </a:r>
            <a:endParaRPr/>
          </a:p>
        </p:txBody>
      </p:sp>
      <p:sp>
        <p:nvSpPr>
          <p:cNvPr id="3838" name="Google Shape;3838;p182"/>
          <p:cNvSpPr/>
          <p:nvPr/>
        </p:nvSpPr>
        <p:spPr>
          <a:xfrm>
            <a:off x="671261" y="1700808"/>
            <a:ext cx="8780714" cy="165351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#Đo F1 - cả precision và recallđều có trọng số như nhau. Điểm F1 được sử dụng để tính trung bình từ giá trị trung bình hài hòa của precision và recall (sensitivity) và trọng số của precision cùng recall.</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 (Precision), B (Recall) 2Ab/A+B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#Đo F0.5 - precision có trọng số cao hơn so với recall. trọng số lớn hơn 0,5 lần được áp dụng cho việc recall so với Precision.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Biện pháp #F2 – recall có trọng số hơn. recallcó trọng số gấp 2 lần so với precision.</a:t>
            </a:r>
            <a:endParaRPr sz="1300">
              <a:solidFill>
                <a:srgbClr val="262626"/>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3" name="Shape 3843"/>
        <p:cNvGrpSpPr/>
        <p:nvPr/>
      </p:nvGrpSpPr>
      <p:grpSpPr>
        <a:xfrm>
          <a:off x="0" y="0"/>
          <a:ext cx="0" cy="0"/>
          <a:chOff x="0" y="0"/>
          <a:chExt cx="0" cy="0"/>
        </a:xfrm>
      </p:grpSpPr>
      <p:grpSp>
        <p:nvGrpSpPr>
          <p:cNvPr id="3844" name="Google Shape;3844;p183"/>
          <p:cNvGrpSpPr/>
          <p:nvPr/>
        </p:nvGrpSpPr>
        <p:grpSpPr>
          <a:xfrm>
            <a:off x="450000" y="450000"/>
            <a:ext cx="9018000" cy="276999"/>
            <a:chOff x="450000" y="450000"/>
            <a:chExt cx="9018000" cy="276999"/>
          </a:xfrm>
        </p:grpSpPr>
        <p:sp>
          <p:nvSpPr>
            <p:cNvPr id="3845" name="Google Shape;3845;p1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846" name="Google Shape;3846;p1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847" name="Google Shape;3847;p18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f-score</a:t>
            </a:r>
            <a:endParaRPr/>
          </a:p>
        </p:txBody>
      </p:sp>
      <p:grpSp>
        <p:nvGrpSpPr>
          <p:cNvPr id="3848" name="Google Shape;3848;p183"/>
          <p:cNvGrpSpPr/>
          <p:nvPr/>
        </p:nvGrpSpPr>
        <p:grpSpPr>
          <a:xfrm>
            <a:off x="666749" y="1773241"/>
            <a:ext cx="8677276" cy="3675988"/>
            <a:chOff x="666749" y="1773241"/>
            <a:chExt cx="8677276" cy="3675988"/>
          </a:xfrm>
        </p:grpSpPr>
        <p:grpSp>
          <p:nvGrpSpPr>
            <p:cNvPr id="3849" name="Google Shape;3849;p183"/>
            <p:cNvGrpSpPr/>
            <p:nvPr/>
          </p:nvGrpSpPr>
          <p:grpSpPr>
            <a:xfrm>
              <a:off x="666749" y="1773241"/>
              <a:ext cx="8677276" cy="3675988"/>
              <a:chOff x="666749" y="1773241"/>
              <a:chExt cx="8677276" cy="3675988"/>
            </a:xfrm>
          </p:grpSpPr>
          <p:sp>
            <p:nvSpPr>
              <p:cNvPr id="3850" name="Google Shape;3850;p183"/>
              <p:cNvSpPr/>
              <p:nvPr/>
            </p:nvSpPr>
            <p:spPr>
              <a:xfrm>
                <a:off x="666749" y="1773241"/>
                <a:ext cx="8677276" cy="36759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51" name="Google Shape;3851;p183"/>
              <p:cNvPicPr preferRelativeResize="0"/>
              <p:nvPr/>
            </p:nvPicPr>
            <p:blipFill rotWithShape="1">
              <a:blip r:embed="rId3">
                <a:alphaModFix/>
              </a:blip>
              <a:srcRect b="0" l="366" r="19653" t="1223"/>
              <a:stretch/>
            </p:blipFill>
            <p:spPr>
              <a:xfrm>
                <a:off x="847725" y="1808820"/>
                <a:ext cx="8496300" cy="3414102"/>
              </a:xfrm>
              <a:prstGeom prst="rect">
                <a:avLst/>
              </a:prstGeom>
              <a:noFill/>
              <a:ln>
                <a:noFill/>
              </a:ln>
            </p:spPr>
          </p:pic>
        </p:grpSp>
        <p:sp>
          <p:nvSpPr>
            <p:cNvPr id="3852" name="Google Shape;3852;p183"/>
            <p:cNvSpPr/>
            <p:nvPr/>
          </p:nvSpPr>
          <p:spPr>
            <a:xfrm>
              <a:off x="1531032" y="4023216"/>
              <a:ext cx="4453248" cy="1345735"/>
            </a:xfrm>
            <a:prstGeom prst="rect">
              <a:avLst/>
            </a:prstGeom>
            <a:solidFill>
              <a:schemeClr val="lt1"/>
            </a:solid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setosa fbetas score : 1.0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versicolor fbetas score : 0.967741935483871</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virginica fbetas score : 0.967741935483871</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setosa f1 score : 1.0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versicolor f1 score : 0.967741935483871</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virginica f1 score : 0.967741935483871</a:t>
              </a:r>
              <a:endParaRPr/>
            </a:p>
          </p:txBody>
        </p:sp>
        <p:sp>
          <p:nvSpPr>
            <p:cNvPr id="3853" name="Google Shape;3853;p183"/>
            <p:cNvSpPr/>
            <p:nvPr/>
          </p:nvSpPr>
          <p:spPr>
            <a:xfrm>
              <a:off x="2245588" y="2849197"/>
              <a:ext cx="2880320" cy="184666"/>
            </a:xfrm>
            <a:prstGeom prst="rect">
              <a:avLst/>
            </a:prstGeom>
            <a:solidFill>
              <a:srgbClr val="F7F7F7"/>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C03148"/>
                  </a:solidFill>
                  <a:latin typeface="Arial"/>
                  <a:ea typeface="Arial"/>
                  <a:cs typeface="Arial"/>
                  <a:sym typeface="Arial"/>
                </a:rPr>
                <a:t>f"</a:t>
              </a:r>
              <a:r>
                <a:rPr lang="en-US" sz="1200">
                  <a:solidFill>
                    <a:schemeClr val="dk1"/>
                  </a:solidFill>
                  <a:latin typeface="Arial"/>
                  <a:ea typeface="Arial"/>
                  <a:cs typeface="Arial"/>
                  <a:sym typeface="Arial"/>
                </a:rPr>
                <a:t>{target}</a:t>
              </a:r>
              <a:r>
                <a:rPr lang="en-US" sz="1200">
                  <a:solidFill>
                    <a:srgbClr val="C03148"/>
                  </a:solidFill>
                  <a:latin typeface="Arial"/>
                  <a:ea typeface="Arial"/>
                  <a:cs typeface="Arial"/>
                  <a:sym typeface="Arial"/>
                </a:rPr>
                <a:t>fbetas score:</a:t>
              </a:r>
              <a:r>
                <a:rPr lang="en-US" sz="1200">
                  <a:solidFill>
                    <a:schemeClr val="dk1"/>
                  </a:solidFill>
                  <a:latin typeface="Arial"/>
                  <a:ea typeface="Arial"/>
                  <a:cs typeface="Arial"/>
                  <a:sym typeface="Arial"/>
                </a:rPr>
                <a:t>{score}</a:t>
              </a:r>
              <a:r>
                <a:rPr lang="en-US" sz="1200">
                  <a:solidFill>
                    <a:srgbClr val="C03148"/>
                  </a:solidFill>
                  <a:latin typeface="Arial"/>
                  <a:ea typeface="Arial"/>
                  <a:cs typeface="Arial"/>
                  <a:sym typeface="Arial"/>
                </a:rPr>
                <a:t>"</a:t>
              </a:r>
              <a:r>
                <a:rPr lang="en-US" sz="1200">
                  <a:solidFill>
                    <a:schemeClr val="dk1"/>
                  </a:solidFill>
                  <a:latin typeface="Arial"/>
                  <a:ea typeface="Arial"/>
                  <a:cs typeface="Arial"/>
                  <a:sym typeface="Arial"/>
                </a:rPr>
                <a:t>)</a:t>
              </a:r>
              <a:r>
                <a:rPr lang="en-US" sz="1200">
                  <a:solidFill>
                    <a:srgbClr val="C03148"/>
                  </a:solidFill>
                  <a:latin typeface="Arial"/>
                  <a:ea typeface="Arial"/>
                  <a:cs typeface="Arial"/>
                  <a:sym typeface="Arial"/>
                </a:rPr>
                <a:t> </a:t>
              </a:r>
              <a:endParaRPr sz="1200">
                <a:solidFill>
                  <a:srgbClr val="C03148"/>
                </a:solidFill>
                <a:latin typeface="Arial"/>
                <a:ea typeface="Arial"/>
                <a:cs typeface="Arial"/>
                <a:sym typeface="Arial"/>
              </a:endParaRPr>
            </a:p>
          </p:txBody>
        </p:sp>
        <p:sp>
          <p:nvSpPr>
            <p:cNvPr id="3854" name="Google Shape;3854;p183"/>
            <p:cNvSpPr/>
            <p:nvPr/>
          </p:nvSpPr>
          <p:spPr>
            <a:xfrm>
              <a:off x="2253643" y="3711592"/>
              <a:ext cx="3093813" cy="184666"/>
            </a:xfrm>
            <a:prstGeom prst="rect">
              <a:avLst/>
            </a:prstGeom>
            <a:solidFill>
              <a:srgbClr val="F7F7F7"/>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t>
              </a:r>
              <a:r>
                <a:rPr lang="en-US" sz="1200">
                  <a:solidFill>
                    <a:srgbClr val="C03148"/>
                  </a:solidFill>
                  <a:latin typeface="Arial"/>
                  <a:ea typeface="Arial"/>
                  <a:cs typeface="Arial"/>
                  <a:sym typeface="Arial"/>
                </a:rPr>
                <a:t>f"</a:t>
              </a:r>
              <a:r>
                <a:rPr lang="en-US" sz="1200">
                  <a:solidFill>
                    <a:schemeClr val="dk1"/>
                  </a:solidFill>
                  <a:latin typeface="Arial"/>
                  <a:ea typeface="Arial"/>
                  <a:cs typeface="Arial"/>
                  <a:sym typeface="Arial"/>
                </a:rPr>
                <a:t>{target}</a:t>
              </a:r>
              <a:r>
                <a:rPr lang="en-US" sz="1200">
                  <a:solidFill>
                    <a:srgbClr val="C03148"/>
                  </a:solidFill>
                  <a:latin typeface="Arial"/>
                  <a:ea typeface="Arial"/>
                  <a:cs typeface="Arial"/>
                  <a:sym typeface="Arial"/>
                </a:rPr>
                <a:t>f1 score:</a:t>
              </a:r>
              <a:r>
                <a:rPr lang="en-US" sz="1200">
                  <a:solidFill>
                    <a:schemeClr val="dk1"/>
                  </a:solidFill>
                  <a:latin typeface="Arial"/>
                  <a:ea typeface="Arial"/>
                  <a:cs typeface="Arial"/>
                  <a:sym typeface="Arial"/>
                </a:rPr>
                <a:t>{score}</a:t>
              </a:r>
              <a:r>
                <a:rPr lang="en-US" sz="1200">
                  <a:solidFill>
                    <a:srgbClr val="C03148"/>
                  </a:solidFill>
                  <a:latin typeface="Arial"/>
                  <a:ea typeface="Arial"/>
                  <a:cs typeface="Arial"/>
                  <a:sym typeface="Arial"/>
                </a:rPr>
                <a:t>"</a:t>
              </a:r>
              <a:r>
                <a:rPr lang="en-US" sz="1200">
                  <a:solidFill>
                    <a:schemeClr val="dk1"/>
                  </a:solidFill>
                  <a:latin typeface="Arial"/>
                  <a:ea typeface="Arial"/>
                  <a:cs typeface="Arial"/>
                  <a:sym typeface="Arial"/>
                </a:rPr>
                <a:t>)</a:t>
              </a:r>
              <a:r>
                <a:rPr lang="en-US" sz="1200">
                  <a:solidFill>
                    <a:srgbClr val="C03148"/>
                  </a:solidFill>
                  <a:latin typeface="Arial"/>
                  <a:ea typeface="Arial"/>
                  <a:cs typeface="Arial"/>
                  <a:sym typeface="Arial"/>
                </a:rPr>
                <a:t> </a:t>
              </a:r>
              <a:endParaRPr sz="1200">
                <a:solidFill>
                  <a:srgbClr val="C03148"/>
                </a:solidFill>
                <a:latin typeface="Arial"/>
                <a:ea typeface="Arial"/>
                <a:cs typeface="Arial"/>
                <a:sym typeface="Arial"/>
              </a:endParaRPr>
            </a:p>
          </p:txBody>
        </p:sp>
      </p:gr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9" name="Shape 3859"/>
        <p:cNvGrpSpPr/>
        <p:nvPr/>
      </p:nvGrpSpPr>
      <p:grpSpPr>
        <a:xfrm>
          <a:off x="0" y="0"/>
          <a:ext cx="0" cy="0"/>
          <a:chOff x="0" y="0"/>
          <a:chExt cx="0" cy="0"/>
        </a:xfrm>
      </p:grpSpPr>
      <p:grpSp>
        <p:nvGrpSpPr>
          <p:cNvPr id="3860" name="Google Shape;3860;p184"/>
          <p:cNvGrpSpPr/>
          <p:nvPr/>
        </p:nvGrpSpPr>
        <p:grpSpPr>
          <a:xfrm>
            <a:off x="450000" y="450000"/>
            <a:ext cx="9018000" cy="276999"/>
            <a:chOff x="450000" y="450000"/>
            <a:chExt cx="9018000" cy="276999"/>
          </a:xfrm>
        </p:grpSpPr>
        <p:sp>
          <p:nvSpPr>
            <p:cNvPr id="3861" name="Google Shape;3861;p1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862" name="Google Shape;3862;p1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863" name="Google Shape;3863;p184"/>
          <p:cNvSpPr/>
          <p:nvPr/>
        </p:nvSpPr>
        <p:spPr>
          <a:xfrm>
            <a:off x="558924" y="1428745"/>
            <a:ext cx="9180558"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Tỉ lệ chính xác</a:t>
            </a:r>
            <a:endParaRPr/>
          </a:p>
          <a:p>
            <a:pPr indent="0" lvl="0" marL="0" marR="0" rtl="0" algn="l">
              <a:spcBef>
                <a:spcPts val="1000"/>
              </a:spcBef>
              <a:spcAft>
                <a:spcPts val="0"/>
              </a:spcAft>
              <a:buNone/>
            </a:pPr>
            <a:r>
              <a:t/>
            </a:r>
            <a:endParaRPr sz="1400">
              <a:solidFill>
                <a:schemeClr val="dk1"/>
              </a:solidFill>
              <a:latin typeface="Arial"/>
              <a:ea typeface="Arial"/>
              <a:cs typeface="Arial"/>
              <a:sym typeface="Arial"/>
            </a:endParaRPr>
          </a:p>
        </p:txBody>
      </p:sp>
      <p:sp>
        <p:nvSpPr>
          <p:cNvPr id="3864" name="Google Shape;3864;p184"/>
          <p:cNvSpPr txBox="1"/>
          <p:nvPr/>
        </p:nvSpPr>
        <p:spPr>
          <a:xfrm>
            <a:off x="3325281" y="1804291"/>
            <a:ext cx="3252264" cy="66005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9" name="Shape 3869"/>
        <p:cNvGrpSpPr/>
        <p:nvPr/>
      </p:nvGrpSpPr>
      <p:grpSpPr>
        <a:xfrm>
          <a:off x="0" y="0"/>
          <a:ext cx="0" cy="0"/>
          <a:chOff x="0" y="0"/>
          <a:chExt cx="0" cy="0"/>
        </a:xfrm>
      </p:grpSpPr>
      <p:grpSp>
        <p:nvGrpSpPr>
          <p:cNvPr id="3870" name="Google Shape;3870;p185"/>
          <p:cNvGrpSpPr/>
          <p:nvPr/>
        </p:nvGrpSpPr>
        <p:grpSpPr>
          <a:xfrm>
            <a:off x="450000" y="450000"/>
            <a:ext cx="9018000" cy="276999"/>
            <a:chOff x="450000" y="450000"/>
            <a:chExt cx="9018000" cy="276999"/>
          </a:xfrm>
        </p:grpSpPr>
        <p:sp>
          <p:nvSpPr>
            <p:cNvPr id="3871" name="Google Shape;3871;p1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872" name="Google Shape;3872;p1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873" name="Google Shape;3873;p18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Báo cáo_phân loại</a:t>
            </a:r>
            <a:endParaRPr sz="1400">
              <a:solidFill>
                <a:schemeClr val="dk1"/>
              </a:solidFill>
              <a:latin typeface="Arial"/>
              <a:ea typeface="Arial"/>
              <a:cs typeface="Arial"/>
              <a:sym typeface="Arial"/>
            </a:endParaRPr>
          </a:p>
        </p:txBody>
      </p:sp>
      <p:sp>
        <p:nvSpPr>
          <p:cNvPr id="3874" name="Google Shape;3874;p185"/>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chức năng classification_report của scikit-learn để tính toán hàng loạt precision, recall và điểm số f1.</a:t>
            </a:r>
            <a:endParaRPr/>
          </a:p>
        </p:txBody>
      </p:sp>
      <p:sp>
        <p:nvSpPr>
          <p:cNvPr id="3875" name="Google Shape;3875;p185"/>
          <p:cNvSpPr/>
          <p:nvPr/>
        </p:nvSpPr>
        <p:spPr>
          <a:xfrm>
            <a:off x="666749" y="2230927"/>
            <a:ext cx="8677276" cy="260222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76" name="Google Shape;3876;p185"/>
          <p:cNvPicPr preferRelativeResize="0"/>
          <p:nvPr/>
        </p:nvPicPr>
        <p:blipFill rotWithShape="1">
          <a:blip r:embed="rId3">
            <a:alphaModFix/>
          </a:blip>
          <a:srcRect b="6896" l="354" r="21686" t="0"/>
          <a:stretch/>
        </p:blipFill>
        <p:spPr>
          <a:xfrm>
            <a:off x="847725" y="2288023"/>
            <a:ext cx="8496300" cy="2483749"/>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1" name="Shape 3881"/>
        <p:cNvGrpSpPr/>
        <p:nvPr/>
      </p:nvGrpSpPr>
      <p:grpSpPr>
        <a:xfrm>
          <a:off x="0" y="0"/>
          <a:ext cx="0" cy="0"/>
          <a:chOff x="0" y="0"/>
          <a:chExt cx="0" cy="0"/>
        </a:xfrm>
      </p:grpSpPr>
      <p:grpSp>
        <p:nvGrpSpPr>
          <p:cNvPr id="3882" name="Google Shape;3882;p186"/>
          <p:cNvGrpSpPr/>
          <p:nvPr/>
        </p:nvGrpSpPr>
        <p:grpSpPr>
          <a:xfrm>
            <a:off x="450000" y="450000"/>
            <a:ext cx="9018000" cy="276999"/>
            <a:chOff x="450000" y="450000"/>
            <a:chExt cx="9018000" cy="276999"/>
          </a:xfrm>
        </p:grpSpPr>
        <p:sp>
          <p:nvSpPr>
            <p:cNvPr id="3883" name="Google Shape;3883;p1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884" name="Google Shape;3884;p1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885" name="Google Shape;3885;p18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cong ROC</a:t>
            </a:r>
            <a:endParaRPr sz="1400">
              <a:solidFill>
                <a:schemeClr val="dk1"/>
              </a:solidFill>
              <a:latin typeface="Arial"/>
              <a:ea typeface="Arial"/>
              <a:cs typeface="Arial"/>
              <a:sym typeface="Arial"/>
            </a:endParaRPr>
          </a:p>
        </p:txBody>
      </p:sp>
      <p:sp>
        <p:nvSpPr>
          <p:cNvPr id="3886" name="Google Shape;3886;p186"/>
          <p:cNvSpPr/>
          <p:nvPr/>
        </p:nvSpPr>
        <p:spPr>
          <a:xfrm>
            <a:off x="671261" y="1700808"/>
            <a:ext cx="878071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Đường cong ROC có TPR (Tỷ lệ dương tính thật) trên trục y và FPR (Tỷ lệ dương tính giả) trên trục x.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TPR là recall và FPR chỉ fall-out.</a:t>
            </a:r>
            <a:endParaRPr/>
          </a:p>
        </p:txBody>
      </p:sp>
      <p:sp>
        <p:nvSpPr>
          <p:cNvPr id="3887" name="Google Shape;3887;p186"/>
          <p:cNvSpPr txBox="1"/>
          <p:nvPr/>
        </p:nvSpPr>
        <p:spPr>
          <a:xfrm>
            <a:off x="2899184" y="2420888"/>
            <a:ext cx="1768781" cy="66005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888" name="Google Shape;3888;p186"/>
          <p:cNvSpPr txBox="1"/>
          <p:nvPr/>
        </p:nvSpPr>
        <p:spPr>
          <a:xfrm>
            <a:off x="4951412" y="2420888"/>
            <a:ext cx="1771987" cy="66005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3" name="Shape 3893"/>
        <p:cNvGrpSpPr/>
        <p:nvPr/>
      </p:nvGrpSpPr>
      <p:grpSpPr>
        <a:xfrm>
          <a:off x="0" y="0"/>
          <a:ext cx="0" cy="0"/>
          <a:chOff x="0" y="0"/>
          <a:chExt cx="0" cy="0"/>
        </a:xfrm>
      </p:grpSpPr>
      <p:grpSp>
        <p:nvGrpSpPr>
          <p:cNvPr id="3894" name="Google Shape;3894;p187"/>
          <p:cNvGrpSpPr/>
          <p:nvPr/>
        </p:nvGrpSpPr>
        <p:grpSpPr>
          <a:xfrm>
            <a:off x="450000" y="450000"/>
            <a:ext cx="9018000" cy="276999"/>
            <a:chOff x="450000" y="450000"/>
            <a:chExt cx="9018000" cy="276999"/>
          </a:xfrm>
        </p:grpSpPr>
        <p:sp>
          <p:nvSpPr>
            <p:cNvPr id="3895" name="Google Shape;3895;p1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896" name="Google Shape;3896;p1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897" name="Google Shape;3897;p18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cong ROC</a:t>
            </a:r>
            <a:endParaRPr sz="1400">
              <a:solidFill>
                <a:schemeClr val="dk1"/>
              </a:solidFill>
              <a:latin typeface="Arial"/>
              <a:ea typeface="Arial"/>
              <a:cs typeface="Arial"/>
              <a:sym typeface="Arial"/>
            </a:endParaRPr>
          </a:p>
        </p:txBody>
      </p:sp>
      <p:sp>
        <p:nvSpPr>
          <p:cNvPr id="3898" name="Google Shape;3898;p187"/>
          <p:cNvSpPr/>
          <p:nvPr/>
        </p:nvSpPr>
        <p:spPr>
          <a:xfrm>
            <a:off x="666749" y="1773240"/>
            <a:ext cx="8677276" cy="453548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99" name="Google Shape;3899;p187"/>
          <p:cNvPicPr preferRelativeResize="0"/>
          <p:nvPr/>
        </p:nvPicPr>
        <p:blipFill rotWithShape="1">
          <a:blip r:embed="rId3">
            <a:alphaModFix/>
          </a:blip>
          <a:srcRect b="0" l="0" r="22530" t="0"/>
          <a:stretch/>
        </p:blipFill>
        <p:spPr>
          <a:xfrm>
            <a:off x="820194" y="1795118"/>
            <a:ext cx="8415032" cy="444219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4" name="Shape 3904"/>
        <p:cNvGrpSpPr/>
        <p:nvPr/>
      </p:nvGrpSpPr>
      <p:grpSpPr>
        <a:xfrm>
          <a:off x="0" y="0"/>
          <a:ext cx="0" cy="0"/>
          <a:chOff x="0" y="0"/>
          <a:chExt cx="0" cy="0"/>
        </a:xfrm>
      </p:grpSpPr>
      <p:grpSp>
        <p:nvGrpSpPr>
          <p:cNvPr id="3905" name="Google Shape;3905;p188"/>
          <p:cNvGrpSpPr/>
          <p:nvPr/>
        </p:nvGrpSpPr>
        <p:grpSpPr>
          <a:xfrm>
            <a:off x="450000" y="450000"/>
            <a:ext cx="9018000" cy="276999"/>
            <a:chOff x="450000" y="450000"/>
            <a:chExt cx="9018000" cy="276999"/>
          </a:xfrm>
        </p:grpSpPr>
        <p:sp>
          <p:nvSpPr>
            <p:cNvPr id="3906" name="Google Shape;3906;p1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907" name="Google Shape;3907;p1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908" name="Google Shape;3908;p18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cong ROC</a:t>
            </a:r>
            <a:endParaRPr sz="1400">
              <a:solidFill>
                <a:schemeClr val="dk1"/>
              </a:solidFill>
              <a:latin typeface="Arial"/>
              <a:ea typeface="Arial"/>
              <a:cs typeface="Arial"/>
              <a:sym typeface="Arial"/>
            </a:endParaRPr>
          </a:p>
        </p:txBody>
      </p:sp>
      <p:grpSp>
        <p:nvGrpSpPr>
          <p:cNvPr id="3909" name="Google Shape;3909;p188"/>
          <p:cNvGrpSpPr/>
          <p:nvPr/>
        </p:nvGrpSpPr>
        <p:grpSpPr>
          <a:xfrm>
            <a:off x="666749" y="1736812"/>
            <a:ext cx="8677276" cy="4572508"/>
            <a:chOff x="666749" y="1773240"/>
            <a:chExt cx="8677276" cy="4572508"/>
          </a:xfrm>
        </p:grpSpPr>
        <p:sp>
          <p:nvSpPr>
            <p:cNvPr id="3910" name="Google Shape;3910;p188"/>
            <p:cNvSpPr/>
            <p:nvPr/>
          </p:nvSpPr>
          <p:spPr>
            <a:xfrm>
              <a:off x="666749" y="1773240"/>
              <a:ext cx="8677276" cy="457250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11" name="Google Shape;3911;p188"/>
            <p:cNvGrpSpPr/>
            <p:nvPr/>
          </p:nvGrpSpPr>
          <p:grpSpPr>
            <a:xfrm>
              <a:off x="820194" y="1863089"/>
              <a:ext cx="8523831" cy="4417379"/>
              <a:chOff x="820194" y="1863089"/>
              <a:chExt cx="8523831" cy="4417379"/>
            </a:xfrm>
          </p:grpSpPr>
          <p:pic>
            <p:nvPicPr>
              <p:cNvPr id="3912" name="Google Shape;3912;p188"/>
              <p:cNvPicPr preferRelativeResize="0"/>
              <p:nvPr/>
            </p:nvPicPr>
            <p:blipFill rotWithShape="1">
              <a:blip r:embed="rId3">
                <a:alphaModFix/>
              </a:blip>
              <a:srcRect b="1256" l="0" r="16879" t="1206"/>
              <a:stretch/>
            </p:blipFill>
            <p:spPr>
              <a:xfrm>
                <a:off x="820194" y="1863089"/>
                <a:ext cx="8523831" cy="4389121"/>
              </a:xfrm>
              <a:prstGeom prst="rect">
                <a:avLst/>
              </a:prstGeom>
              <a:noFill/>
              <a:ln>
                <a:noFill/>
              </a:ln>
            </p:spPr>
          </p:pic>
          <p:sp>
            <p:nvSpPr>
              <p:cNvPr id="3913" name="Google Shape;3913;p188"/>
              <p:cNvSpPr txBox="1"/>
              <p:nvPr/>
            </p:nvSpPr>
            <p:spPr>
              <a:xfrm>
                <a:off x="3484005" y="2600908"/>
                <a:ext cx="120866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Đường cong ROCs</a:t>
                </a:r>
                <a:endParaRPr/>
              </a:p>
            </p:txBody>
          </p:sp>
          <p:sp>
            <p:nvSpPr>
              <p:cNvPr id="3914" name="Google Shape;3914;p188"/>
              <p:cNvSpPr txBox="1"/>
              <p:nvPr/>
            </p:nvSpPr>
            <p:spPr>
              <a:xfrm rot="-5400000">
                <a:off x="882042" y="4309856"/>
                <a:ext cx="141064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Tỷ lệ dương tính thật</a:t>
                </a:r>
                <a:endParaRPr sz="1200">
                  <a:solidFill>
                    <a:schemeClr val="dk1"/>
                  </a:solidFill>
                  <a:latin typeface="Arial"/>
                  <a:ea typeface="Arial"/>
                  <a:cs typeface="Arial"/>
                  <a:sym typeface="Arial"/>
                </a:endParaRPr>
              </a:p>
            </p:txBody>
          </p:sp>
          <p:sp>
            <p:nvSpPr>
              <p:cNvPr id="3915" name="Google Shape;3915;p188"/>
              <p:cNvSpPr txBox="1"/>
              <p:nvPr/>
            </p:nvSpPr>
            <p:spPr>
              <a:xfrm>
                <a:off x="4014035" y="5184630"/>
                <a:ext cx="2457404" cy="692497"/>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chemeClr val="dk1"/>
                    </a:solidFill>
                    <a:latin typeface="Arial"/>
                    <a:ea typeface="Arial"/>
                    <a:cs typeface="Arial"/>
                    <a:sym typeface="Arial"/>
                  </a:rPr>
                  <a:t>Đường cong ROC của lớp setosa (area =1.00)</a:t>
                </a:r>
                <a:endParaRPr/>
              </a:p>
              <a:p>
                <a:pPr indent="0" lvl="0" marL="0" marR="0" rtl="0" algn="l">
                  <a:spcBef>
                    <a:spcPts val="0"/>
                  </a:spcBef>
                  <a:spcAft>
                    <a:spcPts val="0"/>
                  </a:spcAft>
                  <a:buNone/>
                </a:pPr>
                <a:r>
                  <a:rPr lang="en-US" sz="900">
                    <a:solidFill>
                      <a:schemeClr val="dk1"/>
                    </a:solidFill>
                    <a:latin typeface="Arial"/>
                    <a:ea typeface="Arial"/>
                    <a:cs typeface="Arial"/>
                    <a:sym typeface="Arial"/>
                  </a:rPr>
                  <a:t>Đường cong ROC của lớp versicolor (area = 0.99)</a:t>
                </a:r>
                <a:endParaRPr/>
              </a:p>
              <a:p>
                <a:pPr indent="0" lvl="0" marL="0" marR="0" rtl="0" algn="l">
                  <a:spcBef>
                    <a:spcPts val="0"/>
                  </a:spcBef>
                  <a:spcAft>
                    <a:spcPts val="0"/>
                  </a:spcAft>
                  <a:buNone/>
                </a:pPr>
                <a:r>
                  <a:rPr lang="en-US" sz="900">
                    <a:solidFill>
                      <a:schemeClr val="dk1"/>
                    </a:solidFill>
                    <a:latin typeface="Arial"/>
                    <a:ea typeface="Arial"/>
                    <a:cs typeface="Arial"/>
                    <a:sym typeface="Arial"/>
                  </a:rPr>
                  <a:t>Đường cong ROC của lớp virginica (area = 0.99)</a:t>
                </a:r>
                <a:endParaRPr/>
              </a:p>
              <a:p>
                <a:pPr indent="0" lvl="0" marL="0" marR="0" rtl="0" algn="l">
                  <a:spcBef>
                    <a:spcPts val="0"/>
                  </a:spcBef>
                  <a:spcAft>
                    <a:spcPts val="0"/>
                  </a:spcAft>
                  <a:buNone/>
                </a:pPr>
                <a:r>
                  <a:rPr lang="en-US" sz="900">
                    <a:solidFill>
                      <a:schemeClr val="dk1"/>
                    </a:solidFill>
                    <a:latin typeface="Arial"/>
                    <a:ea typeface="Arial"/>
                    <a:cs typeface="Arial"/>
                    <a:sym typeface="Arial"/>
                  </a:rPr>
                  <a:t>trung bình vi sai đường cong ROC (area = 0.99)</a:t>
                </a:r>
                <a:endParaRPr/>
              </a:p>
              <a:p>
                <a:pPr indent="0" lvl="0" marL="0" marR="0" rtl="0" algn="l">
                  <a:spcBef>
                    <a:spcPts val="0"/>
                  </a:spcBef>
                  <a:spcAft>
                    <a:spcPts val="0"/>
                  </a:spcAft>
                  <a:buNone/>
                </a:pPr>
                <a:r>
                  <a:rPr lang="en-US" sz="900">
                    <a:solidFill>
                      <a:schemeClr val="dk1"/>
                    </a:solidFill>
                    <a:latin typeface="Arial"/>
                    <a:ea typeface="Arial"/>
                    <a:cs typeface="Arial"/>
                    <a:sym typeface="Arial"/>
                  </a:rPr>
                  <a:t>trung bình vi sai đường cong ROC (area = 0.99)</a:t>
                </a:r>
                <a:endParaRPr/>
              </a:p>
            </p:txBody>
          </p:sp>
          <p:sp>
            <p:nvSpPr>
              <p:cNvPr id="3916" name="Google Shape;3916;p188"/>
              <p:cNvSpPr txBox="1"/>
              <p:nvPr/>
            </p:nvSpPr>
            <p:spPr>
              <a:xfrm>
                <a:off x="3384463" y="6095802"/>
                <a:ext cx="133369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Tỷ lệ dương tính giả</a:t>
                </a:r>
                <a:endParaRPr sz="1200">
                  <a:solidFill>
                    <a:schemeClr val="dk1"/>
                  </a:solidFill>
                  <a:latin typeface="Arial"/>
                  <a:ea typeface="Arial"/>
                  <a:cs typeface="Arial"/>
                  <a:sym typeface="Arial"/>
                </a:endParaRPr>
              </a:p>
            </p:txBody>
          </p:sp>
        </p:grpSp>
      </p:gr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1" name="Shape 3921"/>
        <p:cNvGrpSpPr/>
        <p:nvPr/>
      </p:nvGrpSpPr>
      <p:grpSpPr>
        <a:xfrm>
          <a:off x="0" y="0"/>
          <a:ext cx="0" cy="0"/>
          <a:chOff x="0" y="0"/>
          <a:chExt cx="0" cy="0"/>
        </a:xfrm>
      </p:grpSpPr>
      <p:grpSp>
        <p:nvGrpSpPr>
          <p:cNvPr id="3922" name="Google Shape;3922;p189"/>
          <p:cNvGrpSpPr/>
          <p:nvPr/>
        </p:nvGrpSpPr>
        <p:grpSpPr>
          <a:xfrm>
            <a:off x="450000" y="450000"/>
            <a:ext cx="9018000" cy="276999"/>
            <a:chOff x="450000" y="450000"/>
            <a:chExt cx="9018000" cy="276999"/>
          </a:xfrm>
        </p:grpSpPr>
        <p:sp>
          <p:nvSpPr>
            <p:cNvPr id="3923" name="Google Shape;3923;p1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924" name="Google Shape;3924;p1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925" name="Google Shape;3925;p18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AUC (Area Under Curve – Diện tích nằm dưới đường cong)</a:t>
            </a:r>
            <a:endParaRPr/>
          </a:p>
        </p:txBody>
      </p:sp>
      <p:pic>
        <p:nvPicPr>
          <p:cNvPr id="3926" name="Google Shape;3926;p189"/>
          <p:cNvPicPr preferRelativeResize="0"/>
          <p:nvPr/>
        </p:nvPicPr>
        <p:blipFill rotWithShape="1">
          <a:blip r:embed="rId3">
            <a:alphaModFix/>
          </a:blip>
          <a:srcRect b="0" l="0" r="0" t="0"/>
          <a:stretch/>
        </p:blipFill>
        <p:spPr>
          <a:xfrm>
            <a:off x="2599890" y="1700213"/>
            <a:ext cx="4703046" cy="4619170"/>
          </a:xfrm>
          <a:prstGeom prst="rect">
            <a:avLst/>
          </a:prstGeom>
          <a:noFill/>
          <a:ln>
            <a:noFill/>
          </a:ln>
        </p:spPr>
      </p:pic>
      <p:sp>
        <p:nvSpPr>
          <p:cNvPr id="3927" name="Google Shape;3927;p189"/>
          <p:cNvSpPr txBox="1"/>
          <p:nvPr/>
        </p:nvSpPr>
        <p:spPr>
          <a:xfrm>
            <a:off x="3139928" y="3573016"/>
            <a:ext cx="133369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Tỷ lệ dương tính giả</a:t>
            </a:r>
            <a:endParaRPr sz="1200">
              <a:solidFill>
                <a:schemeClr val="dk1"/>
              </a:solidFill>
              <a:latin typeface="Arial"/>
              <a:ea typeface="Arial"/>
              <a:cs typeface="Arial"/>
              <a:sym typeface="Arial"/>
            </a:endParaRPr>
          </a:p>
        </p:txBody>
      </p:sp>
      <p:sp>
        <p:nvSpPr>
          <p:cNvPr id="3928" name="Google Shape;3928;p189"/>
          <p:cNvSpPr txBox="1"/>
          <p:nvPr/>
        </p:nvSpPr>
        <p:spPr>
          <a:xfrm rot="-5400000">
            <a:off x="2142180" y="2564824"/>
            <a:ext cx="141064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Tỷ lệ dương tính thật</a:t>
            </a:r>
            <a:endParaRPr sz="1200">
              <a:solidFill>
                <a:schemeClr val="dk1"/>
              </a:solidFill>
              <a:latin typeface="Arial"/>
              <a:ea typeface="Arial"/>
              <a:cs typeface="Arial"/>
              <a:sym typeface="Arial"/>
            </a:endParaRPr>
          </a:p>
        </p:txBody>
      </p:sp>
      <p:sp>
        <p:nvSpPr>
          <p:cNvPr id="3929" name="Google Shape;3929;p189"/>
          <p:cNvSpPr txBox="1"/>
          <p:nvPr/>
        </p:nvSpPr>
        <p:spPr>
          <a:xfrm>
            <a:off x="3979304" y="3332326"/>
            <a:ext cx="665247"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AUC = 0.4</a:t>
            </a:r>
            <a:endParaRPr/>
          </a:p>
        </p:txBody>
      </p:sp>
      <p:sp>
        <p:nvSpPr>
          <p:cNvPr id="3930" name="Google Shape;3930;p189"/>
          <p:cNvSpPr txBox="1"/>
          <p:nvPr/>
        </p:nvSpPr>
        <p:spPr>
          <a:xfrm>
            <a:off x="5303653" y="3573016"/>
            <a:ext cx="133369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Tỷ lệ dương tính giả</a:t>
            </a:r>
            <a:endParaRPr sz="1200">
              <a:solidFill>
                <a:schemeClr val="dk1"/>
              </a:solidFill>
              <a:latin typeface="Arial"/>
              <a:ea typeface="Arial"/>
              <a:cs typeface="Arial"/>
              <a:sym typeface="Arial"/>
            </a:endParaRPr>
          </a:p>
        </p:txBody>
      </p:sp>
      <p:sp>
        <p:nvSpPr>
          <p:cNvPr id="3931" name="Google Shape;3931;p189"/>
          <p:cNvSpPr txBox="1"/>
          <p:nvPr/>
        </p:nvSpPr>
        <p:spPr>
          <a:xfrm rot="-5400000">
            <a:off x="4305905" y="2564824"/>
            <a:ext cx="141064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Tỷ lệ dương tính thật</a:t>
            </a:r>
            <a:endParaRPr sz="1200">
              <a:solidFill>
                <a:schemeClr val="dk1"/>
              </a:solidFill>
              <a:latin typeface="Arial"/>
              <a:ea typeface="Arial"/>
              <a:cs typeface="Arial"/>
              <a:sym typeface="Arial"/>
            </a:endParaRPr>
          </a:p>
        </p:txBody>
      </p:sp>
      <p:sp>
        <p:nvSpPr>
          <p:cNvPr id="3932" name="Google Shape;3932;p189"/>
          <p:cNvSpPr txBox="1"/>
          <p:nvPr/>
        </p:nvSpPr>
        <p:spPr>
          <a:xfrm>
            <a:off x="6144632" y="3332326"/>
            <a:ext cx="662040"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AUC = 0.5</a:t>
            </a:r>
            <a:endParaRPr/>
          </a:p>
        </p:txBody>
      </p:sp>
      <p:sp>
        <p:nvSpPr>
          <p:cNvPr id="3933" name="Google Shape;3933;p189"/>
          <p:cNvSpPr txBox="1"/>
          <p:nvPr/>
        </p:nvSpPr>
        <p:spPr>
          <a:xfrm>
            <a:off x="3139928" y="5707941"/>
            <a:ext cx="133369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Tỷ lệ dương tính giả</a:t>
            </a:r>
            <a:endParaRPr sz="1200">
              <a:solidFill>
                <a:schemeClr val="dk1"/>
              </a:solidFill>
              <a:latin typeface="Arial"/>
              <a:ea typeface="Arial"/>
              <a:cs typeface="Arial"/>
              <a:sym typeface="Arial"/>
            </a:endParaRPr>
          </a:p>
        </p:txBody>
      </p:sp>
      <p:sp>
        <p:nvSpPr>
          <p:cNvPr id="3934" name="Google Shape;3934;p189"/>
          <p:cNvSpPr txBox="1"/>
          <p:nvPr/>
        </p:nvSpPr>
        <p:spPr>
          <a:xfrm rot="-5400000">
            <a:off x="2147790" y="4699749"/>
            <a:ext cx="1399422"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Tỷ lệ dương tính thật</a:t>
            </a:r>
            <a:endParaRPr sz="1200">
              <a:solidFill>
                <a:schemeClr val="dk1"/>
              </a:solidFill>
              <a:latin typeface="Arial"/>
              <a:ea typeface="Arial"/>
              <a:cs typeface="Arial"/>
              <a:sym typeface="Arial"/>
            </a:endParaRPr>
          </a:p>
        </p:txBody>
      </p:sp>
      <p:sp>
        <p:nvSpPr>
          <p:cNvPr id="3935" name="Google Shape;3935;p189"/>
          <p:cNvSpPr txBox="1"/>
          <p:nvPr/>
        </p:nvSpPr>
        <p:spPr>
          <a:xfrm>
            <a:off x="3980105" y="5467251"/>
            <a:ext cx="66364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AUC = 0.6</a:t>
            </a:r>
            <a:endParaRPr/>
          </a:p>
        </p:txBody>
      </p:sp>
      <p:sp>
        <p:nvSpPr>
          <p:cNvPr id="3936" name="Google Shape;3936;p189"/>
          <p:cNvSpPr txBox="1"/>
          <p:nvPr/>
        </p:nvSpPr>
        <p:spPr>
          <a:xfrm>
            <a:off x="5303653" y="5707941"/>
            <a:ext cx="133369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Tỷ lệ dương tính giả</a:t>
            </a:r>
            <a:endParaRPr sz="1200">
              <a:solidFill>
                <a:schemeClr val="dk1"/>
              </a:solidFill>
              <a:latin typeface="Arial"/>
              <a:ea typeface="Arial"/>
              <a:cs typeface="Arial"/>
              <a:sym typeface="Arial"/>
            </a:endParaRPr>
          </a:p>
        </p:txBody>
      </p:sp>
      <p:sp>
        <p:nvSpPr>
          <p:cNvPr id="3937" name="Google Shape;3937;p189"/>
          <p:cNvSpPr txBox="1"/>
          <p:nvPr/>
        </p:nvSpPr>
        <p:spPr>
          <a:xfrm rot="-5400000">
            <a:off x="4305905" y="4699749"/>
            <a:ext cx="141064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Tỷ lệ dương tính thật</a:t>
            </a:r>
            <a:endParaRPr sz="1200">
              <a:solidFill>
                <a:schemeClr val="dk1"/>
              </a:solidFill>
              <a:latin typeface="Arial"/>
              <a:ea typeface="Arial"/>
              <a:cs typeface="Arial"/>
              <a:sym typeface="Arial"/>
            </a:endParaRPr>
          </a:p>
        </p:txBody>
      </p:sp>
      <p:sp>
        <p:nvSpPr>
          <p:cNvPr id="3938" name="Google Shape;3938;p189"/>
          <p:cNvSpPr txBox="1"/>
          <p:nvPr/>
        </p:nvSpPr>
        <p:spPr>
          <a:xfrm>
            <a:off x="6067536" y="5467251"/>
            <a:ext cx="750206"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AUC = 0.85</a:t>
            </a:r>
            <a:endParaRPr/>
          </a:p>
        </p:txBody>
      </p:sp>
      <p:sp>
        <p:nvSpPr>
          <p:cNvPr id="3939" name="Google Shape;3939;p189"/>
          <p:cNvSpPr/>
          <p:nvPr/>
        </p:nvSpPr>
        <p:spPr>
          <a:xfrm>
            <a:off x="3574970" y="6012336"/>
            <a:ext cx="2687846" cy="212364"/>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The Hundred-Page Machine Learning Book</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4" name="Shape 3944"/>
        <p:cNvGrpSpPr/>
        <p:nvPr/>
      </p:nvGrpSpPr>
      <p:grpSpPr>
        <a:xfrm>
          <a:off x="0" y="0"/>
          <a:ext cx="0" cy="0"/>
          <a:chOff x="0" y="0"/>
          <a:chExt cx="0" cy="0"/>
        </a:xfrm>
      </p:grpSpPr>
      <p:grpSp>
        <p:nvGrpSpPr>
          <p:cNvPr id="3945" name="Google Shape;3945;p190"/>
          <p:cNvGrpSpPr/>
          <p:nvPr/>
        </p:nvGrpSpPr>
        <p:grpSpPr>
          <a:xfrm>
            <a:off x="450000" y="450000"/>
            <a:ext cx="9018000" cy="276999"/>
            <a:chOff x="450000" y="450000"/>
            <a:chExt cx="9018000" cy="276999"/>
          </a:xfrm>
        </p:grpSpPr>
        <p:sp>
          <p:nvSpPr>
            <p:cNvPr id="3946" name="Google Shape;3946;p1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947" name="Google Shape;3947;p1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948" name="Google Shape;3948;p19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Hiệu suất kém: Quay lại bước trước đó</a:t>
            </a:r>
            <a:endParaRPr sz="1400">
              <a:solidFill>
                <a:schemeClr val="dk1"/>
              </a:solidFill>
              <a:latin typeface="Arial"/>
              <a:ea typeface="Arial"/>
              <a:cs typeface="Arial"/>
              <a:sym typeface="Arial"/>
            </a:endParaRPr>
          </a:p>
        </p:txBody>
      </p:sp>
      <p:sp>
        <p:nvSpPr>
          <p:cNvPr id="3949" name="Google Shape;3949;p190"/>
          <p:cNvSpPr/>
          <p:nvPr/>
        </p:nvSpPr>
        <p:spPr>
          <a:xfrm>
            <a:off x="671261" y="1700808"/>
            <a:ext cx="8780714"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 hình cuối cùng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mô hình - Phải mất nhiều ngày để tìm hiểu xem có nhiều dữ liệu hay không. Việc huấn luyện mô hình mỗi lần dự đoán là vô cùng kém hiệu quả, vì vậy cách tốt nhất là lưu mô hình để tái sử dụng. Sử dụng 'pickle' để lưu mô hình. </a:t>
            </a:r>
            <a:endParaRPr/>
          </a:p>
        </p:txBody>
      </p:sp>
      <p:sp>
        <p:nvSpPr>
          <p:cNvPr id="3950" name="Google Shape;3950;p190"/>
          <p:cNvSpPr/>
          <p:nvPr/>
        </p:nvSpPr>
        <p:spPr>
          <a:xfrm>
            <a:off x="666749" y="2564904"/>
            <a:ext cx="8677276" cy="35596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51" name="Google Shape;3951;p190"/>
          <p:cNvPicPr preferRelativeResize="0"/>
          <p:nvPr/>
        </p:nvPicPr>
        <p:blipFill rotWithShape="1">
          <a:blip r:embed="rId3">
            <a:alphaModFix/>
          </a:blip>
          <a:srcRect b="0" l="280" r="20318" t="2225"/>
          <a:stretch/>
        </p:blipFill>
        <p:spPr>
          <a:xfrm>
            <a:off x="847725" y="2657663"/>
            <a:ext cx="8496300" cy="34197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p19"/>
          <p:cNvGrpSpPr/>
          <p:nvPr/>
        </p:nvGrpSpPr>
        <p:grpSpPr>
          <a:xfrm>
            <a:off x="450000" y="450000"/>
            <a:ext cx="9018000" cy="276999"/>
            <a:chOff x="450000" y="450000"/>
            <a:chExt cx="9018000" cy="276999"/>
          </a:xfrm>
        </p:grpSpPr>
        <p:sp>
          <p:nvSpPr>
            <p:cNvPr id="497" name="Google Shape;497;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498" name="Google Shape;498;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499" name="Google Shape;499;p1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Giới thiệu về thư viện scikit-learn</a:t>
            </a:r>
            <a:endParaRPr sz="1400">
              <a:solidFill>
                <a:schemeClr val="dk1"/>
              </a:solidFill>
              <a:latin typeface="Arial"/>
              <a:ea typeface="Arial"/>
              <a:cs typeface="Arial"/>
              <a:sym typeface="Arial"/>
            </a:endParaRPr>
          </a:p>
        </p:txBody>
      </p:sp>
      <p:sp>
        <p:nvSpPr>
          <p:cNvPr id="500" name="Google Shape;500;p19"/>
          <p:cNvSpPr/>
          <p:nvPr/>
        </p:nvSpPr>
        <p:spPr>
          <a:xfrm>
            <a:off x="671261" y="1700808"/>
            <a:ext cx="8632825" cy="302311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huấn luyện một mô hình học có giám sát: </a:t>
            </a:r>
            <a:r>
              <a:rPr lang="en-US" sz="1200">
                <a:solidFill>
                  <a:srgbClr val="1429A0"/>
                </a:solidFill>
                <a:latin typeface="Arial"/>
                <a:ea typeface="Arial"/>
                <a:cs typeface="Arial"/>
                <a:sym typeface="Arial"/>
              </a:rPr>
              <a:t>myModel</a:t>
            </a:r>
            <a:r>
              <a:rPr lang="en-US" sz="1200">
                <a:solidFill>
                  <a:srgbClr val="262626"/>
                </a:solidFill>
                <a:latin typeface="Arial"/>
                <a:ea typeface="Arial"/>
                <a:cs typeface="Arial"/>
                <a:sym typeface="Arial"/>
              </a:rPr>
              <a:t>.fit(</a:t>
            </a:r>
            <a:r>
              <a:rPr lang="en-US" sz="1200">
                <a:solidFill>
                  <a:srgbClr val="1429A0"/>
                </a:solidFill>
                <a:latin typeface="Arial"/>
                <a:ea typeface="Arial"/>
                <a:cs typeface="Arial"/>
                <a:sym typeface="Arial"/>
              </a:rPr>
              <a:t>X_train</a:t>
            </a:r>
            <a:r>
              <a:rPr lang="en-US" sz="1200">
                <a:solidFill>
                  <a:srgbClr val="262626"/>
                </a:solidFill>
                <a:latin typeface="Arial"/>
                <a:ea typeface="Arial"/>
                <a:cs typeface="Arial"/>
                <a:sym typeface="Arial"/>
              </a:rPr>
              <a:t>, </a:t>
            </a:r>
            <a:r>
              <a:rPr lang="en-US" sz="1200">
                <a:solidFill>
                  <a:srgbClr val="1429A0"/>
                </a:solidFill>
                <a:latin typeface="Arial"/>
                <a:ea typeface="Arial"/>
                <a:cs typeface="Arial"/>
                <a:sym typeface="Arial"/>
              </a:rPr>
              <a:t>Y_train</a:t>
            </a:r>
            <a:r>
              <a:rPr lang="en-US" sz="12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Huấn luyện mô hình học không giám sát: </a:t>
            </a:r>
            <a:r>
              <a:rPr lang="en-US" sz="1200">
                <a:solidFill>
                  <a:srgbClr val="1429A0"/>
                </a:solidFill>
                <a:latin typeface="Arial"/>
                <a:ea typeface="Arial"/>
                <a:cs typeface="Arial"/>
                <a:sym typeface="Arial"/>
              </a:rPr>
              <a:t>myModel</a:t>
            </a:r>
            <a:r>
              <a:rPr lang="en-US" sz="1200">
                <a:solidFill>
                  <a:srgbClr val="262626"/>
                </a:solidFill>
                <a:latin typeface="Arial"/>
                <a:ea typeface="Arial"/>
                <a:cs typeface="Arial"/>
                <a:sym typeface="Arial"/>
              </a:rPr>
              <a:t>.fit(</a:t>
            </a:r>
            <a:r>
              <a:rPr lang="en-US" sz="1200">
                <a:solidFill>
                  <a:srgbClr val="1429A0"/>
                </a:solidFill>
                <a:latin typeface="Arial"/>
                <a:ea typeface="Arial"/>
                <a:cs typeface="Arial"/>
                <a:sym typeface="Arial"/>
              </a:rPr>
              <a:t>X_train</a:t>
            </a:r>
            <a:r>
              <a:rPr lang="en-US" sz="12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 đoán sử dụng mô hình đã được huấn luyện: </a:t>
            </a:r>
            <a:r>
              <a:rPr lang="en-US" sz="1200">
                <a:solidFill>
                  <a:srgbClr val="1429A0"/>
                </a:solidFill>
                <a:latin typeface="Arial"/>
                <a:ea typeface="Arial"/>
                <a:cs typeface="Arial"/>
                <a:sym typeface="Arial"/>
              </a:rPr>
              <a:t>myModel</a:t>
            </a:r>
            <a:r>
              <a:rPr lang="en-US" sz="1200">
                <a:solidFill>
                  <a:srgbClr val="262626"/>
                </a:solidFill>
                <a:latin typeface="Arial"/>
                <a:ea typeface="Arial"/>
                <a:cs typeface="Arial"/>
                <a:sym typeface="Arial"/>
              </a:rPr>
              <a:t>.predict(</a:t>
            </a:r>
            <a:r>
              <a:rPr lang="en-US" sz="1200">
                <a:solidFill>
                  <a:srgbClr val="1429A0"/>
                </a:solidFill>
                <a:latin typeface="Arial"/>
                <a:ea typeface="Arial"/>
                <a:cs typeface="Arial"/>
                <a:sym typeface="Arial"/>
              </a:rPr>
              <a:t>X_test</a:t>
            </a:r>
            <a:r>
              <a:rPr lang="en-US" sz="12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Gọi tới bộ tiền xử lý dưới dạng lớp: </a:t>
            </a:r>
            <a:r>
              <a:rPr lang="en-US" sz="1200">
                <a:solidFill>
                  <a:srgbClr val="262626"/>
                </a:solidFill>
                <a:latin typeface="Arial"/>
                <a:ea typeface="Arial"/>
                <a:cs typeface="Arial"/>
                <a:sym typeface="Arial"/>
              </a:rPr>
              <a:t>from sklearn.preprocessing import &lt;</a:t>
            </a:r>
            <a:r>
              <a:rPr lang="en-US" sz="1200">
                <a:solidFill>
                  <a:srgbClr val="00B050"/>
                </a:solidFill>
                <a:latin typeface="Arial"/>
                <a:ea typeface="Arial"/>
                <a:cs typeface="Arial"/>
                <a:sym typeface="Arial"/>
              </a:rPr>
              <a:t>a preprocessor</a:t>
            </a:r>
            <a:r>
              <a:rPr lang="en-US" sz="1200">
                <a:solidFill>
                  <a:srgbClr val="262626"/>
                </a:solidFill>
                <a:latin typeface="Arial"/>
                <a:ea typeface="Arial"/>
                <a:cs typeface="Arial"/>
                <a:sym typeface="Arial"/>
              </a:rPr>
              <a:t>&gt;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Chia bộ dữ liệu thành bộ huấn luyện và bộ thử nghiệm: </a:t>
            </a:r>
            <a:endParaRPr/>
          </a:p>
          <a:p>
            <a:pPr indent="0" lvl="0" marL="182563" marR="0" rtl="0" algn="l">
              <a:spcBef>
                <a:spcPts val="800"/>
              </a:spcBef>
              <a:spcAft>
                <a:spcPts val="0"/>
              </a:spcAft>
              <a:buNone/>
            </a:pPr>
            <a:r>
              <a:rPr lang="en-US" sz="1200">
                <a:solidFill>
                  <a:srgbClr val="193EB0"/>
                </a:solidFill>
                <a:latin typeface="Arial"/>
                <a:ea typeface="Arial"/>
                <a:cs typeface="Arial"/>
                <a:sym typeface="Arial"/>
              </a:rPr>
              <a:t>X_train</a:t>
            </a:r>
            <a:r>
              <a:rPr lang="en-US" sz="1200">
                <a:solidFill>
                  <a:srgbClr val="262626"/>
                </a:solidFill>
                <a:latin typeface="Arial"/>
                <a:ea typeface="Arial"/>
                <a:cs typeface="Arial"/>
                <a:sym typeface="Arial"/>
              </a:rPr>
              <a:t>,</a:t>
            </a:r>
            <a:r>
              <a:rPr lang="en-US" sz="1200">
                <a:solidFill>
                  <a:srgbClr val="193EB0"/>
                </a:solidFill>
                <a:latin typeface="Arial"/>
                <a:ea typeface="Arial"/>
                <a:cs typeface="Arial"/>
                <a:sym typeface="Arial"/>
              </a:rPr>
              <a:t> X_test</a:t>
            </a:r>
            <a:r>
              <a:rPr lang="en-US" sz="1200">
                <a:solidFill>
                  <a:srgbClr val="262626"/>
                </a:solidFill>
                <a:latin typeface="Arial"/>
                <a:ea typeface="Arial"/>
                <a:cs typeface="Arial"/>
                <a:sym typeface="Arial"/>
              </a:rPr>
              <a:t>,</a:t>
            </a:r>
            <a:r>
              <a:rPr lang="en-US" sz="1200">
                <a:solidFill>
                  <a:srgbClr val="193EB0"/>
                </a:solidFill>
                <a:latin typeface="Arial"/>
                <a:ea typeface="Arial"/>
                <a:cs typeface="Arial"/>
                <a:sym typeface="Arial"/>
              </a:rPr>
              <a:t> Y_train</a:t>
            </a:r>
            <a:r>
              <a:rPr lang="en-US" sz="1200">
                <a:solidFill>
                  <a:srgbClr val="262626"/>
                </a:solidFill>
                <a:latin typeface="Arial"/>
                <a:ea typeface="Arial"/>
                <a:cs typeface="Arial"/>
                <a:sym typeface="Arial"/>
              </a:rPr>
              <a:t>,</a:t>
            </a:r>
            <a:r>
              <a:rPr lang="en-US" sz="1200">
                <a:solidFill>
                  <a:srgbClr val="193EB0"/>
                </a:solidFill>
                <a:latin typeface="Arial"/>
                <a:ea typeface="Arial"/>
                <a:cs typeface="Arial"/>
                <a:sym typeface="Arial"/>
              </a:rPr>
              <a:t> Y_test </a:t>
            </a:r>
            <a:r>
              <a:rPr lang="en-US" sz="1200">
                <a:solidFill>
                  <a:srgbClr val="262626"/>
                </a:solidFill>
                <a:latin typeface="Arial"/>
                <a:ea typeface="Arial"/>
                <a:cs typeface="Arial"/>
                <a:sym typeface="Arial"/>
              </a:rPr>
              <a:t>= train_test_split(</a:t>
            </a:r>
            <a:r>
              <a:rPr lang="en-US" sz="1200">
                <a:solidFill>
                  <a:srgbClr val="193EB0"/>
                </a:solidFill>
                <a:latin typeface="Arial"/>
                <a:ea typeface="Arial"/>
                <a:cs typeface="Arial"/>
                <a:sym typeface="Arial"/>
              </a:rPr>
              <a:t>X</a:t>
            </a:r>
            <a:r>
              <a:rPr lang="en-US" sz="1200">
                <a:solidFill>
                  <a:srgbClr val="262626"/>
                </a:solidFill>
                <a:latin typeface="Arial"/>
                <a:ea typeface="Arial"/>
                <a:cs typeface="Arial"/>
                <a:sym typeface="Arial"/>
              </a:rPr>
              <a:t>, </a:t>
            </a:r>
            <a:r>
              <a:rPr lang="en-US" sz="1200">
                <a:solidFill>
                  <a:srgbClr val="193EB0"/>
                </a:solidFill>
                <a:latin typeface="Arial"/>
                <a:ea typeface="Arial"/>
                <a:cs typeface="Arial"/>
                <a:sym typeface="Arial"/>
              </a:rPr>
              <a:t>Y</a:t>
            </a:r>
            <a:r>
              <a:rPr lang="en-US" sz="1200">
                <a:solidFill>
                  <a:srgbClr val="262626"/>
                </a:solidFill>
                <a:latin typeface="Arial"/>
                <a:ea typeface="Arial"/>
                <a:cs typeface="Arial"/>
                <a:sym typeface="Arial"/>
              </a:rPr>
              <a:t>, test_size=</a:t>
            </a:r>
            <a:r>
              <a:rPr lang="en-US" sz="1200">
                <a:solidFill>
                  <a:srgbClr val="193EB0"/>
                </a:solidFill>
                <a:latin typeface="Arial"/>
                <a:ea typeface="Arial"/>
                <a:cs typeface="Arial"/>
                <a:sym typeface="Arial"/>
              </a:rPr>
              <a:t>0.3</a:t>
            </a:r>
            <a:r>
              <a:rPr lang="en-US" sz="1200">
                <a:solidFill>
                  <a:srgbClr val="262626"/>
                </a:solidFill>
                <a:latin typeface="Arial"/>
                <a:ea typeface="Arial"/>
                <a:cs typeface="Arial"/>
                <a:sym typeface="Arial"/>
              </a:rPr>
              <a:t>,</a:t>
            </a:r>
            <a:r>
              <a:rPr lang="en-US" sz="1200">
                <a:solidFill>
                  <a:srgbClr val="193EB0"/>
                </a:solidFill>
                <a:latin typeface="Arial"/>
                <a:ea typeface="Arial"/>
                <a:cs typeface="Arial"/>
                <a:sym typeface="Arial"/>
              </a:rPr>
              <a:t> </a:t>
            </a:r>
            <a:r>
              <a:rPr lang="en-US" sz="1200">
                <a:solidFill>
                  <a:srgbClr val="262626"/>
                </a:solidFill>
                <a:latin typeface="Arial"/>
                <a:ea typeface="Arial"/>
                <a:cs typeface="Arial"/>
                <a:sym typeface="Arial"/>
              </a:rPr>
              <a:t>random_state=</a:t>
            </a:r>
            <a:r>
              <a:rPr lang="en-US" sz="1200">
                <a:solidFill>
                  <a:srgbClr val="193EB0"/>
                </a:solidFill>
                <a:latin typeface="Arial"/>
                <a:ea typeface="Arial"/>
                <a:cs typeface="Arial"/>
                <a:sym typeface="Arial"/>
              </a:rPr>
              <a:t>123</a:t>
            </a:r>
            <a:r>
              <a:rPr lang="en-US" sz="1200">
                <a:solidFill>
                  <a:srgbClr val="262626"/>
                </a:solidFill>
                <a:latin typeface="Arial"/>
                <a:ea typeface="Arial"/>
                <a:cs typeface="Arial"/>
                <a:sym typeface="Arial"/>
              </a:rPr>
              <a: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Tính toán chỉ số hiệu suất (Precision): </a:t>
            </a:r>
            <a:r>
              <a:rPr lang="en-US" sz="1200">
                <a:solidFill>
                  <a:srgbClr val="262626"/>
                </a:solidFill>
                <a:latin typeface="Arial"/>
                <a:ea typeface="Arial"/>
                <a:cs typeface="Arial"/>
                <a:sym typeface="Arial"/>
              </a:rPr>
              <a:t>metrics.accuracy_score(</a:t>
            </a:r>
            <a:r>
              <a:rPr lang="en-US" sz="1200">
                <a:solidFill>
                  <a:srgbClr val="193EB0"/>
                </a:solidFill>
                <a:latin typeface="Arial"/>
                <a:ea typeface="Arial"/>
                <a:cs typeface="Arial"/>
                <a:sym typeface="Arial"/>
              </a:rPr>
              <a:t>Y_test, Y_pred</a:t>
            </a:r>
            <a:r>
              <a:rPr lang="en-US" sz="1200">
                <a:solidFill>
                  <a:srgbClr val="262626"/>
                </a:solidFill>
                <a:latin typeface="Arial"/>
                <a:ea typeface="Arial"/>
                <a:cs typeface="Arial"/>
                <a:sym typeface="Arial"/>
              </a:rPr>
              <a:t>) </a:t>
            </a:r>
            <a:r>
              <a:rPr lang="en-US" sz="1200">
                <a:solidFill>
                  <a:srgbClr val="193EB0"/>
                </a:solidFill>
                <a:latin typeface="Arial"/>
                <a:ea typeface="Arial"/>
                <a:cs typeface="Arial"/>
                <a:sym typeface="Arial"/>
              </a:rPr>
              <a:t>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xác thực chéo và hiệu chỉnh siêu tham số đồng thời: </a:t>
            </a:r>
            <a:endParaRPr/>
          </a:p>
          <a:p>
            <a:pPr indent="0" lvl="1" marL="182563" marR="0" rtl="0" algn="l">
              <a:spcBef>
                <a:spcPts val="800"/>
              </a:spcBef>
              <a:spcAft>
                <a:spcPts val="0"/>
              </a:spcAft>
              <a:buNone/>
            </a:pPr>
            <a:r>
              <a:rPr b="0" i="0" lang="en-US" sz="1200" u="none" cap="none" strike="noStrike">
                <a:solidFill>
                  <a:srgbClr val="193EB0"/>
                </a:solidFill>
                <a:latin typeface="Arial"/>
                <a:ea typeface="Arial"/>
                <a:cs typeface="Arial"/>
                <a:sym typeface="Arial"/>
              </a:rPr>
              <a:t>myGridCV = GridSearchCV(estimator, parameter_grid, cv=k)</a:t>
            </a:r>
            <a:endParaRPr/>
          </a:p>
          <a:p>
            <a:pPr indent="0" lvl="1" marL="182563" marR="0" rtl="0" algn="l">
              <a:spcBef>
                <a:spcPts val="800"/>
              </a:spcBef>
              <a:spcAft>
                <a:spcPts val="0"/>
              </a:spcAft>
              <a:buNone/>
            </a:pPr>
            <a:r>
              <a:rPr b="0" i="0" lang="en-US" sz="1200" u="none" cap="none" strike="noStrike">
                <a:solidFill>
                  <a:srgbClr val="193EB0"/>
                </a:solidFill>
                <a:latin typeface="Arial"/>
                <a:ea typeface="Arial"/>
                <a:cs typeface="Arial"/>
                <a:sym typeface="Arial"/>
              </a:rPr>
              <a:t>myGridCV.fit(X_train, Y_train)</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6" name="Shape 3956"/>
        <p:cNvGrpSpPr/>
        <p:nvPr/>
      </p:nvGrpSpPr>
      <p:grpSpPr>
        <a:xfrm>
          <a:off x="0" y="0"/>
          <a:ext cx="0" cy="0"/>
          <a:chOff x="0" y="0"/>
          <a:chExt cx="0" cy="0"/>
        </a:xfrm>
      </p:grpSpPr>
      <p:grpSp>
        <p:nvGrpSpPr>
          <p:cNvPr id="3957" name="Google Shape;3957;p191"/>
          <p:cNvGrpSpPr/>
          <p:nvPr/>
        </p:nvGrpSpPr>
        <p:grpSpPr>
          <a:xfrm>
            <a:off x="450000" y="450000"/>
            <a:ext cx="9018000" cy="276999"/>
            <a:chOff x="450000" y="450000"/>
            <a:chExt cx="9018000" cy="276999"/>
          </a:xfrm>
        </p:grpSpPr>
        <p:sp>
          <p:nvSpPr>
            <p:cNvPr id="3958" name="Google Shape;3958;p1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959" name="Google Shape;3959;p1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960" name="Google Shape;3960;p19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Hiệu suất kém: Quay lại bước trước đó</a:t>
            </a:r>
            <a:endParaRPr sz="1400">
              <a:solidFill>
                <a:schemeClr val="dk1"/>
              </a:solidFill>
              <a:latin typeface="Arial"/>
              <a:ea typeface="Arial"/>
              <a:cs typeface="Arial"/>
              <a:sym typeface="Arial"/>
            </a:endParaRPr>
          </a:p>
        </p:txBody>
      </p:sp>
      <p:sp>
        <p:nvSpPr>
          <p:cNvPr id="3961" name="Google Shape;3961;p191"/>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 hình cuối cùng</a:t>
            </a:r>
            <a:endParaRPr sz="1300">
              <a:solidFill>
                <a:srgbClr val="262626"/>
              </a:solidFill>
              <a:latin typeface="Arial"/>
              <a:ea typeface="Arial"/>
              <a:cs typeface="Arial"/>
              <a:sym typeface="Arial"/>
            </a:endParaRPr>
          </a:p>
        </p:txBody>
      </p:sp>
      <p:sp>
        <p:nvSpPr>
          <p:cNvPr id="3962" name="Google Shape;3962;p191"/>
          <p:cNvSpPr/>
          <p:nvPr/>
        </p:nvSpPr>
        <p:spPr>
          <a:xfrm>
            <a:off x="666749" y="2115764"/>
            <a:ext cx="8677276" cy="33096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63" name="Google Shape;3963;p191"/>
          <p:cNvPicPr preferRelativeResize="0"/>
          <p:nvPr/>
        </p:nvPicPr>
        <p:blipFill rotWithShape="1">
          <a:blip r:embed="rId3">
            <a:alphaModFix/>
          </a:blip>
          <a:srcRect b="0" l="280" r="20318" t="2225"/>
          <a:stretch/>
        </p:blipFill>
        <p:spPr>
          <a:xfrm>
            <a:off x="847725" y="2175069"/>
            <a:ext cx="7992119" cy="3216851"/>
          </a:xfrm>
          <a:prstGeom prst="rect">
            <a:avLst/>
          </a:prstGeom>
          <a:noFill/>
          <a:ln>
            <a:noFill/>
          </a:ln>
        </p:spPr>
      </p:pic>
      <p:grpSp>
        <p:nvGrpSpPr>
          <p:cNvPr id="3964" name="Google Shape;3964;p191"/>
          <p:cNvGrpSpPr/>
          <p:nvPr/>
        </p:nvGrpSpPr>
        <p:grpSpPr>
          <a:xfrm>
            <a:off x="666750" y="5517232"/>
            <a:ext cx="8677275" cy="684076"/>
            <a:chOff x="559817" y="3081410"/>
            <a:chExt cx="8677275" cy="684076"/>
          </a:xfrm>
        </p:grpSpPr>
        <p:sp>
          <p:nvSpPr>
            <p:cNvPr id="3965" name="Google Shape;3965;p191"/>
            <p:cNvSpPr/>
            <p:nvPr/>
          </p:nvSpPr>
          <p:spPr>
            <a:xfrm>
              <a:off x="559817" y="3081410"/>
              <a:ext cx="8677275" cy="6840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966" name="Google Shape;3966;p191"/>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3967" name="Google Shape;3967;p191"/>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55</a:t>
              </a:r>
              <a:endParaRPr/>
            </a:p>
          </p:txBody>
        </p:sp>
        <p:sp>
          <p:nvSpPr>
            <p:cNvPr id="3968" name="Google Shape;3968;p191"/>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Nạp mô hình.</a:t>
              </a:r>
              <a:endParaRPr sz="1400">
                <a:solidFill>
                  <a:srgbClr val="262626"/>
                </a:solidFill>
                <a:latin typeface="Arial"/>
                <a:ea typeface="Arial"/>
                <a:cs typeface="Arial"/>
                <a:sym typeface="Arial"/>
              </a:endParaRPr>
            </a:p>
          </p:txBody>
        </p:sp>
      </p:gr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3" name="Shape 3973"/>
        <p:cNvGrpSpPr/>
        <p:nvPr/>
      </p:nvGrpSpPr>
      <p:grpSpPr>
        <a:xfrm>
          <a:off x="0" y="0"/>
          <a:ext cx="0" cy="0"/>
          <a:chOff x="0" y="0"/>
          <a:chExt cx="0" cy="0"/>
        </a:xfrm>
      </p:grpSpPr>
      <p:grpSp>
        <p:nvGrpSpPr>
          <p:cNvPr id="3974" name="Google Shape;3974;p192"/>
          <p:cNvGrpSpPr/>
          <p:nvPr/>
        </p:nvGrpSpPr>
        <p:grpSpPr>
          <a:xfrm>
            <a:off x="450000" y="450000"/>
            <a:ext cx="9018000" cy="276999"/>
            <a:chOff x="450000" y="450000"/>
            <a:chExt cx="9018000" cy="276999"/>
          </a:xfrm>
        </p:grpSpPr>
        <p:sp>
          <p:nvSpPr>
            <p:cNvPr id="3975" name="Google Shape;3975;p1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976" name="Google Shape;3976;p1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977" name="Google Shape;3977;p19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Hiệu suất kém: Quay lại bước trước đó</a:t>
            </a:r>
            <a:endParaRPr sz="1400">
              <a:solidFill>
                <a:schemeClr val="dk1"/>
              </a:solidFill>
              <a:latin typeface="Arial"/>
              <a:ea typeface="Arial"/>
              <a:cs typeface="Arial"/>
              <a:sym typeface="Arial"/>
            </a:endParaRPr>
          </a:p>
        </p:txBody>
      </p:sp>
      <p:sp>
        <p:nvSpPr>
          <p:cNvPr id="3978" name="Google Shape;3978;p192"/>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 hình cuối cùng</a:t>
            </a:r>
            <a:endParaRPr sz="1300">
              <a:solidFill>
                <a:srgbClr val="262626"/>
              </a:solidFill>
              <a:latin typeface="Arial"/>
              <a:ea typeface="Arial"/>
              <a:cs typeface="Arial"/>
              <a:sym typeface="Arial"/>
            </a:endParaRPr>
          </a:p>
        </p:txBody>
      </p:sp>
      <p:sp>
        <p:nvSpPr>
          <p:cNvPr id="3979" name="Google Shape;3979;p192"/>
          <p:cNvSpPr/>
          <p:nvPr/>
        </p:nvSpPr>
        <p:spPr>
          <a:xfrm>
            <a:off x="666749" y="2115764"/>
            <a:ext cx="8677276" cy="33096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80" name="Google Shape;3980;p192"/>
          <p:cNvPicPr preferRelativeResize="0"/>
          <p:nvPr/>
        </p:nvPicPr>
        <p:blipFill rotWithShape="1">
          <a:blip r:embed="rId3">
            <a:alphaModFix/>
          </a:blip>
          <a:srcRect b="0" l="280" r="20318" t="2225"/>
          <a:stretch/>
        </p:blipFill>
        <p:spPr>
          <a:xfrm>
            <a:off x="847725" y="2175069"/>
            <a:ext cx="7992119" cy="3216851"/>
          </a:xfrm>
          <a:prstGeom prst="rect">
            <a:avLst/>
          </a:prstGeom>
          <a:noFill/>
          <a:ln>
            <a:noFill/>
          </a:ln>
        </p:spPr>
      </p:pic>
      <p:grpSp>
        <p:nvGrpSpPr>
          <p:cNvPr id="3981" name="Google Shape;3981;p192"/>
          <p:cNvGrpSpPr/>
          <p:nvPr/>
        </p:nvGrpSpPr>
        <p:grpSpPr>
          <a:xfrm>
            <a:off x="666750" y="5517232"/>
            <a:ext cx="8677275" cy="684076"/>
            <a:chOff x="559817" y="3081410"/>
            <a:chExt cx="8677275" cy="684076"/>
          </a:xfrm>
        </p:grpSpPr>
        <p:sp>
          <p:nvSpPr>
            <p:cNvPr id="3982" name="Google Shape;3982;p192"/>
            <p:cNvSpPr/>
            <p:nvPr/>
          </p:nvSpPr>
          <p:spPr>
            <a:xfrm>
              <a:off x="559817" y="3081410"/>
              <a:ext cx="8677275" cy="6840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3983" name="Google Shape;3983;p192"/>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3984" name="Google Shape;3984;p192"/>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56</a:t>
              </a:r>
              <a:endParaRPr/>
            </a:p>
          </p:txBody>
        </p:sp>
        <p:sp>
          <p:nvSpPr>
            <p:cNvPr id="3985" name="Google Shape;3985;p192"/>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Dự đoán cuối cùng</a:t>
              </a:r>
              <a:endParaRPr sz="1400">
                <a:solidFill>
                  <a:srgbClr val="262626"/>
                </a:solidFill>
                <a:latin typeface="Arial"/>
                <a:ea typeface="Arial"/>
                <a:cs typeface="Arial"/>
                <a:sym typeface="Arial"/>
              </a:endParaRPr>
            </a:p>
          </p:txBody>
        </p:sp>
      </p:gr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0" name="Shape 3990"/>
        <p:cNvGrpSpPr/>
        <p:nvPr/>
      </p:nvGrpSpPr>
      <p:grpSpPr>
        <a:xfrm>
          <a:off x="0" y="0"/>
          <a:ext cx="0" cy="0"/>
          <a:chOff x="0" y="0"/>
          <a:chExt cx="0" cy="0"/>
        </a:xfrm>
      </p:grpSpPr>
      <p:grpSp>
        <p:nvGrpSpPr>
          <p:cNvPr id="3991" name="Google Shape;3991;p193"/>
          <p:cNvGrpSpPr/>
          <p:nvPr/>
        </p:nvGrpSpPr>
        <p:grpSpPr>
          <a:xfrm>
            <a:off x="450000" y="450000"/>
            <a:ext cx="9018000" cy="276999"/>
            <a:chOff x="450000" y="450000"/>
            <a:chExt cx="9018000" cy="276999"/>
          </a:xfrm>
        </p:grpSpPr>
        <p:sp>
          <p:nvSpPr>
            <p:cNvPr id="3992" name="Google Shape;3992;p1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Thực hành tìm phương thức tối ưu để giải quyết vấn đề với scikit-learn</a:t>
              </a:r>
              <a:endParaRPr sz="1800">
                <a:solidFill>
                  <a:schemeClr val="lt1"/>
                </a:solidFill>
                <a:latin typeface="Arial"/>
                <a:ea typeface="Arial"/>
                <a:cs typeface="Arial"/>
                <a:sym typeface="Arial"/>
              </a:endParaRPr>
            </a:p>
          </p:txBody>
        </p:sp>
        <p:sp>
          <p:nvSpPr>
            <p:cNvPr id="3993" name="Google Shape;3993;p1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994" name="Google Shape;3994;p19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Hiệu suất kém: Quay lại bước trước đó</a:t>
            </a:r>
            <a:endParaRPr sz="1400">
              <a:solidFill>
                <a:schemeClr val="dk1"/>
              </a:solidFill>
              <a:latin typeface="Arial"/>
              <a:ea typeface="Arial"/>
              <a:cs typeface="Arial"/>
              <a:sym typeface="Arial"/>
            </a:endParaRPr>
          </a:p>
        </p:txBody>
      </p:sp>
      <p:sp>
        <p:nvSpPr>
          <p:cNvPr id="3995" name="Google Shape;3995;p193"/>
          <p:cNvSpPr/>
          <p:nvPr/>
        </p:nvSpPr>
        <p:spPr>
          <a:xfrm>
            <a:off x="671261" y="1700808"/>
            <a:ext cx="878071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 hình cuối cùng</a:t>
            </a:r>
            <a:endParaRPr sz="1300">
              <a:solidFill>
                <a:srgbClr val="262626"/>
              </a:solidFill>
              <a:latin typeface="Arial"/>
              <a:ea typeface="Arial"/>
              <a:cs typeface="Arial"/>
              <a:sym typeface="Arial"/>
            </a:endParaRPr>
          </a:p>
        </p:txBody>
      </p:sp>
      <p:sp>
        <p:nvSpPr>
          <p:cNvPr id="3996" name="Google Shape;3996;p193"/>
          <p:cNvSpPr/>
          <p:nvPr/>
        </p:nvSpPr>
        <p:spPr>
          <a:xfrm>
            <a:off x="666749" y="2115764"/>
            <a:ext cx="8677276" cy="33096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97" name="Google Shape;3997;p193"/>
          <p:cNvPicPr preferRelativeResize="0"/>
          <p:nvPr/>
        </p:nvPicPr>
        <p:blipFill rotWithShape="1">
          <a:blip r:embed="rId3">
            <a:alphaModFix/>
          </a:blip>
          <a:srcRect b="0" l="280" r="20318" t="2225"/>
          <a:stretch/>
        </p:blipFill>
        <p:spPr>
          <a:xfrm>
            <a:off x="847725" y="2175069"/>
            <a:ext cx="7992119" cy="3216851"/>
          </a:xfrm>
          <a:prstGeom prst="rect">
            <a:avLst/>
          </a:prstGeom>
          <a:noFill/>
          <a:ln>
            <a:noFill/>
          </a:ln>
        </p:spPr>
      </p:pic>
      <p:grpSp>
        <p:nvGrpSpPr>
          <p:cNvPr id="3998" name="Google Shape;3998;p193"/>
          <p:cNvGrpSpPr/>
          <p:nvPr/>
        </p:nvGrpSpPr>
        <p:grpSpPr>
          <a:xfrm>
            <a:off x="666750" y="5517232"/>
            <a:ext cx="8677275" cy="684076"/>
            <a:chOff x="559817" y="3081410"/>
            <a:chExt cx="8677275" cy="684076"/>
          </a:xfrm>
        </p:grpSpPr>
        <p:sp>
          <p:nvSpPr>
            <p:cNvPr id="3999" name="Google Shape;3999;p193"/>
            <p:cNvSpPr/>
            <p:nvPr/>
          </p:nvSpPr>
          <p:spPr>
            <a:xfrm>
              <a:off x="559817" y="3081410"/>
              <a:ext cx="8677275" cy="6840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4000" name="Google Shape;4000;p193"/>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4001" name="Google Shape;4001;p193"/>
            <p:cNvSpPr txBox="1"/>
            <p:nvPr/>
          </p:nvSpPr>
          <p:spPr>
            <a:xfrm>
              <a:off x="907642" y="3168076"/>
              <a:ext cx="120053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57</a:t>
              </a:r>
              <a:endParaRPr/>
            </a:p>
          </p:txBody>
        </p:sp>
        <p:sp>
          <p:nvSpPr>
            <p:cNvPr id="4002" name="Google Shape;4002;p193"/>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Lưu file csv.</a:t>
              </a:r>
              <a:endParaRPr sz="1400">
                <a:solidFill>
                  <a:srgbClr val="262626"/>
                </a:solidFill>
                <a:latin typeface="Arial"/>
                <a:ea typeface="Arial"/>
                <a:cs typeface="Arial"/>
                <a:sym typeface="Arial"/>
              </a:endParaRPr>
            </a:p>
          </p:txBody>
        </p:sp>
      </p:gr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7" name="Shape 4007"/>
        <p:cNvGrpSpPr/>
        <p:nvPr/>
      </p:nvGrpSpPr>
      <p:grpSpPr>
        <a:xfrm>
          <a:off x="0" y="0"/>
          <a:ext cx="0" cy="0"/>
          <a:chOff x="0" y="0"/>
          <a:chExt cx="0" cy="0"/>
        </a:xfrm>
      </p:grpSpPr>
      <p:sp>
        <p:nvSpPr>
          <p:cNvPr id="4008" name="Google Shape;4008;p194"/>
          <p:cNvSpPr/>
          <p:nvPr/>
        </p:nvSpPr>
        <p:spPr>
          <a:xfrm>
            <a:off x="989683" y="3212976"/>
            <a:ext cx="8462229" cy="9233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000">
                <a:solidFill>
                  <a:srgbClr val="000000"/>
                </a:solidFill>
                <a:latin typeface="Arial"/>
                <a:ea typeface="Arial"/>
                <a:cs typeface="Arial"/>
                <a:sym typeface="Arial"/>
              </a:rPr>
              <a:t>Ứng dụng của mô hình học có giám sát cho Dự báo số </a:t>
            </a:r>
            <a:endParaRPr/>
          </a:p>
        </p:txBody>
      </p:sp>
      <p:sp>
        <p:nvSpPr>
          <p:cNvPr id="4009" name="Google Shape;4009;p19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sp>
        <p:nvSpPr>
          <p:cNvPr id="4010" name="Google Shape;4010;p194"/>
          <p:cNvSpPr/>
          <p:nvPr/>
        </p:nvSpPr>
        <p:spPr>
          <a:xfrm>
            <a:off x="1054111" y="4293096"/>
            <a:ext cx="7317681" cy="1897955"/>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2.1. Huấn luyện và Kiểm tra với Học máy</a:t>
            </a:r>
            <a:endParaRPr b="0" i="0" sz="1800" u="none" cap="none" strike="noStrike">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Đại cương về hồi quy tuyến tính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Quá trình phân tích hồi quy tuyến tính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Các loại hồi quy khác</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2.5. Thực hành Học có giám sát cho Dự báo số</a:t>
            </a:r>
            <a:endParaRPr sz="1800">
              <a:solidFill>
                <a:srgbClr val="A6A6A6"/>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5" name="Shape 4015"/>
        <p:cNvGrpSpPr/>
        <p:nvPr/>
      </p:nvGrpSpPr>
      <p:grpSpPr>
        <a:xfrm>
          <a:off x="0" y="0"/>
          <a:ext cx="0" cy="0"/>
          <a:chOff x="0" y="0"/>
          <a:chExt cx="0" cy="0"/>
        </a:xfrm>
      </p:grpSpPr>
      <p:grpSp>
        <p:nvGrpSpPr>
          <p:cNvPr id="4016" name="Google Shape;4016;p195"/>
          <p:cNvGrpSpPr/>
          <p:nvPr/>
        </p:nvGrpSpPr>
        <p:grpSpPr>
          <a:xfrm>
            <a:off x="450000" y="450000"/>
            <a:ext cx="9018000" cy="276999"/>
            <a:chOff x="450000" y="450000"/>
            <a:chExt cx="9018000" cy="276999"/>
          </a:xfrm>
        </p:grpSpPr>
        <p:sp>
          <p:nvSpPr>
            <p:cNvPr id="4017" name="Google Shape;4017;p1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Huấn luyện và Kiểm tra với Học máy</a:t>
              </a:r>
              <a:endParaRPr sz="1800">
                <a:solidFill>
                  <a:schemeClr val="lt1"/>
                </a:solidFill>
                <a:latin typeface="Arial"/>
                <a:ea typeface="Arial"/>
                <a:cs typeface="Arial"/>
                <a:sym typeface="Arial"/>
              </a:endParaRPr>
            </a:p>
          </p:txBody>
        </p:sp>
        <p:sp>
          <p:nvSpPr>
            <p:cNvPr id="4018" name="Google Shape;4018;p1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019" name="Google Shape;4019;p19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loại Học máy</a:t>
            </a:r>
            <a:endParaRPr sz="2400">
              <a:solidFill>
                <a:srgbClr val="0C0C0C"/>
              </a:solidFill>
              <a:latin typeface="Arial"/>
              <a:ea typeface="Arial"/>
              <a:cs typeface="Arial"/>
              <a:sym typeface="Arial"/>
            </a:endParaRPr>
          </a:p>
        </p:txBody>
      </p:sp>
      <p:grpSp>
        <p:nvGrpSpPr>
          <p:cNvPr id="4020" name="Google Shape;4020;p195"/>
          <p:cNvGrpSpPr/>
          <p:nvPr/>
        </p:nvGrpSpPr>
        <p:grpSpPr>
          <a:xfrm>
            <a:off x="514136" y="2096926"/>
            <a:ext cx="8881390" cy="3816350"/>
            <a:chOff x="514136" y="2241550"/>
            <a:chExt cx="8881390" cy="3816350"/>
          </a:xfrm>
        </p:grpSpPr>
        <p:sp>
          <p:nvSpPr>
            <p:cNvPr id="4021" name="Google Shape;4021;p195"/>
            <p:cNvSpPr/>
            <p:nvPr/>
          </p:nvSpPr>
          <p:spPr>
            <a:xfrm>
              <a:off x="3871236" y="3530820"/>
              <a:ext cx="2178307" cy="333218"/>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Không giám sát</a:t>
              </a:r>
              <a:endParaRPr sz="1600">
                <a:solidFill>
                  <a:srgbClr val="262626"/>
                </a:solidFill>
                <a:latin typeface="Arial"/>
                <a:ea typeface="Arial"/>
                <a:cs typeface="Arial"/>
                <a:sym typeface="Arial"/>
              </a:endParaRPr>
            </a:p>
          </p:txBody>
        </p:sp>
        <p:sp>
          <p:nvSpPr>
            <p:cNvPr id="4022" name="Google Shape;4022;p195"/>
            <p:cNvSpPr/>
            <p:nvPr/>
          </p:nvSpPr>
          <p:spPr>
            <a:xfrm>
              <a:off x="6949074" y="3530819"/>
              <a:ext cx="2178307" cy="333218"/>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Tăng cường</a:t>
              </a:r>
              <a:endParaRPr sz="1600">
                <a:solidFill>
                  <a:srgbClr val="262626"/>
                </a:solidFill>
                <a:latin typeface="Arial"/>
                <a:ea typeface="Arial"/>
                <a:cs typeface="Arial"/>
                <a:sym typeface="Arial"/>
              </a:endParaRPr>
            </a:p>
          </p:txBody>
        </p:sp>
        <p:pic>
          <p:nvPicPr>
            <p:cNvPr id="4023" name="Google Shape;4023;p195"/>
            <p:cNvPicPr preferRelativeResize="0"/>
            <p:nvPr/>
          </p:nvPicPr>
          <p:blipFill rotWithShape="1">
            <a:blip r:embed="rId3">
              <a:alphaModFix/>
            </a:blip>
            <a:srcRect b="0" l="0" r="0" t="0"/>
            <a:stretch/>
          </p:blipFill>
          <p:spPr>
            <a:xfrm>
              <a:off x="4116136" y="4030501"/>
              <a:ext cx="1799574" cy="1555761"/>
            </a:xfrm>
            <a:prstGeom prst="rect">
              <a:avLst/>
            </a:prstGeom>
            <a:noFill/>
            <a:ln>
              <a:noFill/>
            </a:ln>
          </p:spPr>
        </p:pic>
        <p:sp>
          <p:nvSpPr>
            <p:cNvPr id="4024" name="Google Shape;4024;p195"/>
            <p:cNvSpPr/>
            <p:nvPr/>
          </p:nvSpPr>
          <p:spPr>
            <a:xfrm>
              <a:off x="3514001" y="5511400"/>
              <a:ext cx="2862918" cy="40011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Mẫu của đối tượng </a:t>
              </a:r>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Không được cho trước.</a:t>
              </a:r>
              <a:endParaRPr/>
            </a:p>
          </p:txBody>
        </p:sp>
        <p:pic>
          <p:nvPicPr>
            <p:cNvPr id="4025" name="Google Shape;4025;p195"/>
            <p:cNvPicPr preferRelativeResize="0"/>
            <p:nvPr/>
          </p:nvPicPr>
          <p:blipFill rotWithShape="1">
            <a:blip r:embed="rId4">
              <a:alphaModFix/>
            </a:blip>
            <a:srcRect b="0" l="0" r="0" t="0"/>
            <a:stretch/>
          </p:blipFill>
          <p:spPr>
            <a:xfrm>
              <a:off x="7163772" y="4160462"/>
              <a:ext cx="1697193" cy="1244608"/>
            </a:xfrm>
            <a:prstGeom prst="rect">
              <a:avLst/>
            </a:prstGeom>
            <a:noFill/>
            <a:ln>
              <a:noFill/>
            </a:ln>
          </p:spPr>
        </p:pic>
        <p:sp>
          <p:nvSpPr>
            <p:cNvPr id="4026" name="Google Shape;4026;p195"/>
            <p:cNvSpPr/>
            <p:nvPr/>
          </p:nvSpPr>
          <p:spPr>
            <a:xfrm>
              <a:off x="6663824" y="5611427"/>
              <a:ext cx="273170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Tối ưu hóa nguyên tắc</a:t>
              </a:r>
              <a:endParaRPr sz="1300">
                <a:solidFill>
                  <a:srgbClr val="262626"/>
                </a:solidFill>
                <a:latin typeface="Arial"/>
                <a:ea typeface="Arial"/>
                <a:cs typeface="Arial"/>
                <a:sym typeface="Arial"/>
              </a:endParaRPr>
            </a:p>
          </p:txBody>
        </p:sp>
        <p:sp>
          <p:nvSpPr>
            <p:cNvPr id="4027" name="Google Shape;4027;p195"/>
            <p:cNvSpPr txBox="1"/>
            <p:nvPr/>
          </p:nvSpPr>
          <p:spPr>
            <a:xfrm>
              <a:off x="3871237" y="2241550"/>
              <a:ext cx="2178306" cy="358775"/>
            </a:xfrm>
            <a:prstGeom prst="rect">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Học máy</a:t>
              </a:r>
              <a:endParaRPr sz="1800">
                <a:solidFill>
                  <a:schemeClr val="lt1"/>
                </a:solidFill>
                <a:latin typeface="Arial"/>
                <a:ea typeface="Arial"/>
                <a:cs typeface="Arial"/>
                <a:sym typeface="Arial"/>
              </a:endParaRPr>
            </a:p>
          </p:txBody>
        </p:sp>
        <p:cxnSp>
          <p:nvCxnSpPr>
            <p:cNvPr id="4028" name="Google Shape;4028;p195"/>
            <p:cNvCxnSpPr>
              <a:stCxn id="4027" idx="2"/>
              <a:endCxn id="4029" idx="0"/>
            </p:cNvCxnSpPr>
            <p:nvPr/>
          </p:nvCxnSpPr>
          <p:spPr>
            <a:xfrm rot="5400000">
              <a:off x="2955040" y="1525575"/>
              <a:ext cx="930600" cy="3080100"/>
            </a:xfrm>
            <a:prstGeom prst="bentConnector3">
              <a:avLst>
                <a:gd fmla="val 65543" name="adj1"/>
              </a:avLst>
            </a:prstGeom>
            <a:noFill/>
            <a:ln cap="flat" cmpd="sng" w="9525">
              <a:solidFill>
                <a:srgbClr val="A5A5A5"/>
              </a:solidFill>
              <a:prstDash val="solid"/>
              <a:miter lim="800000"/>
              <a:headEnd len="sm" w="sm" type="none"/>
              <a:tailEnd len="med" w="med" type="triangle"/>
            </a:ln>
          </p:spPr>
        </p:cxnSp>
        <p:cxnSp>
          <p:nvCxnSpPr>
            <p:cNvPr id="4030" name="Google Shape;4030;p195"/>
            <p:cNvCxnSpPr>
              <a:stCxn id="4027" idx="2"/>
              <a:endCxn id="4022" idx="0"/>
            </p:cNvCxnSpPr>
            <p:nvPr/>
          </p:nvCxnSpPr>
          <p:spPr>
            <a:xfrm flipH="1" rot="-5400000">
              <a:off x="6033940" y="1526775"/>
              <a:ext cx="930600" cy="3077700"/>
            </a:xfrm>
            <a:prstGeom prst="bentConnector3">
              <a:avLst>
                <a:gd fmla="val 65543" name="adj1"/>
              </a:avLst>
            </a:prstGeom>
            <a:noFill/>
            <a:ln cap="flat" cmpd="sng" w="9525">
              <a:solidFill>
                <a:srgbClr val="A5A5A5"/>
              </a:solidFill>
              <a:prstDash val="solid"/>
              <a:miter lim="800000"/>
              <a:headEnd len="sm" w="sm" type="none"/>
              <a:tailEnd len="med" w="med" type="triangle"/>
            </a:ln>
          </p:spPr>
        </p:cxnSp>
        <p:cxnSp>
          <p:nvCxnSpPr>
            <p:cNvPr id="4031" name="Google Shape;4031;p195"/>
            <p:cNvCxnSpPr>
              <a:stCxn id="4027" idx="2"/>
            </p:cNvCxnSpPr>
            <p:nvPr/>
          </p:nvCxnSpPr>
          <p:spPr>
            <a:xfrm>
              <a:off x="4960390" y="2600325"/>
              <a:ext cx="0" cy="930600"/>
            </a:xfrm>
            <a:prstGeom prst="straightConnector1">
              <a:avLst/>
            </a:prstGeom>
            <a:noFill/>
            <a:ln cap="flat" cmpd="sng" w="9525">
              <a:solidFill>
                <a:srgbClr val="A5A5A5"/>
              </a:solidFill>
              <a:prstDash val="solid"/>
              <a:miter lim="800000"/>
              <a:headEnd len="sm" w="sm" type="none"/>
              <a:tailEnd len="med" w="med" type="triangle"/>
            </a:ln>
          </p:spPr>
        </p:cxnSp>
        <p:grpSp>
          <p:nvGrpSpPr>
            <p:cNvPr id="4032" name="Google Shape;4032;p195"/>
            <p:cNvGrpSpPr/>
            <p:nvPr/>
          </p:nvGrpSpPr>
          <p:grpSpPr>
            <a:xfrm>
              <a:off x="514136" y="3448637"/>
              <a:ext cx="2731702" cy="2609263"/>
              <a:chOff x="514136" y="3448637"/>
              <a:chExt cx="2731702" cy="2609263"/>
            </a:xfrm>
          </p:grpSpPr>
          <p:sp>
            <p:nvSpPr>
              <p:cNvPr id="4029" name="Google Shape;4029;p195"/>
              <p:cNvSpPr/>
              <p:nvPr/>
            </p:nvSpPr>
            <p:spPr>
              <a:xfrm>
                <a:off x="791140" y="3530819"/>
                <a:ext cx="2178307" cy="333218"/>
              </a:xfrm>
              <a:prstGeom prst="roundRect">
                <a:avLst>
                  <a:gd fmla="val 50000"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Có giám sát</a:t>
                </a:r>
                <a:endParaRPr sz="1600">
                  <a:solidFill>
                    <a:schemeClr val="lt1"/>
                  </a:solidFill>
                  <a:latin typeface="Arial"/>
                  <a:ea typeface="Arial"/>
                  <a:cs typeface="Arial"/>
                  <a:sym typeface="Arial"/>
                </a:endParaRPr>
              </a:p>
            </p:txBody>
          </p:sp>
          <p:pic>
            <p:nvPicPr>
              <p:cNvPr id="4033" name="Google Shape;4033;p195"/>
              <p:cNvPicPr preferRelativeResize="0"/>
              <p:nvPr/>
            </p:nvPicPr>
            <p:blipFill rotWithShape="1">
              <a:blip r:embed="rId5">
                <a:alphaModFix/>
              </a:blip>
              <a:srcRect b="0" l="0" r="0" t="0"/>
              <a:stretch/>
            </p:blipFill>
            <p:spPr>
              <a:xfrm>
                <a:off x="974383" y="4004886"/>
                <a:ext cx="1811821" cy="1555760"/>
              </a:xfrm>
              <a:prstGeom prst="rect">
                <a:avLst/>
              </a:prstGeom>
              <a:noFill/>
              <a:ln>
                <a:noFill/>
              </a:ln>
            </p:spPr>
          </p:pic>
          <p:sp>
            <p:nvSpPr>
              <p:cNvPr id="4034" name="Google Shape;4034;p195"/>
              <p:cNvSpPr/>
              <p:nvPr/>
            </p:nvSpPr>
            <p:spPr>
              <a:xfrm>
                <a:off x="514136" y="5511400"/>
                <a:ext cx="2731702" cy="40011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Mẫu của đối tượng </a:t>
                </a:r>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được cho trước. </a:t>
                </a:r>
                <a:endParaRPr/>
              </a:p>
            </p:txBody>
          </p:sp>
          <p:sp>
            <p:nvSpPr>
              <p:cNvPr id="4035" name="Google Shape;4035;p195"/>
              <p:cNvSpPr/>
              <p:nvPr/>
            </p:nvSpPr>
            <p:spPr>
              <a:xfrm>
                <a:off x="575680" y="3448637"/>
                <a:ext cx="2644388" cy="2609263"/>
              </a:xfrm>
              <a:prstGeom prst="roundRect">
                <a:avLst>
                  <a:gd fmla="val 5278" name="adj"/>
                </a:avLst>
              </a:prstGeom>
              <a:noFill/>
              <a:ln cap="flat" cmpd="sng" w="12700">
                <a:solidFill>
                  <a:srgbClr val="1D48D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0" name="Shape 4040"/>
        <p:cNvGrpSpPr/>
        <p:nvPr/>
      </p:nvGrpSpPr>
      <p:grpSpPr>
        <a:xfrm>
          <a:off x="0" y="0"/>
          <a:ext cx="0" cy="0"/>
          <a:chOff x="0" y="0"/>
          <a:chExt cx="0" cy="0"/>
        </a:xfrm>
      </p:grpSpPr>
      <p:grpSp>
        <p:nvGrpSpPr>
          <p:cNvPr id="4041" name="Google Shape;4041;p196"/>
          <p:cNvGrpSpPr/>
          <p:nvPr/>
        </p:nvGrpSpPr>
        <p:grpSpPr>
          <a:xfrm>
            <a:off x="450000" y="450000"/>
            <a:ext cx="9018000" cy="276999"/>
            <a:chOff x="450000" y="450000"/>
            <a:chExt cx="9018000" cy="276999"/>
          </a:xfrm>
        </p:grpSpPr>
        <p:sp>
          <p:nvSpPr>
            <p:cNvPr id="4042" name="Google Shape;4042;p1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Huấn luyện và Kiểm tra với Học máy</a:t>
              </a:r>
              <a:endParaRPr sz="1800">
                <a:solidFill>
                  <a:schemeClr val="lt1"/>
                </a:solidFill>
                <a:latin typeface="Arial"/>
                <a:ea typeface="Arial"/>
                <a:cs typeface="Arial"/>
                <a:sym typeface="Arial"/>
              </a:endParaRPr>
            </a:p>
          </p:txBody>
        </p:sp>
        <p:sp>
          <p:nvSpPr>
            <p:cNvPr id="4043" name="Google Shape;4043;p1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044" name="Google Shape;4044;p19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Huấn luyện và Kiểm tra với Học máy</a:t>
            </a:r>
            <a:endParaRPr sz="2400">
              <a:solidFill>
                <a:srgbClr val="0C0C0C"/>
              </a:solidFill>
              <a:latin typeface="Arial"/>
              <a:ea typeface="Arial"/>
              <a:cs typeface="Arial"/>
              <a:sym typeface="Arial"/>
            </a:endParaRPr>
          </a:p>
        </p:txBody>
      </p:sp>
      <p:sp>
        <p:nvSpPr>
          <p:cNvPr id="4045" name="Google Shape;4045;p196"/>
          <p:cNvSpPr/>
          <p:nvPr/>
        </p:nvSpPr>
        <p:spPr>
          <a:xfrm>
            <a:off x="672080" y="2206510"/>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tập thực sự không chỉ là có một trí nhớ tốt.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Tài liệu đã học phải được đưa vào thử nghiệm.</a:t>
            </a:r>
            <a:endParaRPr/>
          </a:p>
        </p:txBody>
      </p:sp>
      <p:sp>
        <p:nvSpPr>
          <p:cNvPr id="4046" name="Google Shape;4046;p196"/>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tập là gì (con người)?</a:t>
            </a:r>
            <a:endParaRPr/>
          </a:p>
        </p:txBody>
      </p:sp>
      <p:sp>
        <p:nvSpPr>
          <p:cNvPr id="4047" name="Google Shape;4047;p196"/>
          <p:cNvSpPr/>
          <p:nvPr/>
        </p:nvSpPr>
        <p:spPr>
          <a:xfrm>
            <a:off x="672080" y="3229282"/>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mô hình đã được huấn luyện phải được đưa vào thử nghiệm để khái quát hóa.</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Kết quả kiểm tra được đo bằng lỗi. </a:t>
            </a:r>
            <a:endParaRPr/>
          </a:p>
        </p:txBody>
      </p:sp>
      <p:sp>
        <p:nvSpPr>
          <p:cNvPr id="4048" name="Google Shape;4048;p196"/>
          <p:cNvSpPr/>
          <p:nvPr/>
        </p:nvSpPr>
        <p:spPr>
          <a:xfrm>
            <a:off x="558800" y="2924944"/>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Huấn luyện và Kiểm tra với Học máy</a:t>
            </a:r>
            <a:endParaRPr sz="1400">
              <a:solidFill>
                <a:schemeClr val="dk1"/>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3" name="Shape 4053"/>
        <p:cNvGrpSpPr/>
        <p:nvPr/>
      </p:nvGrpSpPr>
      <p:grpSpPr>
        <a:xfrm>
          <a:off x="0" y="0"/>
          <a:ext cx="0" cy="0"/>
          <a:chOff x="0" y="0"/>
          <a:chExt cx="0" cy="0"/>
        </a:xfrm>
      </p:grpSpPr>
      <p:grpSp>
        <p:nvGrpSpPr>
          <p:cNvPr id="4054" name="Google Shape;4054;p197"/>
          <p:cNvGrpSpPr/>
          <p:nvPr/>
        </p:nvGrpSpPr>
        <p:grpSpPr>
          <a:xfrm>
            <a:off x="450000" y="450000"/>
            <a:ext cx="9018000" cy="276999"/>
            <a:chOff x="450000" y="450000"/>
            <a:chExt cx="9018000" cy="276999"/>
          </a:xfrm>
        </p:grpSpPr>
        <p:sp>
          <p:nvSpPr>
            <p:cNvPr id="4055" name="Google Shape;4055;p1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Huấn luyện và Kiểm tra với Học máy</a:t>
              </a:r>
              <a:endParaRPr sz="1800">
                <a:solidFill>
                  <a:schemeClr val="lt1"/>
                </a:solidFill>
                <a:latin typeface="Arial"/>
                <a:ea typeface="Arial"/>
                <a:cs typeface="Arial"/>
                <a:sym typeface="Arial"/>
              </a:endParaRPr>
            </a:p>
          </p:txBody>
        </p:sp>
        <p:sp>
          <p:nvSpPr>
            <p:cNvPr id="4056" name="Google Shape;4056;p1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057" name="Google Shape;4057;p19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loại lỗi</a:t>
            </a:r>
            <a:endParaRPr sz="2400">
              <a:solidFill>
                <a:srgbClr val="0C0C0C"/>
              </a:solidFill>
              <a:latin typeface="Arial"/>
              <a:ea typeface="Arial"/>
              <a:cs typeface="Arial"/>
              <a:sym typeface="Arial"/>
            </a:endParaRPr>
          </a:p>
        </p:txBody>
      </p:sp>
      <p:sp>
        <p:nvSpPr>
          <p:cNvPr id="4058" name="Google Shape;4058;p197"/>
          <p:cNvSpPr/>
          <p:nvPr/>
        </p:nvSpPr>
        <p:spPr>
          <a:xfrm>
            <a:off x="672080" y="2206510"/>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Liên kết với các mô hình đơn giản / cứng nhắc / chênh lệch.</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Dự đoán không thể tính đến mẫu dữ liệu chi tiết.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Để giảm loại lỗi này, tăng độ phức tạp của mô hình.</a:t>
            </a:r>
            <a:endParaRPr/>
          </a:p>
        </p:txBody>
      </p:sp>
      <p:sp>
        <p:nvSpPr>
          <p:cNvPr id="4059" name="Google Shape;4059;p197"/>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Lỗi độ chênh (lỗi chưa khớp)</a:t>
            </a:r>
            <a:endParaRPr/>
          </a:p>
        </p:txBody>
      </p:sp>
      <p:grpSp>
        <p:nvGrpSpPr>
          <p:cNvPr id="4060" name="Google Shape;4060;p197"/>
          <p:cNvGrpSpPr/>
          <p:nvPr/>
        </p:nvGrpSpPr>
        <p:grpSpPr>
          <a:xfrm>
            <a:off x="4081046" y="3320988"/>
            <a:ext cx="1743136" cy="2449089"/>
            <a:chOff x="4081046" y="3612189"/>
            <a:chExt cx="1743136" cy="2449089"/>
          </a:xfrm>
        </p:grpSpPr>
        <p:pic>
          <p:nvPicPr>
            <p:cNvPr id="4061" name="Google Shape;4061;p197"/>
            <p:cNvPicPr preferRelativeResize="0"/>
            <p:nvPr/>
          </p:nvPicPr>
          <p:blipFill rotWithShape="1">
            <a:blip r:embed="rId3">
              <a:alphaModFix/>
            </a:blip>
            <a:srcRect b="0" l="0" r="0" t="0"/>
            <a:stretch/>
          </p:blipFill>
          <p:spPr>
            <a:xfrm>
              <a:off x="4081046" y="3612189"/>
              <a:ext cx="1743136" cy="2449089"/>
            </a:xfrm>
            <a:prstGeom prst="rect">
              <a:avLst/>
            </a:prstGeom>
            <a:noFill/>
            <a:ln cap="flat" cmpd="sng" w="9525">
              <a:solidFill>
                <a:srgbClr val="00B3E3"/>
              </a:solidFill>
              <a:prstDash val="solid"/>
              <a:round/>
              <a:headEnd len="sm" w="sm" type="none"/>
              <a:tailEnd len="sm" w="sm" type="none"/>
            </a:ln>
          </p:spPr>
        </p:pic>
        <p:sp>
          <p:nvSpPr>
            <p:cNvPr id="4062" name="Google Shape;4062;p197"/>
            <p:cNvSpPr txBox="1"/>
            <p:nvPr/>
          </p:nvSpPr>
          <p:spPr>
            <a:xfrm>
              <a:off x="4798754" y="3684968"/>
              <a:ext cx="709649" cy="91208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Dữ liệu</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Dự đoán</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Mục tiêu</a:t>
              </a:r>
              <a:endParaRPr sz="1200">
                <a:solidFill>
                  <a:srgbClr val="262626"/>
                </a:solidFill>
                <a:latin typeface="Arial"/>
                <a:ea typeface="Arial"/>
                <a:cs typeface="Arial"/>
                <a:sym typeface="Arial"/>
              </a:endParaRPr>
            </a:p>
          </p:txBody>
        </p:sp>
      </p:gr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7" name="Shape 4067"/>
        <p:cNvGrpSpPr/>
        <p:nvPr/>
      </p:nvGrpSpPr>
      <p:grpSpPr>
        <a:xfrm>
          <a:off x="0" y="0"/>
          <a:ext cx="0" cy="0"/>
          <a:chOff x="0" y="0"/>
          <a:chExt cx="0" cy="0"/>
        </a:xfrm>
      </p:grpSpPr>
      <p:grpSp>
        <p:nvGrpSpPr>
          <p:cNvPr id="4068" name="Google Shape;4068;p198"/>
          <p:cNvGrpSpPr/>
          <p:nvPr/>
        </p:nvGrpSpPr>
        <p:grpSpPr>
          <a:xfrm>
            <a:off x="450000" y="450000"/>
            <a:ext cx="9018000" cy="276999"/>
            <a:chOff x="450000" y="450000"/>
            <a:chExt cx="9018000" cy="276999"/>
          </a:xfrm>
        </p:grpSpPr>
        <p:sp>
          <p:nvSpPr>
            <p:cNvPr id="4069" name="Google Shape;4069;p1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Huấn luyện và Kiểm tra với Học máy</a:t>
              </a:r>
              <a:endParaRPr sz="1800">
                <a:solidFill>
                  <a:schemeClr val="lt1"/>
                </a:solidFill>
                <a:latin typeface="Arial"/>
                <a:ea typeface="Arial"/>
                <a:cs typeface="Arial"/>
                <a:sym typeface="Arial"/>
              </a:endParaRPr>
            </a:p>
          </p:txBody>
        </p:sp>
        <p:sp>
          <p:nvSpPr>
            <p:cNvPr id="4070" name="Google Shape;4070;p1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071" name="Google Shape;4071;p19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Lỗi phương sai (Lỗi quá khớp)</a:t>
            </a:r>
            <a:endParaRPr/>
          </a:p>
        </p:txBody>
      </p:sp>
      <p:sp>
        <p:nvSpPr>
          <p:cNvPr id="4072" name="Google Shape;4072;p198"/>
          <p:cNvSpPr/>
          <p:nvPr/>
        </p:nvSpPr>
        <p:spPr>
          <a:xfrm>
            <a:off x="671261" y="1700808"/>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Liên kết với các mô hình quá phức tạp và nhạy cảm với nhiễu.</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Hiệu suất dự đoán tốt trong khi huấn luyện nhưng lại tệ hơn khi thử nghiệm với một bộ dữ liệu khác.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Để giảm loại lỗi này, hãy tăng lượng dữ liệu huấn luyện (*) hoặc giảm độ phức tạp của model.</a:t>
            </a:r>
            <a:endParaRPr/>
          </a:p>
        </p:txBody>
      </p:sp>
      <p:grpSp>
        <p:nvGrpSpPr>
          <p:cNvPr id="4073" name="Google Shape;4073;p198"/>
          <p:cNvGrpSpPr/>
          <p:nvPr/>
        </p:nvGrpSpPr>
        <p:grpSpPr>
          <a:xfrm>
            <a:off x="3913716" y="2996952"/>
            <a:ext cx="1740732" cy="2445711"/>
            <a:chOff x="5251103" y="3287432"/>
            <a:chExt cx="2049836" cy="2880000"/>
          </a:xfrm>
        </p:grpSpPr>
        <p:pic>
          <p:nvPicPr>
            <p:cNvPr id="4074" name="Google Shape;4074;p198"/>
            <p:cNvPicPr preferRelativeResize="0"/>
            <p:nvPr/>
          </p:nvPicPr>
          <p:blipFill rotWithShape="1">
            <a:blip r:embed="rId3">
              <a:alphaModFix/>
            </a:blip>
            <a:srcRect b="0" l="0" r="0" t="0"/>
            <a:stretch/>
          </p:blipFill>
          <p:spPr>
            <a:xfrm>
              <a:off x="5251103" y="3287432"/>
              <a:ext cx="2049836" cy="2880000"/>
            </a:xfrm>
            <a:prstGeom prst="rect">
              <a:avLst/>
            </a:prstGeom>
            <a:noFill/>
            <a:ln cap="flat" cmpd="sng" w="9525">
              <a:solidFill>
                <a:srgbClr val="00B3E3"/>
              </a:solidFill>
              <a:prstDash val="solid"/>
              <a:round/>
              <a:headEnd len="sm" w="sm" type="none"/>
              <a:tailEnd len="sm" w="sm" type="none"/>
            </a:ln>
          </p:spPr>
        </p:pic>
        <p:sp>
          <p:nvSpPr>
            <p:cNvPr id="4075" name="Google Shape;4075;p198"/>
            <p:cNvSpPr txBox="1"/>
            <p:nvPr/>
          </p:nvSpPr>
          <p:spPr>
            <a:xfrm>
              <a:off x="6096254" y="3373135"/>
              <a:ext cx="835662" cy="107404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Dữ liệu</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Dự đoán</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Mục tiêu</a:t>
              </a:r>
              <a:endParaRPr sz="1200">
                <a:solidFill>
                  <a:srgbClr val="262626"/>
                </a:solidFill>
                <a:latin typeface="Arial"/>
                <a:ea typeface="Arial"/>
                <a:cs typeface="Arial"/>
                <a:sym typeface="Arial"/>
              </a:endParaRPr>
            </a:p>
          </p:txBody>
        </p:sp>
      </p:grpSp>
      <p:sp>
        <p:nvSpPr>
          <p:cNvPr id="4076" name="Google Shape;4076;p198"/>
          <p:cNvSpPr txBox="1"/>
          <p:nvPr/>
        </p:nvSpPr>
        <p:spPr>
          <a:xfrm>
            <a:off x="5860853" y="5136697"/>
            <a:ext cx="3366641" cy="41549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193EB0"/>
                </a:solidFill>
                <a:latin typeface="Arial"/>
                <a:ea typeface="Arial"/>
                <a:cs typeface="Arial"/>
                <a:sym typeface="Arial"/>
              </a:rPr>
              <a:t>(*) Bằng cách tăng cường dữ liệu phương thức, ví dụ.</a:t>
            </a:r>
            <a:endParaRPr sz="1200">
              <a:solidFill>
                <a:srgbClr val="193EB0"/>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1" name="Shape 4081"/>
        <p:cNvGrpSpPr/>
        <p:nvPr/>
      </p:nvGrpSpPr>
      <p:grpSpPr>
        <a:xfrm>
          <a:off x="0" y="0"/>
          <a:ext cx="0" cy="0"/>
          <a:chOff x="0" y="0"/>
          <a:chExt cx="0" cy="0"/>
        </a:xfrm>
      </p:grpSpPr>
      <p:grpSp>
        <p:nvGrpSpPr>
          <p:cNvPr id="4082" name="Google Shape;4082;p199"/>
          <p:cNvGrpSpPr/>
          <p:nvPr/>
        </p:nvGrpSpPr>
        <p:grpSpPr>
          <a:xfrm>
            <a:off x="450000" y="450000"/>
            <a:ext cx="9018000" cy="276999"/>
            <a:chOff x="450000" y="450000"/>
            <a:chExt cx="9018000" cy="276999"/>
          </a:xfrm>
        </p:grpSpPr>
        <p:sp>
          <p:nvSpPr>
            <p:cNvPr id="4083" name="Google Shape;4083;p1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Huấn luyện và Kiểm tra với Học máy</a:t>
              </a:r>
              <a:endParaRPr sz="1800">
                <a:solidFill>
                  <a:schemeClr val="lt1"/>
                </a:solidFill>
                <a:latin typeface="Arial"/>
                <a:ea typeface="Arial"/>
                <a:cs typeface="Arial"/>
                <a:sym typeface="Arial"/>
              </a:endParaRPr>
            </a:p>
          </p:txBody>
        </p:sp>
        <p:sp>
          <p:nvSpPr>
            <p:cNvPr id="4084" name="Google Shape;4084;p1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085" name="Google Shape;4085;p19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Tổng số lỗi</a:t>
            </a:r>
            <a:endParaRPr sz="1400">
              <a:solidFill>
                <a:schemeClr val="dk1"/>
              </a:solidFill>
              <a:latin typeface="Arial"/>
              <a:ea typeface="Arial"/>
              <a:cs typeface="Arial"/>
              <a:sym typeface="Arial"/>
            </a:endParaRPr>
          </a:p>
        </p:txBody>
      </p:sp>
      <p:sp>
        <p:nvSpPr>
          <p:cNvPr id="4086" name="Google Shape;4086;p199"/>
          <p:cNvSpPr/>
          <p:nvPr/>
        </p:nvSpPr>
        <p:spPr>
          <a:xfrm>
            <a:off x="671261" y="4767591"/>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Mục tiêu là để giảm thiểu </a:t>
            </a:r>
            <a:r>
              <a:rPr b="1" lang="en-US" sz="1300">
                <a:solidFill>
                  <a:srgbClr val="FF0000"/>
                </a:solidFill>
                <a:latin typeface="Arial"/>
                <a:ea typeface="Arial"/>
                <a:cs typeface="Arial"/>
                <a:sym typeface="Arial"/>
              </a:rPr>
              <a:t>Tổng số lỗi </a:t>
            </a:r>
            <a:r>
              <a:rPr lang="en-US" sz="1300">
                <a:solidFill>
                  <a:srgbClr val="262626"/>
                </a:solidFill>
                <a:latin typeface="Arial"/>
                <a:ea typeface="Arial"/>
                <a:cs typeface="Arial"/>
                <a:sym typeface="Arial"/>
              </a:rPr>
              <a:t>= </a:t>
            </a:r>
            <a:r>
              <a:rPr b="1" lang="en-US" sz="1300">
                <a:solidFill>
                  <a:schemeClr val="accent4"/>
                </a:solidFill>
                <a:latin typeface="Arial"/>
                <a:ea typeface="Arial"/>
                <a:cs typeface="Arial"/>
                <a:sym typeface="Arial"/>
              </a:rPr>
              <a:t>Lỗi độ chênh</a:t>
            </a:r>
            <a:r>
              <a:rPr lang="en-US" sz="1300">
                <a:solidFill>
                  <a:srgbClr val="262626"/>
                </a:solidFill>
                <a:latin typeface="Arial"/>
                <a:ea typeface="Arial"/>
                <a:cs typeface="Arial"/>
                <a:sym typeface="Arial"/>
              </a:rPr>
              <a:t>  + </a:t>
            </a:r>
            <a:r>
              <a:rPr b="1" lang="en-US" sz="1300">
                <a:solidFill>
                  <a:srgbClr val="00B050"/>
                </a:solidFill>
                <a:latin typeface="Arial"/>
                <a:ea typeface="Arial"/>
                <a:cs typeface="Arial"/>
                <a:sym typeface="Arial"/>
              </a:rPr>
              <a:t>Lỗi phương sai</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cần đủ độ phức tạp để "tối ưu hóa" mô hình.</a:t>
            </a:r>
            <a:endParaRPr/>
          </a:p>
        </p:txBody>
      </p:sp>
      <p:pic>
        <p:nvPicPr>
          <p:cNvPr id="4087" name="Google Shape;4087;p199"/>
          <p:cNvPicPr preferRelativeResize="0"/>
          <p:nvPr/>
        </p:nvPicPr>
        <p:blipFill rotWithShape="1">
          <a:blip r:embed="rId3">
            <a:alphaModFix/>
          </a:blip>
          <a:srcRect b="0" l="0" r="0" t="0"/>
          <a:stretch/>
        </p:blipFill>
        <p:spPr>
          <a:xfrm>
            <a:off x="2894892" y="1773238"/>
            <a:ext cx="4113041" cy="2880000"/>
          </a:xfrm>
          <a:prstGeom prst="rect">
            <a:avLst/>
          </a:prstGeom>
          <a:noFill/>
          <a:ln>
            <a:noFill/>
          </a:ln>
        </p:spPr>
      </p:pic>
      <p:sp>
        <p:nvSpPr>
          <p:cNvPr id="4088" name="Google Shape;4088;p199"/>
          <p:cNvSpPr txBox="1"/>
          <p:nvPr/>
        </p:nvSpPr>
        <p:spPr>
          <a:xfrm>
            <a:off x="3900439" y="4293096"/>
            <a:ext cx="1950854"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Độ phức tạp của mô hình</a:t>
            </a:r>
            <a:endParaRPr sz="1400">
              <a:solidFill>
                <a:schemeClr val="dk1"/>
              </a:solidFill>
              <a:latin typeface="Arial"/>
              <a:ea typeface="Arial"/>
              <a:cs typeface="Arial"/>
              <a:sym typeface="Arial"/>
            </a:endParaRPr>
          </a:p>
        </p:txBody>
      </p:sp>
      <p:sp>
        <p:nvSpPr>
          <p:cNvPr id="4089" name="Google Shape;4089;p199"/>
          <p:cNvSpPr txBox="1"/>
          <p:nvPr/>
        </p:nvSpPr>
        <p:spPr>
          <a:xfrm>
            <a:off x="3561491" y="1864955"/>
            <a:ext cx="856005"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Lỗi độ chênh</a:t>
            </a:r>
            <a:endParaRPr sz="1200">
              <a:solidFill>
                <a:schemeClr val="dk1"/>
              </a:solidFill>
              <a:latin typeface="Arial"/>
              <a:ea typeface="Arial"/>
              <a:cs typeface="Arial"/>
              <a:sym typeface="Arial"/>
            </a:endParaRPr>
          </a:p>
        </p:txBody>
      </p:sp>
      <p:sp>
        <p:nvSpPr>
          <p:cNvPr id="4090" name="Google Shape;4090;p199"/>
          <p:cNvSpPr txBox="1"/>
          <p:nvPr/>
        </p:nvSpPr>
        <p:spPr>
          <a:xfrm>
            <a:off x="4613776" y="1859743"/>
            <a:ext cx="98103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Lỗi phương sai</a:t>
            </a:r>
            <a:endParaRPr sz="1200">
              <a:solidFill>
                <a:schemeClr val="dk1"/>
              </a:solidFill>
              <a:latin typeface="Arial"/>
              <a:ea typeface="Arial"/>
              <a:cs typeface="Arial"/>
              <a:sym typeface="Arial"/>
            </a:endParaRPr>
          </a:p>
        </p:txBody>
      </p:sp>
      <p:sp>
        <p:nvSpPr>
          <p:cNvPr id="4091" name="Google Shape;4091;p199"/>
          <p:cNvSpPr txBox="1"/>
          <p:nvPr/>
        </p:nvSpPr>
        <p:spPr>
          <a:xfrm>
            <a:off x="5852314" y="1859743"/>
            <a:ext cx="72776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Tổng số lỗi</a:t>
            </a:r>
            <a:endParaRPr sz="1200">
              <a:solidFill>
                <a:schemeClr val="dk1"/>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grpSp>
        <p:nvGrpSpPr>
          <p:cNvPr id="4097" name="Google Shape;4097;p200"/>
          <p:cNvGrpSpPr/>
          <p:nvPr/>
        </p:nvGrpSpPr>
        <p:grpSpPr>
          <a:xfrm>
            <a:off x="450000" y="450000"/>
            <a:ext cx="9018000" cy="276999"/>
            <a:chOff x="450000" y="450000"/>
            <a:chExt cx="9018000" cy="276999"/>
          </a:xfrm>
        </p:grpSpPr>
        <p:sp>
          <p:nvSpPr>
            <p:cNvPr id="4098" name="Google Shape;4098;p2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Huấn luyện và Kiểm tra với Học máy</a:t>
              </a:r>
              <a:endParaRPr sz="1800">
                <a:solidFill>
                  <a:schemeClr val="lt1"/>
                </a:solidFill>
                <a:latin typeface="Arial"/>
                <a:ea typeface="Arial"/>
                <a:cs typeface="Arial"/>
                <a:sym typeface="Arial"/>
              </a:endParaRPr>
            </a:p>
          </p:txBody>
        </p:sp>
        <p:sp>
          <p:nvSpPr>
            <p:cNvPr id="4099" name="Google Shape;4099;p2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100" name="Google Shape;4100;p20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Giảm thiểu sai sót</a:t>
            </a:r>
            <a:endParaRPr sz="2400">
              <a:solidFill>
                <a:srgbClr val="0C0C0C"/>
              </a:solidFill>
              <a:latin typeface="Arial"/>
              <a:ea typeface="Arial"/>
              <a:cs typeface="Arial"/>
              <a:sym typeface="Arial"/>
            </a:endParaRPr>
          </a:p>
        </p:txBody>
      </p:sp>
      <p:sp>
        <p:nvSpPr>
          <p:cNvPr id="4101" name="Google Shape;4101;p200"/>
          <p:cNvSpPr/>
          <p:nvPr/>
        </p:nvSpPr>
        <p:spPr>
          <a:xfrm>
            <a:off x="672080" y="2206510"/>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Hiệu suất dự đoán phải tốt trong cả huấn luyện và thử nghiệm.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thuật toán học máy, có một mô hình với độ phức tạp vừa đủ (*).</a:t>
            </a:r>
            <a:endParaRPr/>
          </a:p>
        </p:txBody>
      </p:sp>
      <p:sp>
        <p:nvSpPr>
          <p:cNvPr id="4102" name="Google Shape;4102;p200"/>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Mô hình học máy được tối ưu hóa</a:t>
            </a:r>
            <a:endParaRPr sz="1400">
              <a:solidFill>
                <a:schemeClr val="dk1"/>
              </a:solidFill>
              <a:latin typeface="Arial"/>
              <a:ea typeface="Arial"/>
              <a:cs typeface="Arial"/>
              <a:sym typeface="Arial"/>
            </a:endParaRPr>
          </a:p>
        </p:txBody>
      </p:sp>
      <p:grpSp>
        <p:nvGrpSpPr>
          <p:cNvPr id="4103" name="Google Shape;4103;p200"/>
          <p:cNvGrpSpPr/>
          <p:nvPr/>
        </p:nvGrpSpPr>
        <p:grpSpPr>
          <a:xfrm>
            <a:off x="847724" y="3104964"/>
            <a:ext cx="8338999" cy="2726344"/>
            <a:chOff x="1046733" y="3203443"/>
            <a:chExt cx="9810179" cy="3207331"/>
          </a:xfrm>
        </p:grpSpPr>
        <p:grpSp>
          <p:nvGrpSpPr>
            <p:cNvPr id="4104" name="Google Shape;4104;p200"/>
            <p:cNvGrpSpPr/>
            <p:nvPr/>
          </p:nvGrpSpPr>
          <p:grpSpPr>
            <a:xfrm>
              <a:off x="3503895" y="3203443"/>
              <a:ext cx="7353017" cy="3207331"/>
              <a:chOff x="3886483" y="2577511"/>
              <a:chExt cx="7353017" cy="3207331"/>
            </a:xfrm>
          </p:grpSpPr>
          <p:pic>
            <p:nvPicPr>
              <p:cNvPr id="4105" name="Google Shape;4105;p200"/>
              <p:cNvPicPr preferRelativeResize="0"/>
              <p:nvPr/>
            </p:nvPicPr>
            <p:blipFill rotWithShape="1">
              <a:blip r:embed="rId3">
                <a:alphaModFix/>
              </a:blip>
              <a:srcRect b="0" l="0" r="0" t="0"/>
              <a:stretch/>
            </p:blipFill>
            <p:spPr>
              <a:xfrm>
                <a:off x="3886483" y="2904842"/>
                <a:ext cx="4779073" cy="2880000"/>
              </a:xfrm>
              <a:prstGeom prst="rect">
                <a:avLst/>
              </a:prstGeom>
              <a:noFill/>
              <a:ln>
                <a:noFill/>
              </a:ln>
            </p:spPr>
          </p:pic>
          <p:sp>
            <p:nvSpPr>
              <p:cNvPr id="4106" name="Google Shape;4106;p200"/>
              <p:cNvSpPr txBox="1"/>
              <p:nvPr/>
            </p:nvSpPr>
            <p:spPr>
              <a:xfrm>
                <a:off x="3901271" y="2613719"/>
                <a:ext cx="1241239" cy="3258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 chưa khớp</a:t>
                </a:r>
                <a:endParaRPr sz="1200">
                  <a:solidFill>
                    <a:srgbClr val="262626"/>
                  </a:solidFill>
                  <a:latin typeface="Arial"/>
                  <a:ea typeface="Arial"/>
                  <a:cs typeface="Arial"/>
                  <a:sym typeface="Arial"/>
                </a:endParaRPr>
              </a:p>
            </p:txBody>
          </p:sp>
          <p:sp>
            <p:nvSpPr>
              <p:cNvPr id="4107" name="Google Shape;4107;p200"/>
              <p:cNvSpPr txBox="1"/>
              <p:nvPr/>
            </p:nvSpPr>
            <p:spPr>
              <a:xfrm>
                <a:off x="7174058" y="2613719"/>
                <a:ext cx="1179006" cy="3258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Quá khớp ⇨</a:t>
                </a:r>
                <a:endParaRPr sz="1200">
                  <a:solidFill>
                    <a:srgbClr val="262626"/>
                  </a:solidFill>
                  <a:latin typeface="Arial"/>
                  <a:ea typeface="Arial"/>
                  <a:cs typeface="Arial"/>
                  <a:sym typeface="Arial"/>
                </a:endParaRPr>
              </a:p>
            </p:txBody>
          </p:sp>
          <p:sp>
            <p:nvSpPr>
              <p:cNvPr id="4108" name="Google Shape;4108;p200"/>
              <p:cNvSpPr txBox="1"/>
              <p:nvPr/>
            </p:nvSpPr>
            <p:spPr>
              <a:xfrm>
                <a:off x="5745872" y="2577511"/>
                <a:ext cx="862191" cy="3982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Tối ưu</a:t>
                </a:r>
                <a:endParaRPr sz="1600">
                  <a:solidFill>
                    <a:srgbClr val="262626"/>
                  </a:solidFill>
                  <a:latin typeface="Arial"/>
                  <a:ea typeface="Arial"/>
                  <a:cs typeface="Arial"/>
                  <a:sym typeface="Arial"/>
                </a:endParaRPr>
              </a:p>
            </p:txBody>
          </p:sp>
          <p:sp>
            <p:nvSpPr>
              <p:cNvPr id="4109" name="Google Shape;4109;p200"/>
              <p:cNvSpPr txBox="1"/>
              <p:nvPr/>
            </p:nvSpPr>
            <p:spPr>
              <a:xfrm>
                <a:off x="8180614" y="3272610"/>
                <a:ext cx="3058886" cy="32586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Kiểm tra lỗi (Ngoài mẫu)</a:t>
                </a:r>
                <a:endParaRPr sz="1200">
                  <a:solidFill>
                    <a:srgbClr val="FF0000"/>
                  </a:solidFill>
                  <a:latin typeface="Arial"/>
                  <a:ea typeface="Arial"/>
                  <a:cs typeface="Arial"/>
                  <a:sym typeface="Arial"/>
                </a:endParaRPr>
              </a:p>
            </p:txBody>
          </p:sp>
          <p:sp>
            <p:nvSpPr>
              <p:cNvPr id="4110" name="Google Shape;4110;p200"/>
              <p:cNvSpPr txBox="1"/>
              <p:nvPr/>
            </p:nvSpPr>
            <p:spPr>
              <a:xfrm>
                <a:off x="8180614" y="5025854"/>
                <a:ext cx="3058886" cy="32586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193EB0"/>
                    </a:solidFill>
                    <a:latin typeface="Arial"/>
                    <a:ea typeface="Arial"/>
                    <a:cs typeface="Arial"/>
                    <a:sym typeface="Arial"/>
                  </a:rPr>
                  <a:t>lỗi huấn luyện (Trong mẫu)</a:t>
                </a:r>
                <a:endParaRPr sz="1200">
                  <a:solidFill>
                    <a:srgbClr val="193EB0"/>
                  </a:solidFill>
                  <a:latin typeface="Arial"/>
                  <a:ea typeface="Arial"/>
                  <a:cs typeface="Arial"/>
                  <a:sym typeface="Arial"/>
                </a:endParaRPr>
              </a:p>
            </p:txBody>
          </p:sp>
        </p:grpSp>
        <p:sp>
          <p:nvSpPr>
            <p:cNvPr id="4111" name="Google Shape;4111;p200"/>
            <p:cNvSpPr txBox="1"/>
            <p:nvPr/>
          </p:nvSpPr>
          <p:spPr>
            <a:xfrm>
              <a:off x="1046733" y="5488852"/>
              <a:ext cx="2429058" cy="760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193EB0"/>
                  </a:solidFill>
                  <a:latin typeface="Arial"/>
                  <a:ea typeface="Arial"/>
                  <a:cs typeface="Arial"/>
                  <a:sym typeface="Arial"/>
                </a:rPr>
                <a:t>(*) Độ phức tạp thường được kiểm soát bởi số lượng tham số.</a:t>
              </a:r>
              <a:endParaRPr sz="1200">
                <a:solidFill>
                  <a:srgbClr val="193EB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2"/>
          <p:cNvGrpSpPr/>
          <p:nvPr/>
        </p:nvGrpSpPr>
        <p:grpSpPr>
          <a:xfrm>
            <a:off x="719769" y="2070436"/>
            <a:ext cx="7736103" cy="2410149"/>
            <a:chOff x="720000" y="2070000"/>
            <a:chExt cx="7738584" cy="2410922"/>
          </a:xfrm>
        </p:grpSpPr>
        <p:sp>
          <p:nvSpPr>
            <p:cNvPr id="161" name="Google Shape;161;p2"/>
            <p:cNvSpPr/>
            <p:nvPr/>
          </p:nvSpPr>
          <p:spPr>
            <a:xfrm>
              <a:off x="990000" y="2583295"/>
              <a:ext cx="7468584" cy="98520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200" u="none" cap="none" strike="noStrike">
                  <a:solidFill>
                    <a:srgbClr val="000000"/>
                  </a:solidFill>
                  <a:latin typeface="Arial"/>
                  <a:ea typeface="Arial"/>
                  <a:cs typeface="Arial"/>
                  <a:sym typeface="Arial"/>
                </a:rPr>
                <a:t>Học máy 1</a:t>
              </a:r>
              <a:br>
                <a:rPr b="0" i="0" lang="en-US" sz="3200" u="none" cap="none" strike="noStrike">
                  <a:solidFill>
                    <a:srgbClr val="000000"/>
                  </a:solidFill>
                  <a:latin typeface="Arial"/>
                  <a:ea typeface="Arial"/>
                  <a:cs typeface="Arial"/>
                  <a:sym typeface="Arial"/>
                </a:rPr>
              </a:br>
              <a:r>
                <a:rPr b="0" i="0" lang="en-US" sz="3200" u="none" cap="none" strike="noStrike">
                  <a:solidFill>
                    <a:srgbClr val="000000"/>
                  </a:solidFill>
                  <a:latin typeface="Arial"/>
                  <a:ea typeface="Arial"/>
                  <a:cs typeface="Arial"/>
                  <a:sym typeface="Arial"/>
                </a:rPr>
                <a:t>- Học có giám sát</a:t>
              </a:r>
              <a:endParaRPr b="0" i="0" sz="3200" u="none" cap="none" strike="noStrike">
                <a:solidFill>
                  <a:srgbClr val="000000"/>
                </a:solidFill>
                <a:latin typeface="Arial"/>
                <a:ea typeface="Arial"/>
                <a:cs typeface="Arial"/>
                <a:sym typeface="Arial"/>
              </a:endParaRPr>
            </a:p>
          </p:txBody>
        </p:sp>
        <p:sp>
          <p:nvSpPr>
            <p:cNvPr id="162" name="Google Shape;162;p2"/>
            <p:cNvSpPr/>
            <p:nvPr/>
          </p:nvSpPr>
          <p:spPr>
            <a:xfrm>
              <a:off x="990000" y="4157769"/>
              <a:ext cx="3710016" cy="32314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428A0"/>
                </a:buClr>
                <a:buSzPts val="2099"/>
                <a:buFont typeface="Arial"/>
                <a:buNone/>
              </a:pPr>
              <a:r>
                <a:rPr b="0" i="0" lang="en-US" sz="2099" u="none" cap="none" strike="noStrike">
                  <a:solidFill>
                    <a:srgbClr val="1428A0"/>
                  </a:solidFill>
                  <a:latin typeface="Arial"/>
                  <a:ea typeface="Arial"/>
                  <a:cs typeface="Arial"/>
                  <a:sym typeface="Arial"/>
                </a:rPr>
                <a:t>Trí tuệ nhân tạo</a:t>
              </a:r>
              <a:endParaRPr b="0" i="0" sz="2099" u="none" cap="none" strike="noStrike">
                <a:solidFill>
                  <a:srgbClr val="1428A0"/>
                </a:solidFill>
                <a:latin typeface="Arial"/>
                <a:ea typeface="Arial"/>
                <a:cs typeface="Arial"/>
                <a:sym typeface="Arial"/>
              </a:endParaRPr>
            </a:p>
          </p:txBody>
        </p:sp>
        <p:sp>
          <p:nvSpPr>
            <p:cNvPr id="163" name="Google Shape;163;p2"/>
            <p:cNvSpPr/>
            <p:nvPr/>
          </p:nvSpPr>
          <p:spPr>
            <a:xfrm>
              <a:off x="990000" y="2070000"/>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999" u="none" cap="none" strike="noStrike">
                  <a:solidFill>
                    <a:srgbClr val="7F7F7F"/>
                  </a:solidFill>
                  <a:latin typeface="Arial"/>
                  <a:ea typeface="Arial"/>
                  <a:cs typeface="Arial"/>
                  <a:sym typeface="Arial"/>
                </a:rPr>
                <a:t>Chương 5. </a:t>
              </a:r>
              <a:endParaRPr b="0" i="0" sz="5398" u="none" cap="none" strike="noStrike">
                <a:solidFill>
                  <a:srgbClr val="7F7F7F"/>
                </a:solidFill>
                <a:latin typeface="Arial"/>
                <a:ea typeface="Arial"/>
                <a:cs typeface="Arial"/>
                <a:sym typeface="Arial"/>
              </a:endParaRPr>
            </a:p>
          </p:txBody>
        </p:sp>
        <p:sp>
          <p:nvSpPr>
            <p:cNvPr id="164" name="Google Shape;164;p2"/>
            <p:cNvSpPr/>
            <p:nvPr/>
          </p:nvSpPr>
          <p:spPr>
            <a:xfrm>
              <a:off x="720000" y="2095275"/>
              <a:ext cx="60008" cy="1577703"/>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sp>
          <p:nvSpPr>
            <p:cNvPr id="165" name="Google Shape;165;p2"/>
            <p:cNvSpPr/>
            <p:nvPr/>
          </p:nvSpPr>
          <p:spPr>
            <a:xfrm>
              <a:off x="720000" y="415775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grpSp>
        <p:nvGrpSpPr>
          <p:cNvPr id="506" name="Google Shape;506;p20"/>
          <p:cNvGrpSpPr/>
          <p:nvPr/>
        </p:nvGrpSpPr>
        <p:grpSpPr>
          <a:xfrm>
            <a:off x="450000" y="450000"/>
            <a:ext cx="9018000" cy="276999"/>
            <a:chOff x="450000" y="450000"/>
            <a:chExt cx="9018000" cy="276999"/>
          </a:xfrm>
        </p:grpSpPr>
        <p:sp>
          <p:nvSpPr>
            <p:cNvPr id="507" name="Google Shape;507;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508" name="Google Shape;508;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509" name="Google Shape;509;p2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510" name="Google Shape;510;p20"/>
          <p:cNvSpPr/>
          <p:nvPr/>
        </p:nvSpPr>
        <p:spPr>
          <a:xfrm>
            <a:off x="671261"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Mô-đun sklearn.các bộ dữ liệu bao gồm các tiện ích để tải các bộ dữ liệu, bao gồm các phương pháp tải và tìm nạp các bộ dữ liệu tham khảo phổ biến. Nó cũng có một số trình tạo dữ liệu nhân tạo.</a:t>
            </a:r>
            <a:endParaRPr/>
          </a:p>
        </p:txBody>
      </p:sp>
      <p:grpSp>
        <p:nvGrpSpPr>
          <p:cNvPr id="511" name="Google Shape;511;p20"/>
          <p:cNvGrpSpPr/>
          <p:nvPr/>
        </p:nvGrpSpPr>
        <p:grpSpPr>
          <a:xfrm>
            <a:off x="666749" y="2312875"/>
            <a:ext cx="8677276" cy="684077"/>
            <a:chOff x="666749" y="2348880"/>
            <a:chExt cx="8677276" cy="684077"/>
          </a:xfrm>
        </p:grpSpPr>
        <p:sp>
          <p:nvSpPr>
            <p:cNvPr id="512" name="Google Shape;512;p20"/>
            <p:cNvSpPr/>
            <p:nvPr/>
          </p:nvSpPr>
          <p:spPr>
            <a:xfrm>
              <a:off x="666749" y="2348880"/>
              <a:ext cx="8677275" cy="68407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3" name="Google Shape;513;p20"/>
            <p:cNvPicPr preferRelativeResize="0"/>
            <p:nvPr/>
          </p:nvPicPr>
          <p:blipFill rotWithShape="1">
            <a:blip r:embed="rId3">
              <a:alphaModFix/>
            </a:blip>
            <a:srcRect b="1659" l="1083" r="26354" t="7299"/>
            <a:stretch/>
          </p:blipFill>
          <p:spPr>
            <a:xfrm>
              <a:off x="774949" y="2451019"/>
              <a:ext cx="8569076" cy="476132"/>
            </a:xfrm>
            <a:prstGeom prst="rect">
              <a:avLst/>
            </a:prstGeom>
            <a:noFill/>
            <a:ln>
              <a:noFill/>
            </a:ln>
          </p:spPr>
        </p:pic>
      </p:grpSp>
      <p:sp>
        <p:nvSpPr>
          <p:cNvPr id="514" name="Google Shape;514;p20"/>
          <p:cNvSpPr/>
          <p:nvPr/>
        </p:nvSpPr>
        <p:spPr>
          <a:xfrm>
            <a:off x="671261" y="314096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dữ liệu bằng load_breast_cancer().</a:t>
            </a:r>
            <a:endParaRPr/>
          </a:p>
        </p:txBody>
      </p:sp>
      <p:grpSp>
        <p:nvGrpSpPr>
          <p:cNvPr id="515" name="Google Shape;515;p20"/>
          <p:cNvGrpSpPr/>
          <p:nvPr/>
        </p:nvGrpSpPr>
        <p:grpSpPr>
          <a:xfrm>
            <a:off x="666749" y="3573017"/>
            <a:ext cx="8677276" cy="1423213"/>
            <a:chOff x="666749" y="3698291"/>
            <a:chExt cx="8677276" cy="1423213"/>
          </a:xfrm>
        </p:grpSpPr>
        <p:sp>
          <p:nvSpPr>
            <p:cNvPr id="516" name="Google Shape;516;p20"/>
            <p:cNvSpPr/>
            <p:nvPr/>
          </p:nvSpPr>
          <p:spPr>
            <a:xfrm>
              <a:off x="666749" y="3698291"/>
              <a:ext cx="8677275" cy="142321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7" name="Google Shape;517;p20"/>
            <p:cNvPicPr preferRelativeResize="0"/>
            <p:nvPr/>
          </p:nvPicPr>
          <p:blipFill rotWithShape="1">
            <a:blip r:embed="rId4">
              <a:alphaModFix/>
            </a:blip>
            <a:srcRect b="-2141" l="994" r="27803" t="0"/>
            <a:stretch/>
          </p:blipFill>
          <p:spPr>
            <a:xfrm>
              <a:off x="774949" y="3767048"/>
              <a:ext cx="8569076" cy="1273126"/>
            </a:xfrm>
            <a:prstGeom prst="rect">
              <a:avLst/>
            </a:prstGeom>
            <a:noFill/>
            <a:ln>
              <a:noFill/>
            </a:ln>
          </p:spPr>
        </p:pic>
      </p:grpSp>
      <p:sp>
        <p:nvSpPr>
          <p:cNvPr id="518" name="Google Shape;518;p20"/>
          <p:cNvSpPr/>
          <p:nvPr/>
        </p:nvSpPr>
        <p:spPr>
          <a:xfrm>
            <a:off x="671261" y="5157192"/>
            <a:ext cx="8632825"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tượng container hiển thị khóa dưới dạng thuộc tính.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Đối tượng bunch đôi khi được sử dụng làm đầu ra cho các hàm và phương thức.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Chúng mở rộng từ điển bằng cách cho phép các giá trị được truy cập bằng khóa, bunch ["value_key"] hoặc bằng một thuộc tính, bunch.value_key.</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6" name="Shape 4116"/>
        <p:cNvGrpSpPr/>
        <p:nvPr/>
      </p:nvGrpSpPr>
      <p:grpSpPr>
        <a:xfrm>
          <a:off x="0" y="0"/>
          <a:ext cx="0" cy="0"/>
          <a:chOff x="0" y="0"/>
          <a:chExt cx="0" cy="0"/>
        </a:xfrm>
      </p:grpSpPr>
      <p:grpSp>
        <p:nvGrpSpPr>
          <p:cNvPr id="4117" name="Google Shape;4117;p201"/>
          <p:cNvGrpSpPr/>
          <p:nvPr/>
        </p:nvGrpSpPr>
        <p:grpSpPr>
          <a:xfrm>
            <a:off x="450000" y="450000"/>
            <a:ext cx="9018000" cy="276999"/>
            <a:chOff x="450000" y="450000"/>
            <a:chExt cx="9018000" cy="276999"/>
          </a:xfrm>
        </p:grpSpPr>
        <p:sp>
          <p:nvSpPr>
            <p:cNvPr id="4118" name="Google Shape;4118;p2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Huấn luyện và Kiểm tra với Học máy</a:t>
              </a:r>
              <a:endParaRPr sz="1800">
                <a:solidFill>
                  <a:schemeClr val="lt1"/>
                </a:solidFill>
                <a:latin typeface="Arial"/>
                <a:ea typeface="Arial"/>
                <a:cs typeface="Arial"/>
                <a:sym typeface="Arial"/>
              </a:endParaRPr>
            </a:p>
          </p:txBody>
        </p:sp>
        <p:sp>
          <p:nvSpPr>
            <p:cNvPr id="4119" name="Google Shape;4119;p2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120" name="Google Shape;4120;p20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học máy được tối ưu hóa</a:t>
            </a:r>
            <a:endParaRPr sz="1400">
              <a:solidFill>
                <a:schemeClr val="dk1"/>
              </a:solidFill>
              <a:latin typeface="Arial"/>
              <a:ea typeface="Arial"/>
              <a:cs typeface="Arial"/>
              <a:sym typeface="Arial"/>
            </a:endParaRPr>
          </a:p>
        </p:txBody>
      </p:sp>
      <p:sp>
        <p:nvSpPr>
          <p:cNvPr id="4121" name="Google Shape;4121;p201"/>
          <p:cNvSpPr/>
          <p:nvPr/>
        </p:nvSpPr>
        <p:spPr>
          <a:xfrm>
            <a:off x="671261" y="170080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Hiệu suất dự đoán phải tốt trong cả huấn luyện và thử nghiệm.</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Với thuật toán Học máy, có một mô hình với độ phức tạp vừa đủ (*). </a:t>
            </a:r>
            <a:endParaRPr/>
          </a:p>
        </p:txBody>
      </p:sp>
      <p:grpSp>
        <p:nvGrpSpPr>
          <p:cNvPr id="4122" name="Google Shape;4122;p201"/>
          <p:cNvGrpSpPr/>
          <p:nvPr/>
        </p:nvGrpSpPr>
        <p:grpSpPr>
          <a:xfrm>
            <a:off x="3970504" y="2528900"/>
            <a:ext cx="1961818" cy="2756336"/>
            <a:chOff x="5251102" y="3287049"/>
            <a:chExt cx="2049836" cy="2880000"/>
          </a:xfrm>
        </p:grpSpPr>
        <p:pic>
          <p:nvPicPr>
            <p:cNvPr id="4123" name="Google Shape;4123;p201"/>
            <p:cNvPicPr preferRelativeResize="0"/>
            <p:nvPr/>
          </p:nvPicPr>
          <p:blipFill rotWithShape="1">
            <a:blip r:embed="rId3">
              <a:alphaModFix/>
            </a:blip>
            <a:srcRect b="0" l="0" r="0" t="0"/>
            <a:stretch/>
          </p:blipFill>
          <p:spPr>
            <a:xfrm>
              <a:off x="5251102" y="3287049"/>
              <a:ext cx="2049836" cy="2880000"/>
            </a:xfrm>
            <a:prstGeom prst="rect">
              <a:avLst/>
            </a:prstGeom>
            <a:noFill/>
            <a:ln cap="flat" cmpd="sng" w="9525">
              <a:solidFill>
                <a:srgbClr val="00B3E3"/>
              </a:solidFill>
              <a:prstDash val="solid"/>
              <a:round/>
              <a:headEnd len="sm" w="sm" type="none"/>
              <a:tailEnd len="sm" w="sm" type="none"/>
            </a:ln>
          </p:spPr>
        </p:pic>
        <p:sp>
          <p:nvSpPr>
            <p:cNvPr id="4124" name="Google Shape;4124;p201"/>
            <p:cNvSpPr txBox="1"/>
            <p:nvPr/>
          </p:nvSpPr>
          <p:spPr>
            <a:xfrm>
              <a:off x="6073887" y="3501565"/>
              <a:ext cx="835661" cy="75405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Dữ liệu</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Dự đoán</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Mục tiêu</a:t>
              </a:r>
              <a:endParaRPr sz="1200">
                <a:solidFill>
                  <a:srgbClr val="262626"/>
                </a:solidFill>
                <a:latin typeface="Arial"/>
                <a:ea typeface="Arial"/>
                <a:cs typeface="Arial"/>
                <a:sym typeface="Arial"/>
              </a:endParaRPr>
            </a:p>
          </p:txBody>
        </p:sp>
      </p:grpSp>
      <p:sp>
        <p:nvSpPr>
          <p:cNvPr id="4125" name="Google Shape;4125;p201"/>
          <p:cNvSpPr txBox="1"/>
          <p:nvPr/>
        </p:nvSpPr>
        <p:spPr>
          <a:xfrm>
            <a:off x="1386600" y="4874385"/>
            <a:ext cx="2583904" cy="46166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193EB0"/>
                </a:solidFill>
                <a:latin typeface="Arial"/>
                <a:ea typeface="Arial"/>
                <a:cs typeface="Arial"/>
                <a:sym typeface="Arial"/>
              </a:rPr>
              <a:t>(*) Độ phức tạp thường được kiểm soát bởi số lượng tham số.</a:t>
            </a:r>
            <a:endParaRPr sz="1200">
              <a:solidFill>
                <a:srgbClr val="193EB0"/>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0" name="Shape 4130"/>
        <p:cNvGrpSpPr/>
        <p:nvPr/>
      </p:nvGrpSpPr>
      <p:grpSpPr>
        <a:xfrm>
          <a:off x="0" y="0"/>
          <a:ext cx="0" cy="0"/>
          <a:chOff x="0" y="0"/>
          <a:chExt cx="0" cy="0"/>
        </a:xfrm>
      </p:grpSpPr>
      <p:grpSp>
        <p:nvGrpSpPr>
          <p:cNvPr id="4131" name="Google Shape;4131;p202"/>
          <p:cNvGrpSpPr/>
          <p:nvPr/>
        </p:nvGrpSpPr>
        <p:grpSpPr>
          <a:xfrm>
            <a:off x="450000" y="450000"/>
            <a:ext cx="9018000" cy="276999"/>
            <a:chOff x="450000" y="450000"/>
            <a:chExt cx="9018000" cy="276999"/>
          </a:xfrm>
        </p:grpSpPr>
        <p:sp>
          <p:nvSpPr>
            <p:cNvPr id="4132" name="Google Shape;4132;p2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Huấn luyện và Kiểm tra với Học máy</a:t>
              </a:r>
              <a:endParaRPr sz="1800">
                <a:solidFill>
                  <a:schemeClr val="lt1"/>
                </a:solidFill>
                <a:latin typeface="Arial"/>
                <a:ea typeface="Arial"/>
                <a:cs typeface="Arial"/>
                <a:sym typeface="Arial"/>
              </a:endParaRPr>
            </a:p>
          </p:txBody>
        </p:sp>
        <p:sp>
          <p:nvSpPr>
            <p:cNvPr id="4133" name="Google Shape;4133;p2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134" name="Google Shape;4134;p20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loại học máy</a:t>
            </a:r>
            <a:endParaRPr sz="2400">
              <a:solidFill>
                <a:srgbClr val="0C0C0C"/>
              </a:solidFill>
              <a:latin typeface="Arial"/>
              <a:ea typeface="Arial"/>
              <a:cs typeface="Arial"/>
              <a:sym typeface="Arial"/>
            </a:endParaRPr>
          </a:p>
        </p:txBody>
      </p:sp>
      <p:grpSp>
        <p:nvGrpSpPr>
          <p:cNvPr id="4135" name="Google Shape;4135;p202"/>
          <p:cNvGrpSpPr/>
          <p:nvPr/>
        </p:nvGrpSpPr>
        <p:grpSpPr>
          <a:xfrm>
            <a:off x="1666608" y="2409427"/>
            <a:ext cx="6571765" cy="2553983"/>
            <a:chOff x="1692743" y="2241550"/>
            <a:chExt cx="6571765" cy="2553983"/>
          </a:xfrm>
        </p:grpSpPr>
        <p:sp>
          <p:nvSpPr>
            <p:cNvPr id="4136" name="Google Shape;4136;p202"/>
            <p:cNvSpPr/>
            <p:nvPr/>
          </p:nvSpPr>
          <p:spPr>
            <a:xfrm>
              <a:off x="1692743" y="3720936"/>
              <a:ext cx="2178307" cy="333218"/>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Số 𝑌</a:t>
              </a:r>
              <a:endParaRPr/>
            </a:p>
          </p:txBody>
        </p:sp>
        <p:sp>
          <p:nvSpPr>
            <p:cNvPr id="4137" name="Google Shape;4137;p202"/>
            <p:cNvSpPr/>
            <p:nvPr/>
          </p:nvSpPr>
          <p:spPr>
            <a:xfrm>
              <a:off x="6020518" y="3720935"/>
              <a:ext cx="2178307" cy="333218"/>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Phân loại 𝑌</a:t>
              </a:r>
              <a:endParaRPr/>
            </a:p>
          </p:txBody>
        </p:sp>
        <p:grpSp>
          <p:nvGrpSpPr>
            <p:cNvPr id="4138" name="Google Shape;4138;p202"/>
            <p:cNvGrpSpPr/>
            <p:nvPr/>
          </p:nvGrpSpPr>
          <p:grpSpPr>
            <a:xfrm>
              <a:off x="2781885" y="2241550"/>
              <a:ext cx="4327800" cy="1479275"/>
              <a:chOff x="2781885" y="2241550"/>
              <a:chExt cx="4327800" cy="1479275"/>
            </a:xfrm>
          </p:grpSpPr>
          <p:sp>
            <p:nvSpPr>
              <p:cNvPr id="4139" name="Google Shape;4139;p202"/>
              <p:cNvSpPr txBox="1"/>
              <p:nvPr/>
            </p:nvSpPr>
            <p:spPr>
              <a:xfrm>
                <a:off x="4116137" y="2241550"/>
                <a:ext cx="1659296" cy="358775"/>
              </a:xfrm>
              <a:prstGeom prst="rect">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Chỉ số lỗi</a:t>
                </a:r>
                <a:endParaRPr sz="1800">
                  <a:solidFill>
                    <a:schemeClr val="lt1"/>
                  </a:solidFill>
                  <a:latin typeface="Arial"/>
                  <a:ea typeface="Arial"/>
                  <a:cs typeface="Arial"/>
                  <a:sym typeface="Arial"/>
                </a:endParaRPr>
              </a:p>
            </p:txBody>
          </p:sp>
          <p:cxnSp>
            <p:nvCxnSpPr>
              <p:cNvPr id="4140" name="Google Shape;4140;p202"/>
              <p:cNvCxnSpPr>
                <a:stCxn id="4139" idx="2"/>
                <a:endCxn id="4136" idx="0"/>
              </p:cNvCxnSpPr>
              <p:nvPr/>
            </p:nvCxnSpPr>
            <p:spPr>
              <a:xfrm rot="5400000">
                <a:off x="3303585" y="2078625"/>
                <a:ext cx="1120500" cy="2163900"/>
              </a:xfrm>
              <a:prstGeom prst="bentConnector3">
                <a:avLst>
                  <a:gd fmla="val 50000" name="adj1"/>
                </a:avLst>
              </a:prstGeom>
              <a:noFill/>
              <a:ln cap="flat" cmpd="sng" w="9525">
                <a:solidFill>
                  <a:srgbClr val="A5A5A5"/>
                </a:solidFill>
                <a:prstDash val="solid"/>
                <a:miter lim="800000"/>
                <a:headEnd len="sm" w="sm" type="none"/>
                <a:tailEnd len="med" w="med" type="triangle"/>
              </a:ln>
            </p:spPr>
          </p:cxnSp>
          <p:cxnSp>
            <p:nvCxnSpPr>
              <p:cNvPr id="4141" name="Google Shape;4141;p202"/>
              <p:cNvCxnSpPr>
                <a:stCxn id="4139" idx="2"/>
                <a:endCxn id="4137" idx="0"/>
              </p:cNvCxnSpPr>
              <p:nvPr/>
            </p:nvCxnSpPr>
            <p:spPr>
              <a:xfrm flipH="1" rot="-5400000">
                <a:off x="5467485" y="2078625"/>
                <a:ext cx="1120500" cy="2163900"/>
              </a:xfrm>
              <a:prstGeom prst="bentConnector3">
                <a:avLst>
                  <a:gd fmla="val 50000" name="adj1"/>
                </a:avLst>
              </a:prstGeom>
              <a:noFill/>
              <a:ln cap="flat" cmpd="sng" w="9525">
                <a:solidFill>
                  <a:srgbClr val="A5A5A5"/>
                </a:solidFill>
                <a:prstDash val="solid"/>
                <a:miter lim="800000"/>
                <a:headEnd len="sm" w="sm" type="none"/>
                <a:tailEnd len="med" w="med" type="triangle"/>
              </a:ln>
            </p:spPr>
          </p:cxnSp>
        </p:grpSp>
        <p:sp>
          <p:nvSpPr>
            <p:cNvPr id="4142" name="Google Shape;4142;p202"/>
            <p:cNvSpPr/>
            <p:nvPr/>
          </p:nvSpPr>
          <p:spPr>
            <a:xfrm>
              <a:off x="1902679" y="4395423"/>
              <a:ext cx="1758434" cy="40011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 MSE, MAE, RMSE, Sự tương quan, etc.</a:t>
              </a:r>
              <a:endParaRPr/>
            </a:p>
          </p:txBody>
        </p:sp>
        <p:sp>
          <p:nvSpPr>
            <p:cNvPr id="4143" name="Google Shape;4143;p202"/>
            <p:cNvSpPr/>
            <p:nvPr/>
          </p:nvSpPr>
          <p:spPr>
            <a:xfrm>
              <a:off x="5954833" y="4395423"/>
              <a:ext cx="2309675" cy="40011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Độ chính xác, độ chính xác, recall, độ đặc hiệu, etc.</a:t>
              </a:r>
              <a:endParaRPr/>
            </a:p>
          </p:txBody>
        </p:sp>
      </p:gr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8" name="Shape 4148"/>
        <p:cNvGrpSpPr/>
        <p:nvPr/>
      </p:nvGrpSpPr>
      <p:grpSpPr>
        <a:xfrm>
          <a:off x="0" y="0"/>
          <a:ext cx="0" cy="0"/>
          <a:chOff x="0" y="0"/>
          <a:chExt cx="0" cy="0"/>
        </a:xfrm>
      </p:grpSpPr>
      <p:grpSp>
        <p:nvGrpSpPr>
          <p:cNvPr id="4149" name="Google Shape;4149;p204"/>
          <p:cNvGrpSpPr/>
          <p:nvPr/>
        </p:nvGrpSpPr>
        <p:grpSpPr>
          <a:xfrm>
            <a:off x="450000" y="450000"/>
            <a:ext cx="9018000" cy="276999"/>
            <a:chOff x="450000" y="450000"/>
            <a:chExt cx="9018000" cy="276999"/>
          </a:xfrm>
        </p:grpSpPr>
        <p:sp>
          <p:nvSpPr>
            <p:cNvPr id="4150" name="Google Shape;4150;p2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151" name="Google Shape;4151;p2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152" name="Google Shape;4152;p20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Đại cương về hồi quy tuyến tính</a:t>
            </a:r>
            <a:endParaRPr sz="2400">
              <a:solidFill>
                <a:srgbClr val="0C0C0C"/>
              </a:solidFill>
              <a:latin typeface="Arial"/>
              <a:ea typeface="Arial"/>
              <a:cs typeface="Arial"/>
              <a:sym typeface="Arial"/>
            </a:endParaRPr>
          </a:p>
        </p:txBody>
      </p:sp>
      <p:sp>
        <p:nvSpPr>
          <p:cNvPr id="4153" name="Google Shape;4153;p204"/>
          <p:cNvSpPr/>
          <p:nvPr/>
        </p:nvSpPr>
        <p:spPr>
          <a:xfrm>
            <a:off x="5408975" y="3867540"/>
            <a:ext cx="352839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 Y = </a:t>
            </a:r>
            <a:r>
              <a:rPr lang="en-US" sz="1300">
                <a:solidFill>
                  <a:srgbClr val="FF0000"/>
                </a:solidFill>
                <a:latin typeface="Arial"/>
                <a:ea typeface="Arial"/>
                <a:cs typeface="Arial"/>
                <a:sym typeface="Arial"/>
              </a:rPr>
              <a:t>red</a:t>
            </a:r>
            <a:r>
              <a:rPr lang="en-US" sz="1300">
                <a:solidFill>
                  <a:srgbClr val="262626"/>
                </a:solidFill>
                <a:latin typeface="Arial"/>
                <a:ea typeface="Arial"/>
                <a:cs typeface="Arial"/>
                <a:sym typeface="Arial"/>
              </a:rPr>
              <a:t>,</a:t>
            </a:r>
            <a:r>
              <a:rPr lang="en-US" sz="1300">
                <a:solidFill>
                  <a:srgbClr val="FF0000"/>
                </a:solidFill>
                <a:latin typeface="Arial"/>
                <a:ea typeface="Arial"/>
                <a:cs typeface="Arial"/>
                <a:sym typeface="Arial"/>
              </a:rPr>
              <a:t> </a:t>
            </a:r>
            <a:r>
              <a:rPr lang="en-US" sz="1300">
                <a:solidFill>
                  <a:srgbClr val="00B050"/>
                </a:solidFill>
                <a:latin typeface="Arial"/>
                <a:ea typeface="Arial"/>
                <a:cs typeface="Arial"/>
                <a:sym typeface="Arial"/>
              </a:rPr>
              <a:t>green</a:t>
            </a:r>
            <a:r>
              <a:rPr lang="en-US" sz="1300">
                <a:solidFill>
                  <a:srgbClr val="262626"/>
                </a:solidFill>
                <a:latin typeface="Arial"/>
                <a:ea typeface="Arial"/>
                <a:cs typeface="Arial"/>
                <a:sym typeface="Arial"/>
              </a:rPr>
              <a:t>, </a:t>
            </a:r>
            <a:r>
              <a:rPr lang="en-US" sz="1300">
                <a:solidFill>
                  <a:srgbClr val="193EB0"/>
                </a:solidFill>
                <a:latin typeface="Arial"/>
                <a:ea typeface="Arial"/>
                <a:cs typeface="Arial"/>
                <a:sym typeface="Arial"/>
              </a:rPr>
              <a:t>blue</a:t>
            </a:r>
            <a:r>
              <a:rPr lang="en-US" sz="1300">
                <a:solidFill>
                  <a:srgbClr val="262626"/>
                </a:solidFill>
                <a:latin typeface="Arial"/>
                <a:ea typeface="Arial"/>
                <a:cs typeface="Arial"/>
                <a:sym typeface="Arial"/>
              </a:rPr>
              <a:t>, ….. </a:t>
            </a:r>
            <a:endParaRPr/>
          </a:p>
        </p:txBody>
      </p:sp>
      <p:grpSp>
        <p:nvGrpSpPr>
          <p:cNvPr id="4154" name="Google Shape;4154;p204"/>
          <p:cNvGrpSpPr/>
          <p:nvPr/>
        </p:nvGrpSpPr>
        <p:grpSpPr>
          <a:xfrm>
            <a:off x="1253824" y="1906985"/>
            <a:ext cx="6945001" cy="3816350"/>
            <a:chOff x="1253824" y="1906985"/>
            <a:chExt cx="6945001" cy="3816350"/>
          </a:xfrm>
        </p:grpSpPr>
        <p:sp>
          <p:nvSpPr>
            <p:cNvPr id="4155" name="Google Shape;4155;p204"/>
            <p:cNvSpPr txBox="1"/>
            <p:nvPr/>
          </p:nvSpPr>
          <p:spPr>
            <a:xfrm>
              <a:off x="3691273" y="1906985"/>
              <a:ext cx="2509024" cy="358775"/>
            </a:xfrm>
            <a:prstGeom prst="rect">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Học có giám sát</a:t>
              </a:r>
              <a:endParaRPr sz="1800">
                <a:solidFill>
                  <a:schemeClr val="lt1"/>
                </a:solidFill>
                <a:latin typeface="Arial"/>
                <a:ea typeface="Arial"/>
                <a:cs typeface="Arial"/>
                <a:sym typeface="Arial"/>
              </a:endParaRPr>
            </a:p>
          </p:txBody>
        </p:sp>
        <p:sp>
          <p:nvSpPr>
            <p:cNvPr id="4156" name="Google Shape;4156;p204"/>
            <p:cNvSpPr/>
            <p:nvPr/>
          </p:nvSpPr>
          <p:spPr>
            <a:xfrm>
              <a:off x="1692743" y="3304634"/>
              <a:ext cx="2178307" cy="333218"/>
            </a:xfrm>
            <a:prstGeom prst="roundRect">
              <a:avLst>
                <a:gd fmla="val 50000"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Số 𝑌</a:t>
              </a:r>
              <a:endParaRPr/>
            </a:p>
          </p:txBody>
        </p:sp>
        <p:sp>
          <p:nvSpPr>
            <p:cNvPr id="4157" name="Google Shape;4157;p204"/>
            <p:cNvSpPr/>
            <p:nvPr/>
          </p:nvSpPr>
          <p:spPr>
            <a:xfrm>
              <a:off x="6020518" y="3304633"/>
              <a:ext cx="2178307" cy="333218"/>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Phân loại 𝑌</a:t>
              </a:r>
              <a:endParaRPr/>
            </a:p>
          </p:txBody>
        </p:sp>
        <p:cxnSp>
          <p:nvCxnSpPr>
            <p:cNvPr id="4158" name="Google Shape;4158;p204"/>
            <p:cNvCxnSpPr>
              <a:stCxn id="4155" idx="2"/>
              <a:endCxn id="4156" idx="0"/>
            </p:cNvCxnSpPr>
            <p:nvPr/>
          </p:nvCxnSpPr>
          <p:spPr>
            <a:xfrm rot="5400000">
              <a:off x="3344385" y="1703260"/>
              <a:ext cx="1038900" cy="2163900"/>
            </a:xfrm>
            <a:prstGeom prst="bentConnector3">
              <a:avLst>
                <a:gd fmla="val 50000" name="adj1"/>
              </a:avLst>
            </a:prstGeom>
            <a:noFill/>
            <a:ln cap="flat" cmpd="sng" w="9525">
              <a:solidFill>
                <a:srgbClr val="A5A5A5"/>
              </a:solidFill>
              <a:prstDash val="solid"/>
              <a:miter lim="800000"/>
              <a:headEnd len="sm" w="sm" type="none"/>
              <a:tailEnd len="med" w="med" type="triangle"/>
            </a:ln>
          </p:spPr>
        </p:cxnSp>
        <p:cxnSp>
          <p:nvCxnSpPr>
            <p:cNvPr id="4159" name="Google Shape;4159;p204"/>
            <p:cNvCxnSpPr>
              <a:stCxn id="4155" idx="2"/>
              <a:endCxn id="4157" idx="0"/>
            </p:cNvCxnSpPr>
            <p:nvPr/>
          </p:nvCxnSpPr>
          <p:spPr>
            <a:xfrm flipH="1" rot="-5400000">
              <a:off x="5508285" y="1703260"/>
              <a:ext cx="1038900" cy="2163900"/>
            </a:xfrm>
            <a:prstGeom prst="bentConnector3">
              <a:avLst>
                <a:gd fmla="val 50000" name="adj1"/>
              </a:avLst>
            </a:prstGeom>
            <a:noFill/>
            <a:ln cap="flat" cmpd="sng" w="9525">
              <a:solidFill>
                <a:srgbClr val="A5A5A5"/>
              </a:solidFill>
              <a:prstDash val="solid"/>
              <a:miter lim="800000"/>
              <a:headEnd len="sm" w="sm" type="none"/>
              <a:tailEnd len="med" w="med" type="triangle"/>
            </a:ln>
          </p:spPr>
        </p:cxnSp>
        <p:sp>
          <p:nvSpPr>
            <p:cNvPr id="4160" name="Google Shape;4160;p204"/>
            <p:cNvSpPr/>
            <p:nvPr/>
          </p:nvSpPr>
          <p:spPr>
            <a:xfrm>
              <a:off x="1464652" y="3114072"/>
              <a:ext cx="2644388" cy="2609263"/>
            </a:xfrm>
            <a:prstGeom prst="roundRect">
              <a:avLst>
                <a:gd fmla="val 5278" name="adj"/>
              </a:avLst>
            </a:prstGeom>
            <a:noFill/>
            <a:ln cap="flat" cmpd="sng" w="12700">
              <a:solidFill>
                <a:srgbClr val="1D48D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1" name="Google Shape;4161;p204"/>
            <p:cNvSpPr/>
            <p:nvPr/>
          </p:nvSpPr>
          <p:spPr>
            <a:xfrm>
              <a:off x="1253824" y="3867540"/>
              <a:ext cx="3160553"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 Y = 13.45, 73, 9.5, ….. </a:t>
              </a:r>
              <a:endParaRPr/>
            </a:p>
          </p:txBody>
        </p:sp>
        <p:grpSp>
          <p:nvGrpSpPr>
            <p:cNvPr id="4162" name="Google Shape;4162;p204"/>
            <p:cNvGrpSpPr/>
            <p:nvPr/>
          </p:nvGrpSpPr>
          <p:grpSpPr>
            <a:xfrm>
              <a:off x="2081807" y="4186536"/>
              <a:ext cx="1294994" cy="1296347"/>
              <a:chOff x="2081807" y="4521101"/>
              <a:chExt cx="1294994" cy="1296347"/>
            </a:xfrm>
          </p:grpSpPr>
          <p:grpSp>
            <p:nvGrpSpPr>
              <p:cNvPr id="4163" name="Google Shape;4163;p204"/>
              <p:cNvGrpSpPr/>
              <p:nvPr/>
            </p:nvGrpSpPr>
            <p:grpSpPr>
              <a:xfrm>
                <a:off x="2081807" y="4521101"/>
                <a:ext cx="1294994" cy="1296347"/>
                <a:chOff x="2711624" y="4864968"/>
                <a:chExt cx="1011248" cy="1012304"/>
              </a:xfrm>
            </p:grpSpPr>
            <p:cxnSp>
              <p:nvCxnSpPr>
                <p:cNvPr id="4164" name="Google Shape;4164;p204"/>
                <p:cNvCxnSpPr/>
                <p:nvPr/>
              </p:nvCxnSpPr>
              <p:spPr>
                <a:xfrm>
                  <a:off x="2711624" y="5877272"/>
                  <a:ext cx="1011248" cy="0"/>
                </a:xfrm>
                <a:prstGeom prst="straightConnector1">
                  <a:avLst/>
                </a:prstGeom>
                <a:noFill/>
                <a:ln cap="flat" cmpd="sng" w="12700">
                  <a:solidFill>
                    <a:srgbClr val="A5A5A5"/>
                  </a:solidFill>
                  <a:prstDash val="solid"/>
                  <a:miter lim="800000"/>
                  <a:headEnd len="sm" w="sm" type="none"/>
                  <a:tailEnd len="med" w="med" type="triangle"/>
                </a:ln>
              </p:spPr>
            </p:cxnSp>
            <p:cxnSp>
              <p:nvCxnSpPr>
                <p:cNvPr id="4165" name="Google Shape;4165;p204"/>
                <p:cNvCxnSpPr/>
                <p:nvPr/>
              </p:nvCxnSpPr>
              <p:spPr>
                <a:xfrm rot="10800000">
                  <a:off x="2711624" y="4864968"/>
                  <a:ext cx="0" cy="1012304"/>
                </a:xfrm>
                <a:prstGeom prst="straightConnector1">
                  <a:avLst/>
                </a:prstGeom>
                <a:noFill/>
                <a:ln cap="flat" cmpd="sng" w="12700">
                  <a:solidFill>
                    <a:srgbClr val="A5A5A5"/>
                  </a:solidFill>
                  <a:prstDash val="solid"/>
                  <a:miter lim="800000"/>
                  <a:headEnd len="sm" w="sm" type="none"/>
                  <a:tailEnd len="med" w="med" type="triangle"/>
                </a:ln>
              </p:spPr>
            </p:cxnSp>
          </p:grpSp>
          <p:cxnSp>
            <p:nvCxnSpPr>
              <p:cNvPr id="4166" name="Google Shape;4166;p204"/>
              <p:cNvCxnSpPr/>
              <p:nvPr/>
            </p:nvCxnSpPr>
            <p:spPr>
              <a:xfrm flipH="1" rot="10800000">
                <a:off x="2177410" y="4889567"/>
                <a:ext cx="1131012" cy="828685"/>
              </a:xfrm>
              <a:prstGeom prst="straightConnector1">
                <a:avLst/>
              </a:prstGeom>
              <a:noFill/>
              <a:ln cap="flat" cmpd="sng" w="19050">
                <a:solidFill>
                  <a:srgbClr val="00B050">
                    <a:alpha val="49803"/>
                  </a:srgbClr>
                </a:solidFill>
                <a:prstDash val="solid"/>
                <a:miter lim="800000"/>
                <a:headEnd len="sm" w="sm" type="none"/>
                <a:tailEnd len="sm" w="sm" type="none"/>
              </a:ln>
            </p:spPr>
          </p:cxnSp>
          <p:sp>
            <p:nvSpPr>
              <p:cNvPr id="4167" name="Google Shape;4167;p204"/>
              <p:cNvSpPr/>
              <p:nvPr/>
            </p:nvSpPr>
            <p:spPr>
              <a:xfrm>
                <a:off x="2338133" y="5376574"/>
                <a:ext cx="108000" cy="108000"/>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8" name="Google Shape;4168;p204"/>
              <p:cNvSpPr/>
              <p:nvPr/>
            </p:nvSpPr>
            <p:spPr>
              <a:xfrm>
                <a:off x="2683250" y="5327533"/>
                <a:ext cx="108000" cy="108000"/>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9" name="Google Shape;4169;p204"/>
              <p:cNvSpPr/>
              <p:nvPr/>
            </p:nvSpPr>
            <p:spPr>
              <a:xfrm>
                <a:off x="2845461" y="5122781"/>
                <a:ext cx="108000" cy="108000"/>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0" name="Google Shape;4170;p204"/>
              <p:cNvSpPr/>
              <p:nvPr/>
            </p:nvSpPr>
            <p:spPr>
              <a:xfrm>
                <a:off x="3043430" y="4931295"/>
                <a:ext cx="108000" cy="108000"/>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1" name="Google Shape;4171;p204"/>
              <p:cNvSpPr/>
              <p:nvPr/>
            </p:nvSpPr>
            <p:spPr>
              <a:xfrm>
                <a:off x="3249505" y="4951356"/>
                <a:ext cx="108000" cy="108000"/>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72" name="Google Shape;4172;p204"/>
            <p:cNvGrpSpPr/>
            <p:nvPr/>
          </p:nvGrpSpPr>
          <p:grpSpPr>
            <a:xfrm>
              <a:off x="6475663" y="4186880"/>
              <a:ext cx="1296000" cy="1296000"/>
              <a:chOff x="6475663" y="4521445"/>
              <a:chExt cx="1296000" cy="1296000"/>
            </a:xfrm>
          </p:grpSpPr>
          <p:grpSp>
            <p:nvGrpSpPr>
              <p:cNvPr id="4173" name="Google Shape;4173;p204"/>
              <p:cNvGrpSpPr/>
              <p:nvPr/>
            </p:nvGrpSpPr>
            <p:grpSpPr>
              <a:xfrm>
                <a:off x="6475663" y="4521445"/>
                <a:ext cx="1296000" cy="1296000"/>
                <a:chOff x="2711624" y="4907358"/>
                <a:chExt cx="969915" cy="969914"/>
              </a:xfrm>
            </p:grpSpPr>
            <p:cxnSp>
              <p:nvCxnSpPr>
                <p:cNvPr id="4174" name="Google Shape;4174;p204"/>
                <p:cNvCxnSpPr/>
                <p:nvPr/>
              </p:nvCxnSpPr>
              <p:spPr>
                <a:xfrm>
                  <a:off x="2711624" y="5877272"/>
                  <a:ext cx="969915" cy="0"/>
                </a:xfrm>
                <a:prstGeom prst="straightConnector1">
                  <a:avLst/>
                </a:prstGeom>
                <a:noFill/>
                <a:ln cap="flat" cmpd="sng" w="12700">
                  <a:solidFill>
                    <a:srgbClr val="A5A5A5"/>
                  </a:solidFill>
                  <a:prstDash val="solid"/>
                  <a:miter lim="800000"/>
                  <a:headEnd len="sm" w="sm" type="none"/>
                  <a:tailEnd len="med" w="med" type="triangle"/>
                </a:ln>
              </p:spPr>
            </p:cxnSp>
            <p:cxnSp>
              <p:nvCxnSpPr>
                <p:cNvPr id="4175" name="Google Shape;4175;p204"/>
                <p:cNvCxnSpPr/>
                <p:nvPr/>
              </p:nvCxnSpPr>
              <p:spPr>
                <a:xfrm rot="10800000">
                  <a:off x="2711624" y="4907358"/>
                  <a:ext cx="0" cy="969914"/>
                </a:xfrm>
                <a:prstGeom prst="straightConnector1">
                  <a:avLst/>
                </a:prstGeom>
                <a:noFill/>
                <a:ln cap="flat" cmpd="sng" w="12700">
                  <a:solidFill>
                    <a:srgbClr val="A5A5A5"/>
                  </a:solidFill>
                  <a:prstDash val="solid"/>
                  <a:miter lim="800000"/>
                  <a:headEnd len="sm" w="sm" type="none"/>
                  <a:tailEnd len="med" w="med" type="triangle"/>
                </a:ln>
              </p:spPr>
            </p:cxnSp>
          </p:grpSp>
          <p:grpSp>
            <p:nvGrpSpPr>
              <p:cNvPr id="4176" name="Google Shape;4176;p204"/>
              <p:cNvGrpSpPr/>
              <p:nvPr/>
            </p:nvGrpSpPr>
            <p:grpSpPr>
              <a:xfrm>
                <a:off x="6586631" y="4759011"/>
                <a:ext cx="1129303" cy="974357"/>
                <a:chOff x="17076832" y="4653561"/>
                <a:chExt cx="1060244" cy="914773"/>
              </a:xfrm>
            </p:grpSpPr>
            <p:sp>
              <p:nvSpPr>
                <p:cNvPr id="4177" name="Google Shape;4177;p204"/>
                <p:cNvSpPr/>
                <p:nvPr/>
              </p:nvSpPr>
              <p:spPr>
                <a:xfrm>
                  <a:off x="17076832" y="5264135"/>
                  <a:ext cx="101396" cy="101396"/>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8" name="Google Shape;4178;p204"/>
                <p:cNvSpPr/>
                <p:nvPr/>
              </p:nvSpPr>
              <p:spPr>
                <a:xfrm>
                  <a:off x="17245180" y="5213525"/>
                  <a:ext cx="101396" cy="101396"/>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9" name="Google Shape;4179;p204"/>
                <p:cNvSpPr/>
                <p:nvPr/>
              </p:nvSpPr>
              <p:spPr>
                <a:xfrm>
                  <a:off x="17348940" y="5433651"/>
                  <a:ext cx="101396" cy="101396"/>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0" name="Google Shape;4180;p204"/>
                <p:cNvSpPr/>
                <p:nvPr/>
              </p:nvSpPr>
              <p:spPr>
                <a:xfrm>
                  <a:off x="17139952" y="5466938"/>
                  <a:ext cx="101396" cy="101396"/>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1" name="Google Shape;4181;p204"/>
                <p:cNvSpPr/>
                <p:nvPr/>
              </p:nvSpPr>
              <p:spPr>
                <a:xfrm>
                  <a:off x="17476076" y="5293295"/>
                  <a:ext cx="101396" cy="101396"/>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182" name="Google Shape;4182;p204"/>
                <p:cNvCxnSpPr/>
                <p:nvPr/>
              </p:nvCxnSpPr>
              <p:spPr>
                <a:xfrm>
                  <a:off x="17139952" y="4908983"/>
                  <a:ext cx="838630" cy="614523"/>
                </a:xfrm>
                <a:prstGeom prst="straightConnector1">
                  <a:avLst/>
                </a:prstGeom>
                <a:noFill/>
                <a:ln cap="flat" cmpd="sng" w="19050">
                  <a:solidFill>
                    <a:schemeClr val="dk1">
                      <a:alpha val="49803"/>
                    </a:schemeClr>
                  </a:solidFill>
                  <a:prstDash val="dash"/>
                  <a:miter lim="800000"/>
                  <a:headEnd len="sm" w="sm" type="none"/>
                  <a:tailEnd len="sm" w="sm" type="none"/>
                </a:ln>
              </p:spPr>
            </p:cxnSp>
            <p:sp>
              <p:nvSpPr>
                <p:cNvPr id="4183" name="Google Shape;4183;p204"/>
                <p:cNvSpPr/>
                <p:nvPr/>
              </p:nvSpPr>
              <p:spPr>
                <a:xfrm>
                  <a:off x="17396550" y="4812184"/>
                  <a:ext cx="144016" cy="109996"/>
                </a:xfrm>
                <a:prstGeom prst="triangle">
                  <a:avLst>
                    <a:gd fmla="val 50000" name="adj"/>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4" name="Google Shape;4184;p204"/>
                <p:cNvSpPr/>
                <p:nvPr/>
              </p:nvSpPr>
              <p:spPr>
                <a:xfrm>
                  <a:off x="17548950" y="4964583"/>
                  <a:ext cx="144016" cy="109996"/>
                </a:xfrm>
                <a:prstGeom prst="triangle">
                  <a:avLst>
                    <a:gd fmla="val 50000" name="adj"/>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5" name="Google Shape;4185;p204"/>
                <p:cNvSpPr/>
                <p:nvPr/>
              </p:nvSpPr>
              <p:spPr>
                <a:xfrm>
                  <a:off x="17781742" y="5041970"/>
                  <a:ext cx="144016" cy="109996"/>
                </a:xfrm>
                <a:prstGeom prst="triangle">
                  <a:avLst>
                    <a:gd fmla="val 50000" name="adj"/>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6" name="Google Shape;4186;p204"/>
                <p:cNvSpPr/>
                <p:nvPr/>
              </p:nvSpPr>
              <p:spPr>
                <a:xfrm>
                  <a:off x="17947232" y="5170300"/>
                  <a:ext cx="144016" cy="109996"/>
                </a:xfrm>
                <a:prstGeom prst="triangle">
                  <a:avLst>
                    <a:gd fmla="val 50000" name="adj"/>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7" name="Google Shape;4187;p204"/>
                <p:cNvSpPr/>
                <p:nvPr/>
              </p:nvSpPr>
              <p:spPr>
                <a:xfrm>
                  <a:off x="17805548" y="4781748"/>
                  <a:ext cx="144016" cy="109996"/>
                </a:xfrm>
                <a:prstGeom prst="triangle">
                  <a:avLst>
                    <a:gd fmla="val 50000" name="adj"/>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8" name="Google Shape;4188;p204"/>
                <p:cNvSpPr/>
                <p:nvPr/>
              </p:nvSpPr>
              <p:spPr>
                <a:xfrm>
                  <a:off x="17548950" y="4653561"/>
                  <a:ext cx="144016" cy="109996"/>
                </a:xfrm>
                <a:prstGeom prst="triangle">
                  <a:avLst>
                    <a:gd fmla="val 50000" name="adj"/>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9" name="Google Shape;4189;p204"/>
                <p:cNvSpPr/>
                <p:nvPr/>
              </p:nvSpPr>
              <p:spPr>
                <a:xfrm>
                  <a:off x="17993060" y="4987268"/>
                  <a:ext cx="144016" cy="109996"/>
                </a:xfrm>
                <a:prstGeom prst="triangle">
                  <a:avLst>
                    <a:gd fmla="val 50000" name="adj"/>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4" name="Shape 4194"/>
        <p:cNvGrpSpPr/>
        <p:nvPr/>
      </p:nvGrpSpPr>
      <p:grpSpPr>
        <a:xfrm>
          <a:off x="0" y="0"/>
          <a:ext cx="0" cy="0"/>
          <a:chOff x="0" y="0"/>
          <a:chExt cx="0" cy="0"/>
        </a:xfrm>
      </p:grpSpPr>
      <p:sp>
        <p:nvSpPr>
          <p:cNvPr id="4195" name="Google Shape;4195;p203"/>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grpSp>
        <p:nvGrpSpPr>
          <p:cNvPr id="4196" name="Google Shape;4196;p203"/>
          <p:cNvGrpSpPr/>
          <p:nvPr/>
        </p:nvGrpSpPr>
        <p:grpSpPr>
          <a:xfrm>
            <a:off x="989683" y="3212976"/>
            <a:ext cx="8462229" cy="2978075"/>
            <a:chOff x="989683" y="3212976"/>
            <a:chExt cx="8462229" cy="2978075"/>
          </a:xfrm>
        </p:grpSpPr>
        <p:sp>
          <p:nvSpPr>
            <p:cNvPr id="4197" name="Google Shape;4197;p203"/>
            <p:cNvSpPr/>
            <p:nvPr/>
          </p:nvSpPr>
          <p:spPr>
            <a:xfrm>
              <a:off x="989683" y="3212976"/>
              <a:ext cx="8462229" cy="9233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000">
                  <a:solidFill>
                    <a:srgbClr val="000000"/>
                  </a:solidFill>
                  <a:latin typeface="Arial"/>
                  <a:ea typeface="Arial"/>
                  <a:cs typeface="Arial"/>
                  <a:sym typeface="Arial"/>
                </a:rPr>
                <a:t>Ứng dụng của mô hình học có giám sát cho Dự báo số </a:t>
              </a:r>
              <a:endParaRPr/>
            </a:p>
          </p:txBody>
        </p:sp>
        <p:sp>
          <p:nvSpPr>
            <p:cNvPr id="4198" name="Google Shape;4198;p203"/>
            <p:cNvSpPr/>
            <p:nvPr/>
          </p:nvSpPr>
          <p:spPr>
            <a:xfrm>
              <a:off x="1054111" y="4293096"/>
              <a:ext cx="7317681" cy="1897955"/>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Huấn luyện và Kiểm tra với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2.2. Đại cương về hồi quy tuyến tính</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Quá trình phân tích hồi quy tuyến tính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Các loại hồi quy khác</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2.5. Thực hành Học có giám sát cho Dự báo số</a:t>
              </a:r>
              <a:endParaRPr sz="1800">
                <a:solidFill>
                  <a:srgbClr val="A6A6A6"/>
                </a:solidFill>
                <a:latin typeface="Arial"/>
                <a:ea typeface="Arial"/>
                <a:cs typeface="Arial"/>
                <a:sym typeface="Arial"/>
              </a:endParaRPr>
            </a:p>
          </p:txBody>
        </p:sp>
      </p:gr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3" name="Shape 4203"/>
        <p:cNvGrpSpPr/>
        <p:nvPr/>
      </p:nvGrpSpPr>
      <p:grpSpPr>
        <a:xfrm>
          <a:off x="0" y="0"/>
          <a:ext cx="0" cy="0"/>
          <a:chOff x="0" y="0"/>
          <a:chExt cx="0" cy="0"/>
        </a:xfrm>
      </p:grpSpPr>
      <p:grpSp>
        <p:nvGrpSpPr>
          <p:cNvPr id="4204" name="Google Shape;4204;p205"/>
          <p:cNvGrpSpPr/>
          <p:nvPr/>
        </p:nvGrpSpPr>
        <p:grpSpPr>
          <a:xfrm>
            <a:off x="450000" y="450000"/>
            <a:ext cx="9018000" cy="276999"/>
            <a:chOff x="450000" y="450000"/>
            <a:chExt cx="9018000" cy="276999"/>
          </a:xfrm>
        </p:grpSpPr>
        <p:sp>
          <p:nvSpPr>
            <p:cNvPr id="4205" name="Google Shape;4205;p2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206" name="Google Shape;4206;p2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207" name="Google Shape;4207;p20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Về hồi quy tuyến tính</a:t>
            </a:r>
            <a:endParaRPr sz="1400">
              <a:solidFill>
                <a:schemeClr val="dk1"/>
              </a:solidFill>
              <a:latin typeface="Arial"/>
              <a:ea typeface="Arial"/>
              <a:cs typeface="Arial"/>
              <a:sym typeface="Arial"/>
            </a:endParaRPr>
          </a:p>
        </p:txBody>
      </p:sp>
      <p:sp>
        <p:nvSpPr>
          <p:cNvPr id="4208" name="Google Shape;4208;p205"/>
          <p:cNvSpPr/>
          <p:nvPr/>
        </p:nvSpPr>
        <p:spPr>
          <a:xfrm>
            <a:off x="671261" y="1700808"/>
            <a:ext cx="8632825" cy="108925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3" name="Shape 4213"/>
        <p:cNvGrpSpPr/>
        <p:nvPr/>
      </p:nvGrpSpPr>
      <p:grpSpPr>
        <a:xfrm>
          <a:off x="0" y="0"/>
          <a:ext cx="0" cy="0"/>
          <a:chOff x="0" y="0"/>
          <a:chExt cx="0" cy="0"/>
        </a:xfrm>
      </p:grpSpPr>
      <p:grpSp>
        <p:nvGrpSpPr>
          <p:cNvPr id="4214" name="Google Shape;4214;p206"/>
          <p:cNvGrpSpPr/>
          <p:nvPr/>
        </p:nvGrpSpPr>
        <p:grpSpPr>
          <a:xfrm>
            <a:off x="450000" y="450000"/>
            <a:ext cx="9018000" cy="276999"/>
            <a:chOff x="450000" y="450000"/>
            <a:chExt cx="9018000" cy="276999"/>
          </a:xfrm>
        </p:grpSpPr>
        <p:sp>
          <p:nvSpPr>
            <p:cNvPr id="4215" name="Google Shape;4215;p2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216" name="Google Shape;4216;p2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217" name="Google Shape;4217;p20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Mục đích của hồi quy tuyến tính</a:t>
            </a:r>
            <a:endParaRPr sz="1400">
              <a:solidFill>
                <a:schemeClr val="dk1"/>
              </a:solidFill>
              <a:latin typeface="Arial"/>
              <a:ea typeface="Arial"/>
              <a:cs typeface="Arial"/>
              <a:sym typeface="Arial"/>
            </a:endParaRPr>
          </a:p>
        </p:txBody>
      </p:sp>
      <p:sp>
        <p:nvSpPr>
          <p:cNvPr id="4218" name="Google Shape;4218;p206"/>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a) Bằng cách lập mô hình, tìm ra biến giải thích nào có tác động nhiều nhất đến biến phản hồi.</a:t>
            </a:r>
            <a:endParaRPr/>
          </a:p>
        </p:txBody>
      </p:sp>
      <p:grpSp>
        <p:nvGrpSpPr>
          <p:cNvPr id="4219" name="Google Shape;4219;p206"/>
          <p:cNvGrpSpPr/>
          <p:nvPr/>
        </p:nvGrpSpPr>
        <p:grpSpPr>
          <a:xfrm>
            <a:off x="846956" y="2044049"/>
            <a:ext cx="8497069" cy="545516"/>
            <a:chOff x="846956" y="2044049"/>
            <a:chExt cx="8497069" cy="545516"/>
          </a:xfrm>
        </p:grpSpPr>
        <p:sp>
          <p:nvSpPr>
            <p:cNvPr id="4220" name="Google Shape;4220;p206"/>
            <p:cNvSpPr/>
            <p:nvPr/>
          </p:nvSpPr>
          <p:spPr>
            <a:xfrm>
              <a:off x="846956" y="2104946"/>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221" name="Google Shape;4221;p206"/>
            <p:cNvSpPr/>
            <p:nvPr/>
          </p:nvSpPr>
          <p:spPr>
            <a:xfrm>
              <a:off x="1222454" y="2044049"/>
              <a:ext cx="8121571" cy="545516"/>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Nếu giá bất động sản là biến đáp ứng Y, thì đâu là biến giải thích có ý nghĩa thống kê nhất? Diện tích, vị trí, tuổi tác, khoảng cách đến trung tâm dịch vụ doanh nhân, etc. </a:t>
              </a:r>
              <a:endParaRPr sz="1300">
                <a:solidFill>
                  <a:srgbClr val="262626"/>
                </a:solidFill>
                <a:latin typeface="Arial"/>
                <a:ea typeface="Arial"/>
                <a:cs typeface="Arial"/>
                <a:sym typeface="Arial"/>
              </a:endParaRPr>
            </a:p>
          </p:txBody>
        </p:sp>
      </p:grpSp>
      <p:sp>
        <p:nvSpPr>
          <p:cNvPr id="4222" name="Google Shape;4222;p206"/>
          <p:cNvSpPr/>
          <p:nvPr/>
        </p:nvSpPr>
        <p:spPr>
          <a:xfrm>
            <a:off x="671261" y="2636912"/>
            <a:ext cx="863282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b) Dự đoán phản ứng với các điều kiện cho các biến giải thích.</a:t>
            </a:r>
            <a:endParaRPr/>
          </a:p>
        </p:txBody>
      </p:sp>
      <p:grpSp>
        <p:nvGrpSpPr>
          <p:cNvPr id="4223" name="Google Shape;4223;p206"/>
          <p:cNvGrpSpPr/>
          <p:nvPr/>
        </p:nvGrpSpPr>
        <p:grpSpPr>
          <a:xfrm>
            <a:off x="846956" y="2980153"/>
            <a:ext cx="8497069" cy="545516"/>
            <a:chOff x="846956" y="2044049"/>
            <a:chExt cx="8497069" cy="545516"/>
          </a:xfrm>
        </p:grpSpPr>
        <p:sp>
          <p:nvSpPr>
            <p:cNvPr id="4224" name="Google Shape;4224;p206"/>
            <p:cNvSpPr/>
            <p:nvPr/>
          </p:nvSpPr>
          <p:spPr>
            <a:xfrm>
              <a:off x="846956" y="2104946"/>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225" name="Google Shape;4225;p206"/>
            <p:cNvSpPr/>
            <p:nvPr/>
          </p:nvSpPr>
          <p:spPr>
            <a:xfrm>
              <a:off x="1222454" y="2044049"/>
              <a:ext cx="8121571" cy="545516"/>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Giá của một căn hộ 10 năm tuổi với diện tích 100 m</a:t>
              </a:r>
              <a:r>
                <a:rPr baseline="30000" lang="en-US" sz="1300">
                  <a:solidFill>
                    <a:srgbClr val="262626"/>
                  </a:solidFill>
                  <a:latin typeface="Arial"/>
                  <a:ea typeface="Arial"/>
                  <a:cs typeface="Arial"/>
                  <a:sym typeface="Arial"/>
                </a:rPr>
                <a:t>2 </a:t>
              </a:r>
              <a:r>
                <a:rPr lang="en-US" sz="1300">
                  <a:solidFill>
                    <a:srgbClr val="262626"/>
                  </a:solidFill>
                  <a:latin typeface="Arial"/>
                  <a:ea typeface="Arial"/>
                  <a:cs typeface="Arial"/>
                  <a:sym typeface="Arial"/>
                </a:rPr>
                <a:t>và nằm cách trung tâm thương mại 3 km là bao nhiêu? ← "dự đoán" giá trị chưa mở cửa cho công chúng. </a:t>
              </a:r>
              <a:endParaRPr sz="1300">
                <a:solidFill>
                  <a:srgbClr val="262626"/>
                </a:solidFill>
                <a:latin typeface="Arial"/>
                <a:ea typeface="Arial"/>
                <a:cs typeface="Arial"/>
                <a:sym typeface="Arial"/>
              </a:endParaRPr>
            </a:p>
          </p:txBody>
        </p:sp>
      </p:gr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0" name="Shape 4230"/>
        <p:cNvGrpSpPr/>
        <p:nvPr/>
      </p:nvGrpSpPr>
      <p:grpSpPr>
        <a:xfrm>
          <a:off x="0" y="0"/>
          <a:ext cx="0" cy="0"/>
          <a:chOff x="0" y="0"/>
          <a:chExt cx="0" cy="0"/>
        </a:xfrm>
      </p:grpSpPr>
      <p:grpSp>
        <p:nvGrpSpPr>
          <p:cNvPr id="4231" name="Google Shape;4231;p207"/>
          <p:cNvGrpSpPr/>
          <p:nvPr/>
        </p:nvGrpSpPr>
        <p:grpSpPr>
          <a:xfrm>
            <a:off x="450000" y="450000"/>
            <a:ext cx="9018000" cy="276999"/>
            <a:chOff x="450000" y="450000"/>
            <a:chExt cx="9018000" cy="276999"/>
          </a:xfrm>
        </p:grpSpPr>
        <p:sp>
          <p:nvSpPr>
            <p:cNvPr id="4232" name="Google Shape;4232;p2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233" name="Google Shape;4233;p2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234" name="Google Shape;4234;p20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Bối cảnh lịch sử</a:t>
            </a:r>
            <a:endParaRPr sz="1400">
              <a:solidFill>
                <a:schemeClr val="dk1"/>
              </a:solidFill>
              <a:latin typeface="Arial"/>
              <a:ea typeface="Arial"/>
              <a:cs typeface="Arial"/>
              <a:sym typeface="Arial"/>
            </a:endParaRPr>
          </a:p>
        </p:txBody>
      </p:sp>
      <p:sp>
        <p:nvSpPr>
          <p:cNvPr id="4235" name="Google Shape;4235;p207"/>
          <p:cNvSpPr/>
          <p:nvPr/>
        </p:nvSpPr>
        <p:spPr>
          <a:xfrm>
            <a:off x="671261" y="1700808"/>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Thuật ngữ "hồi quy" được đặt ra bởi Francis Galton, nhà sinh vật học thế kỷ 19.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Chiều cao của con cháu có xu hướng thoái lui về phía trung bình. </a:t>
            </a:r>
            <a:endParaRPr/>
          </a:p>
        </p:txBody>
      </p:sp>
      <p:grpSp>
        <p:nvGrpSpPr>
          <p:cNvPr id="4236" name="Google Shape;4236;p207"/>
          <p:cNvGrpSpPr/>
          <p:nvPr/>
        </p:nvGrpSpPr>
        <p:grpSpPr>
          <a:xfrm>
            <a:off x="929758" y="2634905"/>
            <a:ext cx="4021654" cy="2391678"/>
            <a:chOff x="970856" y="3648531"/>
            <a:chExt cx="4021654" cy="2391678"/>
          </a:xfrm>
        </p:grpSpPr>
        <p:grpSp>
          <p:nvGrpSpPr>
            <p:cNvPr id="4237" name="Google Shape;4237;p207"/>
            <p:cNvGrpSpPr/>
            <p:nvPr/>
          </p:nvGrpSpPr>
          <p:grpSpPr>
            <a:xfrm>
              <a:off x="970856" y="3648531"/>
              <a:ext cx="4021654" cy="2391678"/>
              <a:chOff x="2469455" y="3848762"/>
              <a:chExt cx="4021654" cy="2391678"/>
            </a:xfrm>
          </p:grpSpPr>
          <p:cxnSp>
            <p:nvCxnSpPr>
              <p:cNvPr id="4238" name="Google Shape;4238;p207"/>
              <p:cNvCxnSpPr/>
              <p:nvPr/>
            </p:nvCxnSpPr>
            <p:spPr>
              <a:xfrm rot="10800000">
                <a:off x="3503712" y="3884750"/>
                <a:ext cx="0" cy="1999360"/>
              </a:xfrm>
              <a:prstGeom prst="straightConnector1">
                <a:avLst/>
              </a:prstGeom>
              <a:noFill/>
              <a:ln cap="flat" cmpd="sng" w="12700">
                <a:solidFill>
                  <a:srgbClr val="A5A5A5"/>
                </a:solidFill>
                <a:prstDash val="solid"/>
                <a:miter lim="800000"/>
                <a:headEnd len="sm" w="sm" type="none"/>
                <a:tailEnd len="med" w="med" type="triangle"/>
              </a:ln>
            </p:spPr>
          </p:cxnSp>
          <p:cxnSp>
            <p:nvCxnSpPr>
              <p:cNvPr id="4239" name="Google Shape;4239;p207"/>
              <p:cNvCxnSpPr/>
              <p:nvPr/>
            </p:nvCxnSpPr>
            <p:spPr>
              <a:xfrm>
                <a:off x="3503712" y="5882355"/>
                <a:ext cx="2952008" cy="0"/>
              </a:xfrm>
              <a:prstGeom prst="straightConnector1">
                <a:avLst/>
              </a:prstGeom>
              <a:noFill/>
              <a:ln cap="flat" cmpd="sng" w="12700">
                <a:solidFill>
                  <a:srgbClr val="A5A5A5"/>
                </a:solidFill>
                <a:prstDash val="solid"/>
                <a:miter lim="800000"/>
                <a:headEnd len="sm" w="sm" type="none"/>
                <a:tailEnd len="med" w="med" type="triangle"/>
              </a:ln>
            </p:spPr>
          </p:cxnSp>
          <p:sp>
            <p:nvSpPr>
              <p:cNvPr id="4240" name="Google Shape;4240;p207"/>
              <p:cNvSpPr txBox="1"/>
              <p:nvPr/>
            </p:nvSpPr>
            <p:spPr>
              <a:xfrm>
                <a:off x="4835285" y="5963441"/>
                <a:ext cx="165582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Chiều cao của cha mẹ</a:t>
                </a:r>
                <a:endParaRPr sz="1200">
                  <a:solidFill>
                    <a:srgbClr val="262626"/>
                  </a:solidFill>
                  <a:latin typeface="Arial"/>
                  <a:ea typeface="Arial"/>
                  <a:cs typeface="Arial"/>
                  <a:sym typeface="Arial"/>
                </a:endParaRPr>
              </a:p>
            </p:txBody>
          </p:sp>
          <p:sp>
            <p:nvSpPr>
              <p:cNvPr id="4241" name="Google Shape;4241;p207"/>
              <p:cNvSpPr txBox="1"/>
              <p:nvPr/>
            </p:nvSpPr>
            <p:spPr>
              <a:xfrm>
                <a:off x="2469455" y="3848762"/>
                <a:ext cx="841897"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rgbClr val="262626"/>
                    </a:solidFill>
                    <a:latin typeface="Arial"/>
                    <a:ea typeface="Arial"/>
                    <a:cs typeface="Arial"/>
                    <a:sym typeface="Arial"/>
                  </a:rPr>
                  <a:t>Chiều cao</a:t>
                </a:r>
                <a:endParaRPr sz="1200">
                  <a:solidFill>
                    <a:srgbClr val="262626"/>
                  </a:solidFill>
                  <a:latin typeface="Arial"/>
                  <a:ea typeface="Arial"/>
                  <a:cs typeface="Arial"/>
                  <a:sym typeface="Arial"/>
                </a:endParaRPr>
              </a:p>
              <a:p>
                <a:pPr indent="0" lvl="0" marL="0" marR="0" rtl="0" algn="r">
                  <a:spcBef>
                    <a:spcPts val="0"/>
                  </a:spcBef>
                  <a:spcAft>
                    <a:spcPts val="0"/>
                  </a:spcAft>
                  <a:buNone/>
                </a:pPr>
                <a:r>
                  <a:rPr lang="en-US" sz="1200">
                    <a:solidFill>
                      <a:srgbClr val="262626"/>
                    </a:solidFill>
                    <a:latin typeface="Arial"/>
                    <a:ea typeface="Arial"/>
                    <a:cs typeface="Arial"/>
                    <a:sym typeface="Arial"/>
                  </a:rPr>
                  <a:t>Con cái</a:t>
                </a:r>
                <a:endParaRPr sz="1200">
                  <a:solidFill>
                    <a:srgbClr val="262626"/>
                  </a:solidFill>
                  <a:latin typeface="Arial"/>
                  <a:ea typeface="Arial"/>
                  <a:cs typeface="Arial"/>
                  <a:sym typeface="Arial"/>
                </a:endParaRPr>
              </a:p>
            </p:txBody>
          </p:sp>
        </p:grpSp>
        <p:cxnSp>
          <p:nvCxnSpPr>
            <p:cNvPr id="4242" name="Google Shape;4242;p207"/>
            <p:cNvCxnSpPr/>
            <p:nvPr/>
          </p:nvCxnSpPr>
          <p:spPr>
            <a:xfrm flipH="1" rot="10800000">
              <a:off x="2189285" y="4127321"/>
              <a:ext cx="2365130" cy="1411833"/>
            </a:xfrm>
            <a:prstGeom prst="straightConnector1">
              <a:avLst/>
            </a:prstGeom>
            <a:noFill/>
            <a:ln cap="flat" cmpd="sng" w="19050">
              <a:solidFill>
                <a:srgbClr val="193EB0"/>
              </a:solidFill>
              <a:prstDash val="solid"/>
              <a:miter lim="800000"/>
              <a:headEnd len="sm" w="sm" type="none"/>
              <a:tailEnd len="sm" w="sm" type="none"/>
            </a:ln>
          </p:spPr>
        </p:cxnSp>
        <p:sp>
          <p:nvSpPr>
            <p:cNvPr id="4243" name="Google Shape;4243;p207"/>
            <p:cNvSpPr/>
            <p:nvPr/>
          </p:nvSpPr>
          <p:spPr>
            <a:xfrm>
              <a:off x="2444805" y="5350657"/>
              <a:ext cx="188497" cy="188497"/>
            </a:xfrm>
            <a:prstGeom prst="ellipse">
              <a:avLst/>
            </a:prstGeom>
            <a:solidFill>
              <a:srgbClr val="FF0000">
                <a:alpha val="49803"/>
              </a:srgbClr>
            </a:solid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4" name="Google Shape;4244;p207"/>
            <p:cNvSpPr/>
            <p:nvPr/>
          </p:nvSpPr>
          <p:spPr>
            <a:xfrm>
              <a:off x="3148189" y="4946211"/>
              <a:ext cx="188497" cy="188497"/>
            </a:xfrm>
            <a:prstGeom prst="ellipse">
              <a:avLst/>
            </a:prstGeom>
            <a:solidFill>
              <a:srgbClr val="FF0000">
                <a:alpha val="49803"/>
              </a:srgbClr>
            </a:solid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5" name="Google Shape;4245;p207"/>
            <p:cNvSpPr/>
            <p:nvPr/>
          </p:nvSpPr>
          <p:spPr>
            <a:xfrm>
              <a:off x="3772443" y="3970264"/>
              <a:ext cx="188497" cy="188497"/>
            </a:xfrm>
            <a:prstGeom prst="ellipse">
              <a:avLst/>
            </a:prstGeom>
            <a:solidFill>
              <a:srgbClr val="FF0000">
                <a:alpha val="49803"/>
              </a:srgbClr>
            </a:solid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6" name="Google Shape;4246;p207"/>
            <p:cNvSpPr/>
            <p:nvPr/>
          </p:nvSpPr>
          <p:spPr>
            <a:xfrm>
              <a:off x="4458243" y="4207657"/>
              <a:ext cx="188497" cy="188497"/>
            </a:xfrm>
            <a:prstGeom prst="ellipse">
              <a:avLst/>
            </a:prstGeom>
            <a:solidFill>
              <a:srgbClr val="FF0000">
                <a:alpha val="49803"/>
              </a:srgbClr>
            </a:solid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7" name="Google Shape;4247;p207"/>
            <p:cNvSpPr/>
            <p:nvPr/>
          </p:nvSpPr>
          <p:spPr>
            <a:xfrm>
              <a:off x="3825040" y="4179699"/>
              <a:ext cx="83302" cy="335187"/>
            </a:xfrm>
            <a:prstGeom prst="upDownArrow">
              <a:avLst>
                <a:gd fmla="val 42376" name="adj1"/>
                <a:gd fmla="val 72869"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48" name="Google Shape;4248;p207"/>
          <p:cNvGrpSpPr/>
          <p:nvPr/>
        </p:nvGrpSpPr>
        <p:grpSpPr>
          <a:xfrm>
            <a:off x="5620034" y="2551110"/>
            <a:ext cx="1563626" cy="2477150"/>
            <a:chOff x="5620034" y="2551110"/>
            <a:chExt cx="1563626" cy="2477150"/>
          </a:xfrm>
        </p:grpSpPr>
        <p:pic>
          <p:nvPicPr>
            <p:cNvPr id="4249" name="Google Shape;4249;p207"/>
            <p:cNvPicPr preferRelativeResize="0"/>
            <p:nvPr/>
          </p:nvPicPr>
          <p:blipFill rotWithShape="1">
            <a:blip r:embed="rId3">
              <a:alphaModFix/>
            </a:blip>
            <a:srcRect b="0" l="0" r="0" t="0"/>
            <a:stretch/>
          </p:blipFill>
          <p:spPr>
            <a:xfrm>
              <a:off x="5620034" y="2551110"/>
              <a:ext cx="1563626" cy="2128762"/>
            </a:xfrm>
            <a:prstGeom prst="rect">
              <a:avLst/>
            </a:prstGeom>
            <a:noFill/>
            <a:ln>
              <a:noFill/>
            </a:ln>
          </p:spPr>
        </p:pic>
        <p:sp>
          <p:nvSpPr>
            <p:cNvPr id="4250" name="Google Shape;4250;p207"/>
            <p:cNvSpPr/>
            <p:nvPr/>
          </p:nvSpPr>
          <p:spPr>
            <a:xfrm>
              <a:off x="5762088" y="4735872"/>
              <a:ext cx="1279517"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Francis Galton</a:t>
              </a:r>
              <a:endParaRPr sz="1300">
                <a:solidFill>
                  <a:srgbClr val="262626"/>
                </a:solidFill>
                <a:latin typeface="Arial"/>
                <a:ea typeface="Arial"/>
                <a:cs typeface="Arial"/>
                <a:sym typeface="Arial"/>
              </a:endParaRPr>
            </a:p>
          </p:txBody>
        </p:sp>
      </p:gr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5" name="Shape 4255"/>
        <p:cNvGrpSpPr/>
        <p:nvPr/>
      </p:nvGrpSpPr>
      <p:grpSpPr>
        <a:xfrm>
          <a:off x="0" y="0"/>
          <a:ext cx="0" cy="0"/>
          <a:chOff x="0" y="0"/>
          <a:chExt cx="0" cy="0"/>
        </a:xfrm>
      </p:grpSpPr>
      <p:grpSp>
        <p:nvGrpSpPr>
          <p:cNvPr id="4256" name="Google Shape;4256;p208"/>
          <p:cNvGrpSpPr/>
          <p:nvPr/>
        </p:nvGrpSpPr>
        <p:grpSpPr>
          <a:xfrm>
            <a:off x="450000" y="450000"/>
            <a:ext cx="9018000" cy="276999"/>
            <a:chOff x="450000" y="450000"/>
            <a:chExt cx="9018000" cy="276999"/>
          </a:xfrm>
        </p:grpSpPr>
        <p:sp>
          <p:nvSpPr>
            <p:cNvPr id="4257" name="Google Shape;4257;p2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258" name="Google Shape;4258;p2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259" name="Google Shape;4259;p20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Ưu điểm</a:t>
            </a:r>
            <a:endParaRPr sz="1400">
              <a:solidFill>
                <a:schemeClr val="dk1"/>
              </a:solidFill>
              <a:latin typeface="Arial"/>
              <a:ea typeface="Arial"/>
              <a:cs typeface="Arial"/>
              <a:sym typeface="Arial"/>
            </a:endParaRPr>
          </a:p>
        </p:txBody>
      </p:sp>
      <p:sp>
        <p:nvSpPr>
          <p:cNvPr id="4260" name="Google Shape;4260;p208"/>
          <p:cNvSpPr/>
          <p:nvPr/>
        </p:nvSpPr>
        <p:spPr>
          <a:xfrm>
            <a:off x="671261" y="1700808"/>
            <a:ext cx="8632825" cy="95075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Nền tảng thống kê và toán học vững chắc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Nguồn thông tin chi tiết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Huấn luyện nhanh</a:t>
            </a:r>
            <a:endParaRPr sz="1300">
              <a:solidFill>
                <a:srgbClr val="262626"/>
              </a:solidFill>
              <a:latin typeface="Arial"/>
              <a:ea typeface="Arial"/>
              <a:cs typeface="Arial"/>
              <a:sym typeface="Arial"/>
            </a:endParaRPr>
          </a:p>
        </p:txBody>
      </p:sp>
      <p:sp>
        <p:nvSpPr>
          <p:cNvPr id="4261" name="Google Shape;4261;p208"/>
          <p:cNvSpPr/>
          <p:nvPr/>
        </p:nvSpPr>
        <p:spPr>
          <a:xfrm>
            <a:off x="558924" y="2796897"/>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Nhược điểm</a:t>
            </a:r>
            <a:endParaRPr sz="1400">
              <a:solidFill>
                <a:schemeClr val="dk1"/>
              </a:solidFill>
              <a:latin typeface="Arial"/>
              <a:ea typeface="Arial"/>
              <a:cs typeface="Arial"/>
              <a:sym typeface="Arial"/>
            </a:endParaRPr>
          </a:p>
        </p:txBody>
      </p:sp>
      <p:sp>
        <p:nvSpPr>
          <p:cNvPr id="4262" name="Google Shape;4262;p208"/>
          <p:cNvSpPr/>
          <p:nvPr/>
        </p:nvSpPr>
        <p:spPr>
          <a:xfrm>
            <a:off x="671261" y="3068960"/>
            <a:ext cx="8632825" cy="95075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Nhiều giả định: tuyến tính, tính bình thường, tính độc lập của các biến giải thích, v.v.</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Nhạy cảm với ngoại lệ</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Dễ bị đa cộng tuyến</a:t>
            </a:r>
            <a:endParaRPr sz="1300">
              <a:solidFill>
                <a:srgbClr val="262626"/>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7" name="Shape 4267"/>
        <p:cNvGrpSpPr/>
        <p:nvPr/>
      </p:nvGrpSpPr>
      <p:grpSpPr>
        <a:xfrm>
          <a:off x="0" y="0"/>
          <a:ext cx="0" cy="0"/>
          <a:chOff x="0" y="0"/>
          <a:chExt cx="0" cy="0"/>
        </a:xfrm>
      </p:grpSpPr>
      <p:grpSp>
        <p:nvGrpSpPr>
          <p:cNvPr id="4268" name="Google Shape;4268;p209"/>
          <p:cNvGrpSpPr/>
          <p:nvPr/>
        </p:nvGrpSpPr>
        <p:grpSpPr>
          <a:xfrm>
            <a:off x="450000" y="450000"/>
            <a:ext cx="9018000" cy="276999"/>
            <a:chOff x="450000" y="450000"/>
            <a:chExt cx="9018000" cy="276999"/>
          </a:xfrm>
        </p:grpSpPr>
        <p:sp>
          <p:nvSpPr>
            <p:cNvPr id="4269" name="Google Shape;4269;p2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270" name="Google Shape;4270;p2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271" name="Google Shape;4271;p20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Giả định</a:t>
            </a:r>
            <a:endParaRPr sz="1400">
              <a:solidFill>
                <a:schemeClr val="dk1"/>
              </a:solidFill>
              <a:latin typeface="Arial"/>
              <a:ea typeface="Arial"/>
              <a:cs typeface="Arial"/>
              <a:sym typeface="Arial"/>
            </a:endParaRPr>
          </a:p>
        </p:txBody>
      </p:sp>
      <p:sp>
        <p:nvSpPr>
          <p:cNvPr id="4272" name="Google Shape;4272;p209"/>
          <p:cNvSpPr/>
          <p:nvPr/>
        </p:nvSpPr>
        <p:spPr>
          <a:xfrm>
            <a:off x="671261" y="1700808"/>
            <a:ext cx="8632825" cy="1556049"/>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Biến phản hồi có thể được giải thích bằng sự kết hợp tuyến tính của các biến giải thích.</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nên có đa cộng tuyến.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Phần dư nên được phân phối bình thường tập trung quanh 0.</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Phần dự nên được phân phối với một phương sai không đổi.</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Phần dư nên được phân phối ngẫu nhiên mà không có mẫu.</a:t>
            </a:r>
            <a:endParaRPr/>
          </a:p>
        </p:txBody>
      </p:sp>
      <p:grpSp>
        <p:nvGrpSpPr>
          <p:cNvPr id="4273" name="Google Shape;4273;p209"/>
          <p:cNvGrpSpPr/>
          <p:nvPr/>
        </p:nvGrpSpPr>
        <p:grpSpPr>
          <a:xfrm>
            <a:off x="5515997" y="2363331"/>
            <a:ext cx="2478766" cy="813641"/>
            <a:chOff x="5515997" y="3196401"/>
            <a:chExt cx="2478766" cy="878876"/>
          </a:xfrm>
        </p:grpSpPr>
        <p:sp>
          <p:nvSpPr>
            <p:cNvPr id="4274" name="Google Shape;4274;p209"/>
            <p:cNvSpPr/>
            <p:nvPr/>
          </p:nvSpPr>
          <p:spPr>
            <a:xfrm>
              <a:off x="5515997" y="3196401"/>
              <a:ext cx="199004" cy="878876"/>
            </a:xfrm>
            <a:prstGeom prst="rightBrace">
              <a:avLst>
                <a:gd fmla="val 34851"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75" name="Google Shape;4275;p209"/>
            <p:cNvSpPr txBox="1"/>
            <p:nvPr/>
          </p:nvSpPr>
          <p:spPr>
            <a:xfrm>
              <a:off x="5815039" y="3502083"/>
              <a:ext cx="2179724" cy="2769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Phân tích dư lượng</a:t>
              </a:r>
              <a:endParaRPr sz="1300">
                <a:solidFill>
                  <a:srgbClr val="193EB0"/>
                </a:solidFill>
                <a:latin typeface="Arial"/>
                <a:ea typeface="Arial"/>
                <a:cs typeface="Arial"/>
                <a:sym typeface="Arial"/>
              </a:endParaRPr>
            </a:p>
          </p:txBody>
        </p:sp>
      </p:gr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0" name="Shape 4280"/>
        <p:cNvGrpSpPr/>
        <p:nvPr/>
      </p:nvGrpSpPr>
      <p:grpSpPr>
        <a:xfrm>
          <a:off x="0" y="0"/>
          <a:ext cx="0" cy="0"/>
          <a:chOff x="0" y="0"/>
          <a:chExt cx="0" cy="0"/>
        </a:xfrm>
      </p:grpSpPr>
      <p:grpSp>
        <p:nvGrpSpPr>
          <p:cNvPr id="4281" name="Google Shape;4281;p210"/>
          <p:cNvGrpSpPr/>
          <p:nvPr/>
        </p:nvGrpSpPr>
        <p:grpSpPr>
          <a:xfrm>
            <a:off x="450000" y="450000"/>
            <a:ext cx="9018000" cy="276999"/>
            <a:chOff x="450000" y="450000"/>
            <a:chExt cx="9018000" cy="276999"/>
          </a:xfrm>
        </p:grpSpPr>
        <p:sp>
          <p:nvSpPr>
            <p:cNvPr id="4282" name="Google Shape;4282;p2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283" name="Google Shape;4283;p2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284" name="Google Shape;4284;p21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tuyến tính</a:t>
            </a:r>
            <a:endParaRPr sz="1400">
              <a:solidFill>
                <a:schemeClr val="dk1"/>
              </a:solidFill>
              <a:latin typeface="Arial"/>
              <a:ea typeface="Arial"/>
              <a:cs typeface="Arial"/>
              <a:sym typeface="Arial"/>
            </a:endParaRPr>
          </a:p>
        </p:txBody>
      </p:sp>
      <p:sp>
        <p:nvSpPr>
          <p:cNvPr id="4285" name="Google Shape;4285;p210"/>
          <p:cNvSpPr/>
          <p:nvPr/>
        </p:nvSpPr>
        <p:spPr>
          <a:xfrm>
            <a:off x="671261" y="3335326"/>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 trị biến được đưa ra bởi dữ liệu.</a:t>
            </a:r>
            <a:endParaRPr/>
          </a:p>
        </p:txBody>
      </p:sp>
      <p:sp>
        <p:nvSpPr>
          <p:cNvPr id="4286" name="Google Shape;4286;p210"/>
          <p:cNvSpPr/>
          <p:nvPr/>
        </p:nvSpPr>
        <p:spPr>
          <a:xfrm>
            <a:off x="3097300" y="1786898"/>
            <a:ext cx="3708223" cy="338554"/>
          </a:xfrm>
          <a:prstGeom prst="rect">
            <a:avLst/>
          </a:prstGeom>
          <a:blipFill rotWithShape="1">
            <a:blip r:embed="rId3">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287" name="Google Shape;4287;p210"/>
          <p:cNvCxnSpPr/>
          <p:nvPr/>
        </p:nvCxnSpPr>
        <p:spPr>
          <a:xfrm rot="10800000">
            <a:off x="3321072" y="2190120"/>
            <a:ext cx="0" cy="437259"/>
          </a:xfrm>
          <a:prstGeom prst="straightConnector1">
            <a:avLst/>
          </a:prstGeom>
          <a:noFill/>
          <a:ln cap="flat" cmpd="sng" w="9525">
            <a:solidFill>
              <a:srgbClr val="FF0000"/>
            </a:solidFill>
            <a:prstDash val="solid"/>
            <a:miter lim="800000"/>
            <a:headEnd len="sm" w="sm" type="none"/>
            <a:tailEnd len="med" w="med" type="triangle"/>
          </a:ln>
        </p:spPr>
      </p:cxnSp>
      <p:sp>
        <p:nvSpPr>
          <p:cNvPr id="4288" name="Google Shape;4288;p210"/>
          <p:cNvSpPr txBox="1"/>
          <p:nvPr/>
        </p:nvSpPr>
        <p:spPr>
          <a:xfrm>
            <a:off x="2599577" y="2703759"/>
            <a:ext cx="1442990" cy="2923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193EB0"/>
                </a:solidFill>
                <a:latin typeface="Arial"/>
                <a:ea typeface="Arial"/>
                <a:cs typeface="Arial"/>
                <a:sym typeface="Arial"/>
              </a:rPr>
              <a:t>Biến phản hồi</a:t>
            </a:r>
            <a:endParaRPr sz="1300">
              <a:solidFill>
                <a:srgbClr val="193EB0"/>
              </a:solidFill>
              <a:latin typeface="Arial"/>
              <a:ea typeface="Arial"/>
              <a:cs typeface="Arial"/>
              <a:sym typeface="Arial"/>
            </a:endParaRPr>
          </a:p>
        </p:txBody>
      </p:sp>
      <p:grpSp>
        <p:nvGrpSpPr>
          <p:cNvPr id="4289" name="Google Shape;4289;p210"/>
          <p:cNvGrpSpPr/>
          <p:nvPr/>
        </p:nvGrpSpPr>
        <p:grpSpPr>
          <a:xfrm>
            <a:off x="4411352" y="2183958"/>
            <a:ext cx="1764195" cy="443420"/>
            <a:chOff x="4214889" y="3397537"/>
            <a:chExt cx="2296458" cy="443420"/>
          </a:xfrm>
        </p:grpSpPr>
        <p:cxnSp>
          <p:nvCxnSpPr>
            <p:cNvPr id="4290" name="Google Shape;4290;p210"/>
            <p:cNvCxnSpPr/>
            <p:nvPr/>
          </p:nvCxnSpPr>
          <p:spPr>
            <a:xfrm rot="10800000">
              <a:off x="4214889" y="3403698"/>
              <a:ext cx="0" cy="437259"/>
            </a:xfrm>
            <a:prstGeom prst="straightConnector1">
              <a:avLst/>
            </a:prstGeom>
            <a:noFill/>
            <a:ln cap="flat" cmpd="sng" w="9525">
              <a:solidFill>
                <a:srgbClr val="FF0000"/>
              </a:solidFill>
              <a:prstDash val="solid"/>
              <a:miter lim="800000"/>
              <a:headEnd len="sm" w="sm" type="none"/>
              <a:tailEnd len="med" w="med" type="triangle"/>
            </a:ln>
          </p:spPr>
        </p:cxnSp>
        <p:cxnSp>
          <p:nvCxnSpPr>
            <p:cNvPr id="4291" name="Google Shape;4291;p210"/>
            <p:cNvCxnSpPr/>
            <p:nvPr/>
          </p:nvCxnSpPr>
          <p:spPr>
            <a:xfrm rot="10800000">
              <a:off x="5072551" y="3397537"/>
              <a:ext cx="0" cy="437259"/>
            </a:xfrm>
            <a:prstGeom prst="straightConnector1">
              <a:avLst/>
            </a:prstGeom>
            <a:noFill/>
            <a:ln cap="flat" cmpd="sng" w="9525">
              <a:solidFill>
                <a:srgbClr val="FF0000"/>
              </a:solidFill>
              <a:prstDash val="solid"/>
              <a:miter lim="800000"/>
              <a:headEnd len="sm" w="sm" type="none"/>
              <a:tailEnd len="med" w="med" type="triangle"/>
            </a:ln>
          </p:spPr>
        </p:cxnSp>
        <p:cxnSp>
          <p:nvCxnSpPr>
            <p:cNvPr id="4292" name="Google Shape;4292;p210"/>
            <p:cNvCxnSpPr/>
            <p:nvPr/>
          </p:nvCxnSpPr>
          <p:spPr>
            <a:xfrm rot="10800000">
              <a:off x="6511346" y="3403698"/>
              <a:ext cx="0" cy="437259"/>
            </a:xfrm>
            <a:prstGeom prst="straightConnector1">
              <a:avLst/>
            </a:prstGeom>
            <a:noFill/>
            <a:ln cap="flat" cmpd="sng" w="9525">
              <a:solidFill>
                <a:srgbClr val="FF0000"/>
              </a:solidFill>
              <a:prstDash val="solid"/>
              <a:miter lim="800000"/>
              <a:headEnd len="sm" w="sm" type="none"/>
              <a:tailEnd len="med" w="med" type="triangle"/>
            </a:ln>
          </p:spPr>
        </p:cxnSp>
        <p:cxnSp>
          <p:nvCxnSpPr>
            <p:cNvPr id="4293" name="Google Shape;4293;p210"/>
            <p:cNvCxnSpPr/>
            <p:nvPr/>
          </p:nvCxnSpPr>
          <p:spPr>
            <a:xfrm flipH="1" rot="10800000">
              <a:off x="4214889" y="3834796"/>
              <a:ext cx="2296458" cy="6161"/>
            </a:xfrm>
            <a:prstGeom prst="straightConnector1">
              <a:avLst/>
            </a:prstGeom>
            <a:noFill/>
            <a:ln cap="flat" cmpd="sng" w="9525">
              <a:solidFill>
                <a:srgbClr val="FF0000"/>
              </a:solidFill>
              <a:prstDash val="solid"/>
              <a:miter lim="800000"/>
              <a:headEnd len="sm" w="sm" type="none"/>
              <a:tailEnd len="sm" w="sm" type="none"/>
            </a:ln>
          </p:spPr>
        </p:cxnSp>
      </p:grpSp>
      <p:sp>
        <p:nvSpPr>
          <p:cNvPr id="4294" name="Google Shape;4294;p210"/>
          <p:cNvSpPr txBox="1"/>
          <p:nvPr/>
        </p:nvSpPr>
        <p:spPr>
          <a:xfrm>
            <a:off x="4361088" y="2703758"/>
            <a:ext cx="1886466" cy="2923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00B050"/>
                </a:solidFill>
                <a:latin typeface="Arial"/>
                <a:ea typeface="Arial"/>
                <a:cs typeface="Arial"/>
                <a:sym typeface="Arial"/>
              </a:rPr>
              <a:t>Biến giải thích</a:t>
            </a:r>
            <a:endParaRPr sz="1300">
              <a:solidFill>
                <a:srgbClr val="00B05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21"/>
          <p:cNvGrpSpPr/>
          <p:nvPr/>
        </p:nvGrpSpPr>
        <p:grpSpPr>
          <a:xfrm>
            <a:off x="450000" y="450000"/>
            <a:ext cx="9018000" cy="276999"/>
            <a:chOff x="450000" y="450000"/>
            <a:chExt cx="9018000" cy="276999"/>
          </a:xfrm>
        </p:grpSpPr>
        <p:sp>
          <p:nvSpPr>
            <p:cNvPr id="525" name="Google Shape;525;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526" name="Google Shape;526;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527" name="Google Shape;527;p2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528" name="Google Shape;528;p21"/>
          <p:cNvSpPr/>
          <p:nvPr/>
        </p:nvSpPr>
        <p:spPr>
          <a:xfrm>
            <a:off x="666749" y="1773239"/>
            <a:ext cx="8677275" cy="35920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9" name="Google Shape;529;p21"/>
          <p:cNvPicPr preferRelativeResize="0"/>
          <p:nvPr/>
        </p:nvPicPr>
        <p:blipFill rotWithShape="1">
          <a:blip r:embed="rId3">
            <a:alphaModFix/>
          </a:blip>
          <a:srcRect b="0" l="0" r="3061" t="0"/>
          <a:stretch/>
        </p:blipFill>
        <p:spPr>
          <a:xfrm>
            <a:off x="1624043" y="2068525"/>
            <a:ext cx="7361417" cy="3466097"/>
          </a:xfrm>
          <a:prstGeom prst="rect">
            <a:avLst/>
          </a:prstGeom>
          <a:noFill/>
          <a:ln>
            <a:noFill/>
          </a:ln>
        </p:spPr>
      </p:pic>
      <p:grpSp>
        <p:nvGrpSpPr>
          <p:cNvPr id="530" name="Google Shape;530;p21"/>
          <p:cNvGrpSpPr/>
          <p:nvPr/>
        </p:nvGrpSpPr>
        <p:grpSpPr>
          <a:xfrm>
            <a:off x="666750" y="5481228"/>
            <a:ext cx="8677275" cy="815786"/>
            <a:chOff x="559817" y="3081411"/>
            <a:chExt cx="8677275" cy="815786"/>
          </a:xfrm>
        </p:grpSpPr>
        <p:sp>
          <p:nvSpPr>
            <p:cNvPr id="531" name="Google Shape;531;p21"/>
            <p:cNvSpPr/>
            <p:nvPr/>
          </p:nvSpPr>
          <p:spPr>
            <a:xfrm>
              <a:off x="559817" y="3081411"/>
              <a:ext cx="8677275" cy="8157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32" name="Google Shape;532;p21"/>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533" name="Google Shape;533;p21"/>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a:t>
              </a:r>
              <a:endParaRPr b="1" sz="1300">
                <a:solidFill>
                  <a:srgbClr val="262626"/>
                </a:solidFill>
                <a:latin typeface="Arial"/>
                <a:ea typeface="Arial"/>
                <a:cs typeface="Arial"/>
                <a:sym typeface="Arial"/>
              </a:endParaRPr>
            </a:p>
          </p:txBody>
        </p:sp>
        <p:sp>
          <p:nvSpPr>
            <p:cNvPr id="534" name="Google Shape;534;p21"/>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Dữ liệu này trở thành x (biến độc lập, dữ liệu).</a:t>
              </a:r>
              <a:endParaRPr sz="1400">
                <a:solidFill>
                  <a:srgbClr val="262626"/>
                </a:solidFill>
                <a:latin typeface="Arial"/>
                <a:ea typeface="Arial"/>
                <a:cs typeface="Arial"/>
                <a:sym typeface="Arial"/>
              </a:endParaRPr>
            </a:p>
          </p:txBody>
        </p:sp>
      </p:gr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9" name="Shape 4299"/>
        <p:cNvGrpSpPr/>
        <p:nvPr/>
      </p:nvGrpSpPr>
      <p:grpSpPr>
        <a:xfrm>
          <a:off x="0" y="0"/>
          <a:ext cx="0" cy="0"/>
          <a:chOff x="0" y="0"/>
          <a:chExt cx="0" cy="0"/>
        </a:xfrm>
      </p:grpSpPr>
      <p:grpSp>
        <p:nvGrpSpPr>
          <p:cNvPr id="4300" name="Google Shape;4300;p211"/>
          <p:cNvGrpSpPr/>
          <p:nvPr/>
        </p:nvGrpSpPr>
        <p:grpSpPr>
          <a:xfrm>
            <a:off x="450000" y="450000"/>
            <a:ext cx="9018000" cy="276999"/>
            <a:chOff x="450000" y="450000"/>
            <a:chExt cx="9018000" cy="276999"/>
          </a:xfrm>
        </p:grpSpPr>
        <p:sp>
          <p:nvSpPr>
            <p:cNvPr id="4301" name="Google Shape;4301;p2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302" name="Google Shape;4302;p2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303" name="Google Shape;4303;p21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tuyến tính</a:t>
            </a:r>
            <a:endParaRPr sz="1400">
              <a:solidFill>
                <a:schemeClr val="dk1"/>
              </a:solidFill>
              <a:latin typeface="Arial"/>
              <a:ea typeface="Arial"/>
              <a:cs typeface="Arial"/>
              <a:sym typeface="Arial"/>
            </a:endParaRPr>
          </a:p>
        </p:txBody>
      </p:sp>
      <p:sp>
        <p:nvSpPr>
          <p:cNvPr id="4304" name="Google Shape;4304;p211"/>
          <p:cNvSpPr/>
          <p:nvPr/>
        </p:nvSpPr>
        <p:spPr>
          <a:xfrm>
            <a:off x="671261" y="3335326"/>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số hồi quy là các tham số mô hình: nắm bắt các mẫu dữ liệu.</a:t>
            </a:r>
            <a:endParaRPr/>
          </a:p>
        </p:txBody>
      </p:sp>
      <p:sp>
        <p:nvSpPr>
          <p:cNvPr id="4305" name="Google Shape;4305;p211"/>
          <p:cNvSpPr/>
          <p:nvPr/>
        </p:nvSpPr>
        <p:spPr>
          <a:xfrm>
            <a:off x="3097300" y="1786898"/>
            <a:ext cx="3708223" cy="338554"/>
          </a:xfrm>
          <a:prstGeom prst="rect">
            <a:avLst/>
          </a:prstGeom>
          <a:blipFill rotWithShape="1">
            <a:blip r:embed="rId3">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306" name="Google Shape;4306;p211"/>
          <p:cNvSpPr txBox="1"/>
          <p:nvPr/>
        </p:nvSpPr>
        <p:spPr>
          <a:xfrm>
            <a:off x="3810711" y="2571472"/>
            <a:ext cx="2063803" cy="2923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193EB0"/>
                </a:solidFill>
                <a:latin typeface="Arial"/>
                <a:ea typeface="Arial"/>
                <a:cs typeface="Arial"/>
                <a:sym typeface="Arial"/>
              </a:rPr>
              <a:t>Hệ số hồi quy</a:t>
            </a:r>
            <a:endParaRPr sz="1300">
              <a:solidFill>
                <a:srgbClr val="193EB0"/>
              </a:solidFill>
              <a:latin typeface="Arial"/>
              <a:ea typeface="Arial"/>
              <a:cs typeface="Arial"/>
              <a:sym typeface="Arial"/>
            </a:endParaRPr>
          </a:p>
        </p:txBody>
      </p:sp>
      <p:grpSp>
        <p:nvGrpSpPr>
          <p:cNvPr id="4307" name="Google Shape;4307;p211"/>
          <p:cNvGrpSpPr/>
          <p:nvPr/>
        </p:nvGrpSpPr>
        <p:grpSpPr>
          <a:xfrm>
            <a:off x="3763280" y="2164034"/>
            <a:ext cx="2196244" cy="363801"/>
            <a:chOff x="3426265" y="3391009"/>
            <a:chExt cx="2682920" cy="363801"/>
          </a:xfrm>
        </p:grpSpPr>
        <p:cxnSp>
          <p:nvCxnSpPr>
            <p:cNvPr id="4308" name="Google Shape;4308;p211"/>
            <p:cNvCxnSpPr/>
            <p:nvPr/>
          </p:nvCxnSpPr>
          <p:spPr>
            <a:xfrm rot="10800000">
              <a:off x="3994360" y="3396064"/>
              <a:ext cx="0" cy="358746"/>
            </a:xfrm>
            <a:prstGeom prst="straightConnector1">
              <a:avLst/>
            </a:prstGeom>
            <a:noFill/>
            <a:ln cap="flat" cmpd="sng" w="9525">
              <a:solidFill>
                <a:srgbClr val="FF0000"/>
              </a:solidFill>
              <a:prstDash val="solid"/>
              <a:miter lim="800000"/>
              <a:headEnd len="sm" w="sm" type="none"/>
              <a:tailEnd len="med" w="med" type="triangle"/>
            </a:ln>
          </p:spPr>
        </p:cxnSp>
        <p:cxnSp>
          <p:nvCxnSpPr>
            <p:cNvPr id="4309" name="Google Shape;4309;p211"/>
            <p:cNvCxnSpPr/>
            <p:nvPr/>
          </p:nvCxnSpPr>
          <p:spPr>
            <a:xfrm rot="10800000">
              <a:off x="4809763" y="3391009"/>
              <a:ext cx="0" cy="358746"/>
            </a:xfrm>
            <a:prstGeom prst="straightConnector1">
              <a:avLst/>
            </a:prstGeom>
            <a:noFill/>
            <a:ln cap="flat" cmpd="sng" w="9525">
              <a:solidFill>
                <a:srgbClr val="FF0000"/>
              </a:solidFill>
              <a:prstDash val="solid"/>
              <a:miter lim="800000"/>
              <a:headEnd len="sm" w="sm" type="none"/>
              <a:tailEnd len="med" w="med" type="triangle"/>
            </a:ln>
          </p:spPr>
        </p:cxnSp>
        <p:cxnSp>
          <p:nvCxnSpPr>
            <p:cNvPr id="4310" name="Google Shape;4310;p211"/>
            <p:cNvCxnSpPr/>
            <p:nvPr/>
          </p:nvCxnSpPr>
          <p:spPr>
            <a:xfrm rot="10800000">
              <a:off x="6109185" y="3396064"/>
              <a:ext cx="0" cy="358746"/>
            </a:xfrm>
            <a:prstGeom prst="straightConnector1">
              <a:avLst/>
            </a:prstGeom>
            <a:noFill/>
            <a:ln cap="flat" cmpd="sng" w="9525">
              <a:solidFill>
                <a:srgbClr val="FF0000"/>
              </a:solidFill>
              <a:prstDash val="solid"/>
              <a:miter lim="800000"/>
              <a:headEnd len="sm" w="sm" type="none"/>
              <a:tailEnd len="med" w="med" type="triangle"/>
            </a:ln>
          </p:spPr>
        </p:cxnSp>
        <p:cxnSp>
          <p:nvCxnSpPr>
            <p:cNvPr id="4311" name="Google Shape;4311;p211"/>
            <p:cNvCxnSpPr/>
            <p:nvPr/>
          </p:nvCxnSpPr>
          <p:spPr>
            <a:xfrm>
              <a:off x="3426265" y="3754810"/>
              <a:ext cx="2682920" cy="0"/>
            </a:xfrm>
            <a:prstGeom prst="straightConnector1">
              <a:avLst/>
            </a:prstGeom>
            <a:noFill/>
            <a:ln cap="flat" cmpd="sng" w="9525">
              <a:solidFill>
                <a:srgbClr val="FF0000"/>
              </a:solidFill>
              <a:prstDash val="solid"/>
              <a:miter lim="800000"/>
              <a:headEnd len="sm" w="sm" type="none"/>
              <a:tailEnd len="sm" w="sm" type="none"/>
            </a:ln>
          </p:spPr>
        </p:cxnSp>
        <p:cxnSp>
          <p:nvCxnSpPr>
            <p:cNvPr id="4312" name="Google Shape;4312;p211"/>
            <p:cNvCxnSpPr/>
            <p:nvPr/>
          </p:nvCxnSpPr>
          <p:spPr>
            <a:xfrm rot="10800000">
              <a:off x="3428242" y="3396064"/>
              <a:ext cx="0" cy="358746"/>
            </a:xfrm>
            <a:prstGeom prst="straightConnector1">
              <a:avLst/>
            </a:prstGeom>
            <a:noFill/>
            <a:ln cap="flat" cmpd="sng" w="9525">
              <a:solidFill>
                <a:srgbClr val="FF0000"/>
              </a:solidFill>
              <a:prstDash val="solid"/>
              <a:miter lim="800000"/>
              <a:headEnd len="sm" w="sm" type="none"/>
              <a:tailEnd len="med" w="med" type="triangle"/>
            </a:ln>
          </p:spPr>
        </p:cxnSp>
      </p:gr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7" name="Shape 4317"/>
        <p:cNvGrpSpPr/>
        <p:nvPr/>
      </p:nvGrpSpPr>
      <p:grpSpPr>
        <a:xfrm>
          <a:off x="0" y="0"/>
          <a:ext cx="0" cy="0"/>
          <a:chOff x="0" y="0"/>
          <a:chExt cx="0" cy="0"/>
        </a:xfrm>
      </p:grpSpPr>
      <p:grpSp>
        <p:nvGrpSpPr>
          <p:cNvPr id="4318" name="Google Shape;4318;p212"/>
          <p:cNvGrpSpPr/>
          <p:nvPr/>
        </p:nvGrpSpPr>
        <p:grpSpPr>
          <a:xfrm>
            <a:off x="450000" y="450000"/>
            <a:ext cx="9018000" cy="276999"/>
            <a:chOff x="450000" y="450000"/>
            <a:chExt cx="9018000" cy="276999"/>
          </a:xfrm>
        </p:grpSpPr>
        <p:sp>
          <p:nvSpPr>
            <p:cNvPr id="4319" name="Google Shape;4319;p2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320" name="Google Shape;4320;p2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321" name="Google Shape;4321;p21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tuyến tính</a:t>
            </a:r>
            <a:endParaRPr sz="1400">
              <a:solidFill>
                <a:schemeClr val="dk1"/>
              </a:solidFill>
              <a:latin typeface="Arial"/>
              <a:ea typeface="Arial"/>
              <a:cs typeface="Arial"/>
              <a:sym typeface="Arial"/>
            </a:endParaRPr>
          </a:p>
        </p:txBody>
      </p:sp>
      <p:sp>
        <p:nvSpPr>
          <p:cNvPr id="4322" name="Google Shape;4322;p212"/>
          <p:cNvSpPr/>
          <p:nvPr/>
        </p:nvSpPr>
        <p:spPr>
          <a:xfrm>
            <a:off x="671261" y="3590412"/>
            <a:ext cx="8632825" cy="34546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323" name="Google Shape;4323;p212"/>
          <p:cNvSpPr/>
          <p:nvPr/>
        </p:nvSpPr>
        <p:spPr>
          <a:xfrm>
            <a:off x="3097300" y="1786898"/>
            <a:ext cx="3708223" cy="338554"/>
          </a:xfrm>
          <a:prstGeom prst="rect">
            <a:avLst/>
          </a:prstGeom>
          <a:blipFill rotWithShape="1">
            <a:blip r:embed="rId4">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324" name="Google Shape;4324;p212"/>
          <p:cNvCxnSpPr/>
          <p:nvPr/>
        </p:nvCxnSpPr>
        <p:spPr>
          <a:xfrm rot="10800000">
            <a:off x="6571592" y="2168860"/>
            <a:ext cx="0" cy="437259"/>
          </a:xfrm>
          <a:prstGeom prst="straightConnector1">
            <a:avLst/>
          </a:prstGeom>
          <a:noFill/>
          <a:ln cap="flat" cmpd="sng" w="9525">
            <a:solidFill>
              <a:srgbClr val="FF0000"/>
            </a:solidFill>
            <a:prstDash val="solid"/>
            <a:miter lim="800000"/>
            <a:headEnd len="sm" w="sm" type="none"/>
            <a:tailEnd len="med" w="med" type="triangle"/>
          </a:ln>
        </p:spPr>
      </p:cxnSp>
      <p:sp>
        <p:nvSpPr>
          <p:cNvPr id="4325" name="Google Shape;4325;p212"/>
          <p:cNvSpPr txBox="1"/>
          <p:nvPr/>
        </p:nvSpPr>
        <p:spPr>
          <a:xfrm>
            <a:off x="6000346" y="2632870"/>
            <a:ext cx="1142492" cy="64633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0" name="Shape 4330"/>
        <p:cNvGrpSpPr/>
        <p:nvPr/>
      </p:nvGrpSpPr>
      <p:grpSpPr>
        <a:xfrm>
          <a:off x="0" y="0"/>
          <a:ext cx="0" cy="0"/>
          <a:chOff x="0" y="0"/>
          <a:chExt cx="0" cy="0"/>
        </a:xfrm>
      </p:grpSpPr>
      <p:grpSp>
        <p:nvGrpSpPr>
          <p:cNvPr id="4331" name="Google Shape;4331;p213"/>
          <p:cNvGrpSpPr/>
          <p:nvPr/>
        </p:nvGrpSpPr>
        <p:grpSpPr>
          <a:xfrm>
            <a:off x="450000" y="450000"/>
            <a:ext cx="9018000" cy="276999"/>
            <a:chOff x="450000" y="450000"/>
            <a:chExt cx="9018000" cy="276999"/>
          </a:xfrm>
        </p:grpSpPr>
        <p:sp>
          <p:nvSpPr>
            <p:cNvPr id="4332" name="Google Shape;4332;p2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333" name="Google Shape;4333;p2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334" name="Google Shape;4334;p21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tuyến tính</a:t>
            </a:r>
            <a:endParaRPr sz="1400">
              <a:solidFill>
                <a:schemeClr val="dk1"/>
              </a:solidFill>
              <a:latin typeface="Arial"/>
              <a:ea typeface="Arial"/>
              <a:cs typeface="Arial"/>
              <a:sym typeface="Arial"/>
            </a:endParaRPr>
          </a:p>
        </p:txBody>
      </p:sp>
      <p:sp>
        <p:nvSpPr>
          <p:cNvPr id="4335" name="Google Shape;4335;p213"/>
          <p:cNvSpPr/>
          <p:nvPr/>
        </p:nvSpPr>
        <p:spPr>
          <a:xfrm>
            <a:off x="2979320" y="2060575"/>
            <a:ext cx="3944185" cy="338554"/>
          </a:xfrm>
          <a:prstGeom prst="rect">
            <a:avLst/>
          </a:prstGeom>
          <a:blipFill rotWithShape="1">
            <a:blip r:embed="rId3">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4336" name="Google Shape;4336;p213"/>
          <p:cNvGrpSpPr/>
          <p:nvPr/>
        </p:nvGrpSpPr>
        <p:grpSpPr>
          <a:xfrm>
            <a:off x="2984005" y="2478715"/>
            <a:ext cx="3583979" cy="1076219"/>
            <a:chOff x="1792700" y="3417379"/>
            <a:chExt cx="5233506" cy="1354457"/>
          </a:xfrm>
        </p:grpSpPr>
        <p:grpSp>
          <p:nvGrpSpPr>
            <p:cNvPr id="4337" name="Google Shape;4337;p213"/>
            <p:cNvGrpSpPr/>
            <p:nvPr/>
          </p:nvGrpSpPr>
          <p:grpSpPr>
            <a:xfrm>
              <a:off x="1792700" y="3417380"/>
              <a:ext cx="505610" cy="850904"/>
              <a:chOff x="2530826" y="3092937"/>
              <a:chExt cx="505610" cy="850904"/>
            </a:xfrm>
          </p:grpSpPr>
          <p:cxnSp>
            <p:nvCxnSpPr>
              <p:cNvPr id="4338" name="Google Shape;4338;p213"/>
              <p:cNvCxnSpPr/>
              <p:nvPr/>
            </p:nvCxnSpPr>
            <p:spPr>
              <a:xfrm rot="10800000">
                <a:off x="2783632" y="3092937"/>
                <a:ext cx="0" cy="585194"/>
              </a:xfrm>
              <a:prstGeom prst="straightConnector1">
                <a:avLst/>
              </a:prstGeom>
              <a:noFill/>
              <a:ln cap="flat" cmpd="sng" w="9525">
                <a:solidFill>
                  <a:srgbClr val="FF0000"/>
                </a:solidFill>
                <a:prstDash val="solid"/>
                <a:miter lim="800000"/>
                <a:headEnd len="sm" w="sm" type="none"/>
                <a:tailEnd len="med" w="med" type="triangle"/>
              </a:ln>
            </p:spPr>
          </p:cxnSp>
          <p:sp>
            <p:nvSpPr>
              <p:cNvPr id="4339" name="Google Shape;4339;p213"/>
              <p:cNvSpPr txBox="1"/>
              <p:nvPr/>
            </p:nvSpPr>
            <p:spPr>
              <a:xfrm>
                <a:off x="2530826" y="3692065"/>
                <a:ext cx="505610" cy="25177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MPG</a:t>
                </a:r>
                <a:endParaRPr/>
              </a:p>
            </p:txBody>
          </p:sp>
        </p:grpSp>
        <p:grpSp>
          <p:nvGrpSpPr>
            <p:cNvPr id="4340" name="Google Shape;4340;p213"/>
            <p:cNvGrpSpPr/>
            <p:nvPr/>
          </p:nvGrpSpPr>
          <p:grpSpPr>
            <a:xfrm>
              <a:off x="3125396" y="3417379"/>
              <a:ext cx="1025264" cy="1102684"/>
              <a:chOff x="2276413" y="3092937"/>
              <a:chExt cx="1025264" cy="1102684"/>
            </a:xfrm>
          </p:grpSpPr>
          <p:cxnSp>
            <p:nvCxnSpPr>
              <p:cNvPr id="4341" name="Google Shape;4341;p213"/>
              <p:cNvCxnSpPr/>
              <p:nvPr/>
            </p:nvCxnSpPr>
            <p:spPr>
              <a:xfrm rot="10800000">
                <a:off x="2783632" y="3092937"/>
                <a:ext cx="0" cy="585194"/>
              </a:xfrm>
              <a:prstGeom prst="straightConnector1">
                <a:avLst/>
              </a:prstGeom>
              <a:noFill/>
              <a:ln cap="flat" cmpd="sng" w="9525">
                <a:solidFill>
                  <a:srgbClr val="FF0000"/>
                </a:solidFill>
                <a:prstDash val="solid"/>
                <a:miter lim="800000"/>
                <a:headEnd len="sm" w="sm" type="none"/>
                <a:tailEnd len="med" w="med" type="triangle"/>
              </a:ln>
            </p:spPr>
          </p:cxnSp>
          <p:sp>
            <p:nvSpPr>
              <p:cNvPr id="4342" name="Google Shape;4342;p213"/>
              <p:cNvSpPr txBox="1"/>
              <p:nvPr/>
            </p:nvSpPr>
            <p:spPr>
              <a:xfrm>
                <a:off x="2276413" y="3692068"/>
                <a:ext cx="1025264" cy="50355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N# of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Cylinders</a:t>
                </a:r>
                <a:endParaRPr/>
              </a:p>
            </p:txBody>
          </p:sp>
        </p:grpSp>
        <p:grpSp>
          <p:nvGrpSpPr>
            <p:cNvPr id="4343" name="Google Shape;4343;p213"/>
            <p:cNvGrpSpPr/>
            <p:nvPr/>
          </p:nvGrpSpPr>
          <p:grpSpPr>
            <a:xfrm>
              <a:off x="4489169" y="3417380"/>
              <a:ext cx="308983" cy="850905"/>
              <a:chOff x="2629141" y="3092937"/>
              <a:chExt cx="308983" cy="850905"/>
            </a:xfrm>
          </p:grpSpPr>
          <p:cxnSp>
            <p:nvCxnSpPr>
              <p:cNvPr id="4344" name="Google Shape;4344;p213"/>
              <p:cNvCxnSpPr/>
              <p:nvPr/>
            </p:nvCxnSpPr>
            <p:spPr>
              <a:xfrm rot="10800000">
                <a:off x="2783632" y="3092937"/>
                <a:ext cx="0" cy="585194"/>
              </a:xfrm>
              <a:prstGeom prst="straightConnector1">
                <a:avLst/>
              </a:prstGeom>
              <a:noFill/>
              <a:ln cap="flat" cmpd="sng" w="9525">
                <a:solidFill>
                  <a:srgbClr val="FF0000"/>
                </a:solidFill>
                <a:prstDash val="solid"/>
                <a:miter lim="800000"/>
                <a:headEnd len="sm" w="sm" type="none"/>
                <a:tailEnd len="med" w="med" type="triangle"/>
              </a:ln>
            </p:spPr>
          </p:cxnSp>
          <p:sp>
            <p:nvSpPr>
              <p:cNvPr id="4345" name="Google Shape;4345;p213"/>
              <p:cNvSpPr txBox="1"/>
              <p:nvPr/>
            </p:nvSpPr>
            <p:spPr>
              <a:xfrm>
                <a:off x="2629141" y="3692066"/>
                <a:ext cx="308983" cy="25177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HP</a:t>
                </a:r>
                <a:endParaRPr/>
              </a:p>
            </p:txBody>
          </p:sp>
        </p:grpSp>
        <p:grpSp>
          <p:nvGrpSpPr>
            <p:cNvPr id="4346" name="Google Shape;4346;p213"/>
            <p:cNvGrpSpPr/>
            <p:nvPr/>
          </p:nvGrpSpPr>
          <p:grpSpPr>
            <a:xfrm>
              <a:off x="5286103" y="3417380"/>
              <a:ext cx="779482" cy="850906"/>
              <a:chOff x="2393892" y="3092937"/>
              <a:chExt cx="779482" cy="850906"/>
            </a:xfrm>
          </p:grpSpPr>
          <p:cxnSp>
            <p:nvCxnSpPr>
              <p:cNvPr id="4347" name="Google Shape;4347;p213"/>
              <p:cNvCxnSpPr/>
              <p:nvPr/>
            </p:nvCxnSpPr>
            <p:spPr>
              <a:xfrm rot="10800000">
                <a:off x="2783632" y="3092937"/>
                <a:ext cx="0" cy="585194"/>
              </a:xfrm>
              <a:prstGeom prst="straightConnector1">
                <a:avLst/>
              </a:prstGeom>
              <a:noFill/>
              <a:ln cap="flat" cmpd="sng" w="9525">
                <a:solidFill>
                  <a:srgbClr val="FF0000"/>
                </a:solidFill>
                <a:prstDash val="solid"/>
                <a:miter lim="800000"/>
                <a:headEnd len="sm" w="sm" type="none"/>
                <a:tailEnd len="med" w="med" type="triangle"/>
              </a:ln>
            </p:spPr>
          </p:cxnSp>
          <p:sp>
            <p:nvSpPr>
              <p:cNvPr id="4348" name="Google Shape;4348;p213"/>
              <p:cNvSpPr txBox="1"/>
              <p:nvPr/>
            </p:nvSpPr>
            <p:spPr>
              <a:xfrm>
                <a:off x="2393892" y="3692067"/>
                <a:ext cx="779482" cy="25177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Weight</a:t>
                </a:r>
                <a:endParaRPr/>
              </a:p>
            </p:txBody>
          </p:sp>
        </p:grpSp>
        <p:grpSp>
          <p:nvGrpSpPr>
            <p:cNvPr id="4349" name="Google Shape;4349;p213"/>
            <p:cNvGrpSpPr/>
            <p:nvPr/>
          </p:nvGrpSpPr>
          <p:grpSpPr>
            <a:xfrm>
              <a:off x="6213953" y="3417379"/>
              <a:ext cx="812253" cy="1354457"/>
              <a:chOff x="2377506" y="3092937"/>
              <a:chExt cx="812253" cy="1354457"/>
            </a:xfrm>
          </p:grpSpPr>
          <p:cxnSp>
            <p:nvCxnSpPr>
              <p:cNvPr id="4350" name="Google Shape;4350;p213"/>
              <p:cNvCxnSpPr/>
              <p:nvPr/>
            </p:nvCxnSpPr>
            <p:spPr>
              <a:xfrm rot="10800000">
                <a:off x="2783632" y="3092937"/>
                <a:ext cx="0" cy="585194"/>
              </a:xfrm>
              <a:prstGeom prst="straightConnector1">
                <a:avLst/>
              </a:prstGeom>
              <a:noFill/>
              <a:ln cap="flat" cmpd="sng" w="9525">
                <a:solidFill>
                  <a:srgbClr val="FF0000"/>
                </a:solidFill>
                <a:prstDash val="solid"/>
                <a:miter lim="800000"/>
                <a:headEnd len="sm" w="sm" type="none"/>
                <a:tailEnd len="med" w="med" type="triangle"/>
              </a:ln>
            </p:spPr>
          </p:cxnSp>
          <p:sp>
            <p:nvSpPr>
              <p:cNvPr id="4351" name="Google Shape;4351;p213"/>
              <p:cNvSpPr txBox="1"/>
              <p:nvPr/>
            </p:nvSpPr>
            <p:spPr>
              <a:xfrm>
                <a:off x="2377506" y="3692068"/>
                <a:ext cx="812253" cy="75532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Auto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or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Manual</a:t>
                </a:r>
                <a:endParaRPr/>
              </a:p>
            </p:txBody>
          </p:sp>
        </p:grpSp>
      </p:grpSp>
      <p:sp>
        <p:nvSpPr>
          <p:cNvPr id="4352" name="Google Shape;4352;p213"/>
          <p:cNvSpPr txBox="1"/>
          <p:nvPr/>
        </p:nvSpPr>
        <p:spPr>
          <a:xfrm>
            <a:off x="3392092" y="3956446"/>
            <a:ext cx="3780683" cy="308257"/>
          </a:xfrm>
          <a:prstGeom prst="rect">
            <a:avLst/>
          </a:prstGeom>
          <a:solidFill>
            <a:srgbClr val="DDEAF6"/>
          </a:solidFill>
          <a:ln cap="flat" cmpd="sng" w="12700">
            <a:solidFill>
              <a:srgbClr val="9CC2E5"/>
            </a:solidFill>
            <a:prstDash val="solid"/>
            <a:miter lim="400000"/>
            <a:headEnd len="sm" w="sm" type="none"/>
            <a:tailEnd len="sm" w="sm" type="none"/>
          </a:ln>
        </p:spPr>
        <p:txBody>
          <a:bodyPr anchorCtr="0" anchor="ctr" bIns="53575" lIns="53575" spcFirstLastPara="1" rIns="53575" wrap="square" tIns="53575">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MPG</a:t>
            </a:r>
            <a:r>
              <a:rPr lang="en-US" sz="1300">
                <a:solidFill>
                  <a:srgbClr val="262626"/>
                </a:solidFill>
                <a:latin typeface="Arial"/>
                <a:ea typeface="Arial"/>
                <a:cs typeface="Arial"/>
                <a:sym typeface="Arial"/>
              </a:rPr>
              <a:t> có thể được </a:t>
            </a:r>
            <a:r>
              <a:rPr b="1" lang="en-US" sz="1300">
                <a:solidFill>
                  <a:srgbClr val="1429A0"/>
                </a:solidFill>
                <a:latin typeface="Arial"/>
                <a:ea typeface="Arial"/>
                <a:cs typeface="Arial"/>
                <a:sym typeface="Arial"/>
              </a:rPr>
              <a:t>giải thích</a:t>
            </a:r>
            <a:r>
              <a:rPr lang="en-US" sz="1300">
                <a:solidFill>
                  <a:srgbClr val="262626"/>
                </a:solidFill>
                <a:latin typeface="Arial"/>
                <a:ea typeface="Arial"/>
                <a:cs typeface="Arial"/>
                <a:sym typeface="Arial"/>
              </a:rPr>
              <a:t> bởi các biến khác nhau.</a:t>
            </a:r>
            <a:endParaRPr/>
          </a:p>
        </p:txBody>
      </p:sp>
      <p:sp>
        <p:nvSpPr>
          <p:cNvPr id="4353" name="Google Shape;4353;p213"/>
          <p:cNvSpPr/>
          <p:nvPr/>
        </p:nvSpPr>
        <p:spPr>
          <a:xfrm>
            <a:off x="678614" y="1773238"/>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8" name="Shape 4358"/>
        <p:cNvGrpSpPr/>
        <p:nvPr/>
      </p:nvGrpSpPr>
      <p:grpSpPr>
        <a:xfrm>
          <a:off x="0" y="0"/>
          <a:ext cx="0" cy="0"/>
          <a:chOff x="0" y="0"/>
          <a:chExt cx="0" cy="0"/>
        </a:xfrm>
      </p:grpSpPr>
      <p:grpSp>
        <p:nvGrpSpPr>
          <p:cNvPr id="4359" name="Google Shape;4359;p214"/>
          <p:cNvGrpSpPr/>
          <p:nvPr/>
        </p:nvGrpSpPr>
        <p:grpSpPr>
          <a:xfrm>
            <a:off x="450000" y="450000"/>
            <a:ext cx="9018000" cy="276999"/>
            <a:chOff x="450000" y="450000"/>
            <a:chExt cx="9018000" cy="276999"/>
          </a:xfrm>
        </p:grpSpPr>
        <p:sp>
          <p:nvSpPr>
            <p:cNvPr id="4360" name="Google Shape;4360;p2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361" name="Google Shape;4361;p2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362" name="Google Shape;4362;p21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Giải thích các hệ số hồi quy</a:t>
            </a:r>
            <a:endParaRPr sz="1400">
              <a:solidFill>
                <a:schemeClr val="dk1"/>
              </a:solidFill>
              <a:latin typeface="Arial"/>
              <a:ea typeface="Arial"/>
              <a:cs typeface="Arial"/>
              <a:sym typeface="Arial"/>
            </a:endParaRPr>
          </a:p>
        </p:txBody>
      </p:sp>
      <p:sp>
        <p:nvSpPr>
          <p:cNvPr id="4363" name="Google Shape;4363;p214"/>
          <p:cNvSpPr/>
          <p:nvPr/>
        </p:nvSpPr>
        <p:spPr>
          <a:xfrm>
            <a:off x="671261" y="2345935"/>
            <a:ext cx="8632825" cy="34546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364" name="Google Shape;4364;p214"/>
          <p:cNvSpPr/>
          <p:nvPr/>
        </p:nvSpPr>
        <p:spPr>
          <a:xfrm>
            <a:off x="3097300" y="1786898"/>
            <a:ext cx="3819151" cy="338554"/>
          </a:xfrm>
          <a:prstGeom prst="rect">
            <a:avLst/>
          </a:prstGeom>
          <a:blipFill rotWithShape="1">
            <a:blip r:embed="rId4">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9" name="Shape 4369"/>
        <p:cNvGrpSpPr/>
        <p:nvPr/>
      </p:nvGrpSpPr>
      <p:grpSpPr>
        <a:xfrm>
          <a:off x="0" y="0"/>
          <a:ext cx="0" cy="0"/>
          <a:chOff x="0" y="0"/>
          <a:chExt cx="0" cy="0"/>
        </a:xfrm>
      </p:grpSpPr>
      <p:grpSp>
        <p:nvGrpSpPr>
          <p:cNvPr id="4370" name="Google Shape;4370;p215"/>
          <p:cNvGrpSpPr/>
          <p:nvPr/>
        </p:nvGrpSpPr>
        <p:grpSpPr>
          <a:xfrm>
            <a:off x="450000" y="450000"/>
            <a:ext cx="9018000" cy="276999"/>
            <a:chOff x="450000" y="450000"/>
            <a:chExt cx="9018000" cy="276999"/>
          </a:xfrm>
        </p:grpSpPr>
        <p:sp>
          <p:nvSpPr>
            <p:cNvPr id="4371" name="Google Shape;4371;p2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372" name="Google Shape;4372;p2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373" name="Google Shape;4373;p21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Giải thích các hệ số hồi quy</a:t>
            </a:r>
            <a:endParaRPr sz="1400">
              <a:solidFill>
                <a:schemeClr val="dk1"/>
              </a:solidFill>
              <a:latin typeface="Arial"/>
              <a:ea typeface="Arial"/>
              <a:cs typeface="Arial"/>
              <a:sym typeface="Arial"/>
            </a:endParaRPr>
          </a:p>
        </p:txBody>
      </p:sp>
      <p:sp>
        <p:nvSpPr>
          <p:cNvPr id="4374" name="Google Shape;4374;p215"/>
          <p:cNvSpPr/>
          <p:nvPr/>
        </p:nvSpPr>
        <p:spPr>
          <a:xfrm>
            <a:off x="671261" y="2888940"/>
            <a:ext cx="8632825" cy="34546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375" name="Google Shape;4375;p215"/>
          <p:cNvSpPr/>
          <p:nvPr/>
        </p:nvSpPr>
        <p:spPr>
          <a:xfrm>
            <a:off x="3097300" y="1786898"/>
            <a:ext cx="3819151" cy="338554"/>
          </a:xfrm>
          <a:prstGeom prst="rect">
            <a:avLst/>
          </a:prstGeom>
          <a:blipFill rotWithShape="1">
            <a:blip r:embed="rId4">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376" name="Google Shape;4376;p215"/>
          <p:cNvSpPr/>
          <p:nvPr/>
        </p:nvSpPr>
        <p:spPr>
          <a:xfrm>
            <a:off x="5188201" y="1773239"/>
            <a:ext cx="360040" cy="360040"/>
          </a:xfrm>
          <a:prstGeom prst="ellipse">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377" name="Google Shape;4377;p215"/>
          <p:cNvCxnSpPr/>
          <p:nvPr/>
        </p:nvCxnSpPr>
        <p:spPr>
          <a:xfrm rot="10800000">
            <a:off x="5383460" y="2125452"/>
            <a:ext cx="0" cy="331440"/>
          </a:xfrm>
          <a:prstGeom prst="straightConnector1">
            <a:avLst/>
          </a:prstGeom>
          <a:noFill/>
          <a:ln cap="flat" cmpd="sng" w="9525">
            <a:solidFill>
              <a:srgbClr val="193EB0"/>
            </a:solidFill>
            <a:prstDash val="solid"/>
            <a:miter lim="800000"/>
            <a:headEnd len="sm" w="sm" type="none"/>
            <a:tailEnd len="med" w="med" type="triangle"/>
          </a:ln>
        </p:spPr>
      </p:cxnSp>
      <p:sp>
        <p:nvSpPr>
          <p:cNvPr id="4378" name="Google Shape;4378;p215"/>
          <p:cNvSpPr txBox="1"/>
          <p:nvPr/>
        </p:nvSpPr>
        <p:spPr>
          <a:xfrm>
            <a:off x="5336171" y="2492896"/>
            <a:ext cx="94577"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1429A0"/>
                </a:solidFill>
                <a:latin typeface="Arial"/>
                <a:ea typeface="Arial"/>
                <a:cs typeface="Arial"/>
                <a:sym typeface="Arial"/>
              </a:rPr>
              <a:t>1</a:t>
            </a:r>
            <a:endParaRPr sz="1600">
              <a:solidFill>
                <a:srgbClr val="1429A0"/>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3" name="Shape 4383"/>
        <p:cNvGrpSpPr/>
        <p:nvPr/>
      </p:nvGrpSpPr>
      <p:grpSpPr>
        <a:xfrm>
          <a:off x="0" y="0"/>
          <a:ext cx="0" cy="0"/>
          <a:chOff x="0" y="0"/>
          <a:chExt cx="0" cy="0"/>
        </a:xfrm>
      </p:grpSpPr>
      <p:grpSp>
        <p:nvGrpSpPr>
          <p:cNvPr id="4384" name="Google Shape;4384;p216"/>
          <p:cNvGrpSpPr/>
          <p:nvPr/>
        </p:nvGrpSpPr>
        <p:grpSpPr>
          <a:xfrm>
            <a:off x="450000" y="450000"/>
            <a:ext cx="9018000" cy="276999"/>
            <a:chOff x="450000" y="450000"/>
            <a:chExt cx="9018000" cy="276999"/>
          </a:xfrm>
        </p:grpSpPr>
        <p:sp>
          <p:nvSpPr>
            <p:cNvPr id="4385" name="Google Shape;4385;p2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386" name="Google Shape;4386;p2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387" name="Google Shape;4387;p21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Giải thích các hệ số hồi quy</a:t>
            </a:r>
            <a:endParaRPr sz="1400">
              <a:solidFill>
                <a:schemeClr val="dk1"/>
              </a:solidFill>
              <a:latin typeface="Arial"/>
              <a:ea typeface="Arial"/>
              <a:cs typeface="Arial"/>
              <a:sym typeface="Arial"/>
            </a:endParaRPr>
          </a:p>
        </p:txBody>
      </p:sp>
      <p:sp>
        <p:nvSpPr>
          <p:cNvPr id="4388" name="Google Shape;4388;p216"/>
          <p:cNvSpPr/>
          <p:nvPr/>
        </p:nvSpPr>
        <p:spPr>
          <a:xfrm>
            <a:off x="671261" y="3256269"/>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số chặn </a:t>
            </a:r>
            <a:r>
              <a:rPr lang="en-US" sz="1300">
                <a:solidFill>
                  <a:srgbClr val="FF0000"/>
                </a:solidFill>
                <a:latin typeface="Arial"/>
                <a:ea typeface="Arial"/>
                <a:cs typeface="Arial"/>
                <a:sym typeface="Arial"/>
              </a:rPr>
              <a:t>𝛽</a:t>
            </a:r>
            <a:r>
              <a:rPr baseline="-25000" lang="en-US" sz="1300">
                <a:solidFill>
                  <a:srgbClr val="FF0000"/>
                </a:solidFill>
                <a:latin typeface="Arial"/>
                <a:ea typeface="Arial"/>
                <a:cs typeface="Arial"/>
                <a:sym typeface="Arial"/>
              </a:rPr>
              <a:t>0</a:t>
            </a:r>
            <a:r>
              <a:rPr lang="en-US" sz="1300">
                <a:solidFill>
                  <a:srgbClr val="FF0000"/>
                </a:solidFill>
                <a:latin typeface="Arial"/>
                <a:ea typeface="Arial"/>
                <a:cs typeface="Arial"/>
                <a:sym typeface="Arial"/>
              </a:rPr>
              <a:t> </a:t>
            </a:r>
            <a:r>
              <a:rPr lang="en-US" sz="1300">
                <a:solidFill>
                  <a:srgbClr val="262626"/>
                </a:solidFill>
                <a:latin typeface="Arial"/>
                <a:ea typeface="Arial"/>
                <a:cs typeface="Arial"/>
                <a:sym typeface="Arial"/>
              </a:rPr>
              <a:t>là giá trị của 𝑌 khi </a:t>
            </a:r>
            <a:r>
              <a:rPr lang="en-US" sz="1300">
                <a:solidFill>
                  <a:srgbClr val="1429A0"/>
                </a:solidFill>
                <a:latin typeface="Arial"/>
                <a:ea typeface="Arial"/>
                <a:cs typeface="Arial"/>
                <a:sym typeface="Arial"/>
              </a:rPr>
              <a:t>tất cả các </a:t>
            </a:r>
            <a:r>
              <a:rPr lang="en-US" sz="1300">
                <a:solidFill>
                  <a:srgbClr val="262626"/>
                </a:solidFill>
                <a:latin typeface="Arial"/>
                <a:ea typeface="Arial"/>
                <a:cs typeface="Arial"/>
                <a:sym typeface="Arial"/>
              </a:rPr>
              <a:t>𝑋</a:t>
            </a:r>
            <a:r>
              <a:rPr baseline="-25000" lang="en-US" sz="1300">
                <a:solidFill>
                  <a:srgbClr val="262626"/>
                </a:solidFill>
                <a:latin typeface="Arial"/>
                <a:ea typeface="Arial"/>
                <a:cs typeface="Arial"/>
                <a:sym typeface="Arial"/>
              </a:rPr>
              <a:t>𝑖 </a:t>
            </a:r>
            <a:r>
              <a:rPr lang="en-US" sz="1300">
                <a:solidFill>
                  <a:srgbClr val="262626"/>
                </a:solidFill>
                <a:latin typeface="Arial"/>
                <a:ea typeface="Arial"/>
                <a:cs typeface="Arial"/>
                <a:sym typeface="Arial"/>
              </a:rPr>
              <a:t>= 0. Nó giống như một "đường cơ sở.” </a:t>
            </a:r>
            <a:endParaRPr/>
          </a:p>
        </p:txBody>
      </p:sp>
      <p:sp>
        <p:nvSpPr>
          <p:cNvPr id="4389" name="Google Shape;4389;p216"/>
          <p:cNvSpPr/>
          <p:nvPr/>
        </p:nvSpPr>
        <p:spPr>
          <a:xfrm>
            <a:off x="3129521" y="1786898"/>
            <a:ext cx="3754709" cy="338554"/>
          </a:xfrm>
          <a:prstGeom prst="rect">
            <a:avLst/>
          </a:prstGeom>
          <a:blipFill rotWithShape="1">
            <a:blip r:embed="rId3">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390" name="Google Shape;4390;p216"/>
          <p:cNvCxnSpPr/>
          <p:nvPr/>
        </p:nvCxnSpPr>
        <p:spPr>
          <a:xfrm rot="10800000">
            <a:off x="3794106" y="2126627"/>
            <a:ext cx="0" cy="468000"/>
          </a:xfrm>
          <a:prstGeom prst="straightConnector1">
            <a:avLst/>
          </a:prstGeom>
          <a:noFill/>
          <a:ln cap="flat" cmpd="sng" w="9525">
            <a:solidFill>
              <a:srgbClr val="FF0000"/>
            </a:solidFill>
            <a:prstDash val="solid"/>
            <a:miter lim="800000"/>
            <a:headEnd len="sm" w="sm" type="none"/>
            <a:tailEnd len="med" w="med" type="triangle"/>
          </a:ln>
        </p:spPr>
      </p:cxnSp>
      <p:sp>
        <p:nvSpPr>
          <p:cNvPr id="4391" name="Google Shape;4391;p216"/>
          <p:cNvSpPr txBox="1"/>
          <p:nvPr/>
        </p:nvSpPr>
        <p:spPr>
          <a:xfrm>
            <a:off x="3406034" y="2590833"/>
            <a:ext cx="798295"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Hệ số chặn</a:t>
            </a:r>
            <a:endParaRPr sz="1300">
              <a:solidFill>
                <a:srgbClr val="262626"/>
              </a:solidFill>
              <a:latin typeface="Arial"/>
              <a:ea typeface="Arial"/>
              <a:cs typeface="Arial"/>
              <a:sym typeface="Arial"/>
            </a:endParaRPr>
          </a:p>
        </p:txBody>
      </p:sp>
      <p:sp>
        <p:nvSpPr>
          <p:cNvPr id="4392" name="Google Shape;4392;p216"/>
          <p:cNvSpPr/>
          <p:nvPr/>
        </p:nvSpPr>
        <p:spPr>
          <a:xfrm>
            <a:off x="4099986" y="1757533"/>
            <a:ext cx="2651624" cy="383688"/>
          </a:xfrm>
          <a:prstGeom prst="roundRect">
            <a:avLst>
              <a:gd fmla="val 16667" name="adj"/>
            </a:avLst>
          </a:pr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3" name="Google Shape;4393;p216"/>
          <p:cNvSpPr txBox="1"/>
          <p:nvPr/>
        </p:nvSpPr>
        <p:spPr>
          <a:xfrm>
            <a:off x="5351007" y="2577014"/>
            <a:ext cx="125035"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1429A0"/>
                </a:solidFill>
                <a:latin typeface="Arial"/>
                <a:ea typeface="Arial"/>
                <a:cs typeface="Arial"/>
                <a:sym typeface="Arial"/>
              </a:rPr>
              <a:t>0</a:t>
            </a:r>
            <a:endParaRPr/>
          </a:p>
        </p:txBody>
      </p:sp>
      <p:sp>
        <p:nvSpPr>
          <p:cNvPr id="4394" name="Google Shape;4394;p216"/>
          <p:cNvSpPr/>
          <p:nvPr/>
        </p:nvSpPr>
        <p:spPr>
          <a:xfrm rot="-5400000">
            <a:off x="5249356" y="2233548"/>
            <a:ext cx="328337" cy="224773"/>
          </a:xfrm>
          <a:prstGeom prst="mathEqual">
            <a:avLst>
              <a:gd fmla="val 10029" name="adj1"/>
              <a:gd fmla="val 38742"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9" name="Shape 4399"/>
        <p:cNvGrpSpPr/>
        <p:nvPr/>
      </p:nvGrpSpPr>
      <p:grpSpPr>
        <a:xfrm>
          <a:off x="0" y="0"/>
          <a:ext cx="0" cy="0"/>
          <a:chOff x="0" y="0"/>
          <a:chExt cx="0" cy="0"/>
        </a:xfrm>
      </p:grpSpPr>
      <p:grpSp>
        <p:nvGrpSpPr>
          <p:cNvPr id="4400" name="Google Shape;4400;p217"/>
          <p:cNvGrpSpPr/>
          <p:nvPr/>
        </p:nvGrpSpPr>
        <p:grpSpPr>
          <a:xfrm>
            <a:off x="450000" y="450000"/>
            <a:ext cx="9018000" cy="276999"/>
            <a:chOff x="450000" y="450000"/>
            <a:chExt cx="9018000" cy="276999"/>
          </a:xfrm>
        </p:grpSpPr>
        <p:sp>
          <p:nvSpPr>
            <p:cNvPr id="4401" name="Google Shape;4401;p2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402" name="Google Shape;4402;p2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403" name="Google Shape;4403;p21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Giải thích các hệ số hồi quy</a:t>
            </a:r>
            <a:endParaRPr sz="1400">
              <a:solidFill>
                <a:schemeClr val="dk1"/>
              </a:solidFill>
              <a:latin typeface="Arial"/>
              <a:ea typeface="Arial"/>
              <a:cs typeface="Arial"/>
              <a:sym typeface="Arial"/>
            </a:endParaRPr>
          </a:p>
        </p:txBody>
      </p:sp>
      <p:sp>
        <p:nvSpPr>
          <p:cNvPr id="4404" name="Google Shape;4404;p217"/>
          <p:cNvSpPr/>
          <p:nvPr/>
        </p:nvSpPr>
        <p:spPr>
          <a:xfrm>
            <a:off x="670190" y="3737275"/>
            <a:ext cx="8632825" cy="95075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193EB0"/>
                </a:solidFill>
                <a:latin typeface="Arial"/>
                <a:ea typeface="Arial"/>
                <a:cs typeface="Arial"/>
                <a:sym typeface="Arial"/>
              </a:rPr>
              <a:t>𝛽</a:t>
            </a:r>
            <a:r>
              <a:rPr baseline="-25000" lang="en-US" sz="1300">
                <a:solidFill>
                  <a:srgbClr val="193EB0"/>
                </a:solidFill>
                <a:latin typeface="Arial"/>
                <a:ea typeface="Arial"/>
                <a:cs typeface="Arial"/>
                <a:sym typeface="Arial"/>
              </a:rPr>
              <a:t>0</a:t>
            </a:r>
            <a:r>
              <a:rPr lang="en-US" sz="1300">
                <a:solidFill>
                  <a:srgbClr val="193EB0"/>
                </a:solidFill>
                <a:latin typeface="Arial"/>
                <a:ea typeface="Arial"/>
                <a:cs typeface="Arial"/>
                <a:sym typeface="Arial"/>
              </a:rPr>
              <a:t> </a:t>
            </a:r>
            <a:r>
              <a:rPr lang="en-US" sz="1300">
                <a:solidFill>
                  <a:srgbClr val="262626"/>
                </a:solidFill>
                <a:latin typeface="Arial"/>
                <a:ea typeface="Arial"/>
                <a:cs typeface="Arial"/>
                <a:sym typeface="Arial"/>
              </a:rPr>
              <a:t>có thể được hiểu là mức lương cơ bản khi không có kinh nghiệm hoặc trình độ chuyên môn.</a:t>
            </a:r>
            <a:endParaRPr/>
          </a:p>
          <a:p>
            <a:pPr indent="-182526" lvl="0" marL="182526" marR="0" rtl="0" algn="l">
              <a:spcBef>
                <a:spcPts val="800"/>
              </a:spcBef>
              <a:spcAft>
                <a:spcPts val="0"/>
              </a:spcAft>
              <a:buClr>
                <a:srgbClr val="193EB0"/>
              </a:buClr>
              <a:buSzPts val="1300"/>
              <a:buFont typeface="Arial"/>
              <a:buChar char="‣"/>
            </a:pPr>
            <a:r>
              <a:rPr lang="en-US" sz="1300">
                <a:solidFill>
                  <a:srgbClr val="193EB0"/>
                </a:solidFill>
                <a:latin typeface="Arial"/>
                <a:ea typeface="Arial"/>
                <a:cs typeface="Arial"/>
                <a:sym typeface="Arial"/>
              </a:rPr>
              <a:t>𝛽</a:t>
            </a:r>
            <a:r>
              <a:rPr baseline="-25000" lang="en-US" sz="1300">
                <a:solidFill>
                  <a:srgbClr val="193EB0"/>
                </a:solidFill>
                <a:latin typeface="Arial"/>
                <a:ea typeface="Arial"/>
                <a:cs typeface="Arial"/>
                <a:sym typeface="Arial"/>
              </a:rPr>
              <a:t>1</a:t>
            </a:r>
            <a:r>
              <a:rPr lang="en-US" sz="1300">
                <a:solidFill>
                  <a:srgbClr val="193EB0"/>
                </a:solidFill>
                <a:latin typeface="Arial"/>
                <a:ea typeface="Arial"/>
                <a:cs typeface="Arial"/>
                <a:sym typeface="Arial"/>
              </a:rPr>
              <a:t> </a:t>
            </a:r>
            <a:r>
              <a:rPr lang="en-US" sz="1300">
                <a:solidFill>
                  <a:srgbClr val="262626"/>
                </a:solidFill>
                <a:latin typeface="Arial"/>
                <a:ea typeface="Arial"/>
                <a:cs typeface="Arial"/>
                <a:sym typeface="Arial"/>
              </a:rPr>
              <a:t>có thể hiểu là sự thay đổi về tiền lương khi kinh nghiệm được tăng lên bởi một đơn vị.</a:t>
            </a:r>
            <a:endParaRPr/>
          </a:p>
          <a:p>
            <a:pPr indent="-182526" lvl="0" marL="182526" marR="0" rtl="0" algn="l">
              <a:spcBef>
                <a:spcPts val="800"/>
              </a:spcBef>
              <a:spcAft>
                <a:spcPts val="0"/>
              </a:spcAft>
              <a:buClr>
                <a:srgbClr val="193EB0"/>
              </a:buClr>
              <a:buSzPts val="1300"/>
              <a:buFont typeface="Arial"/>
              <a:buChar char="‣"/>
            </a:pPr>
            <a:r>
              <a:rPr lang="en-US" sz="1300">
                <a:solidFill>
                  <a:srgbClr val="193EB0"/>
                </a:solidFill>
                <a:latin typeface="Arial"/>
                <a:ea typeface="Arial"/>
                <a:cs typeface="Arial"/>
                <a:sym typeface="Arial"/>
              </a:rPr>
              <a:t>𝛽</a:t>
            </a:r>
            <a:r>
              <a:rPr baseline="-25000" lang="en-US" sz="1300">
                <a:solidFill>
                  <a:srgbClr val="193EB0"/>
                </a:solidFill>
                <a:latin typeface="Arial"/>
                <a:ea typeface="Arial"/>
                <a:cs typeface="Arial"/>
                <a:sym typeface="Arial"/>
              </a:rPr>
              <a:t>2</a:t>
            </a:r>
            <a:r>
              <a:rPr lang="en-US" sz="1300">
                <a:solidFill>
                  <a:srgbClr val="193EB0"/>
                </a:solidFill>
                <a:latin typeface="Arial"/>
                <a:ea typeface="Arial"/>
                <a:cs typeface="Arial"/>
                <a:sym typeface="Arial"/>
              </a:rPr>
              <a:t> </a:t>
            </a:r>
            <a:r>
              <a:rPr lang="en-US" sz="1300">
                <a:solidFill>
                  <a:srgbClr val="262626"/>
                </a:solidFill>
                <a:latin typeface="Arial"/>
                <a:ea typeface="Arial"/>
                <a:cs typeface="Arial"/>
                <a:sym typeface="Arial"/>
              </a:rPr>
              <a:t>có thể được hiểu là sự thay đổi về tiền lương khi trình độ được tăng lên bởi một đơn vị.</a:t>
            </a:r>
            <a:endParaRPr/>
          </a:p>
        </p:txBody>
      </p:sp>
      <p:sp>
        <p:nvSpPr>
          <p:cNvPr id="4405" name="Google Shape;4405;p217"/>
          <p:cNvSpPr/>
          <p:nvPr/>
        </p:nvSpPr>
        <p:spPr>
          <a:xfrm>
            <a:off x="3074058" y="2205038"/>
            <a:ext cx="2608626" cy="338554"/>
          </a:xfrm>
          <a:prstGeom prst="rect">
            <a:avLst/>
          </a:prstGeom>
          <a:blipFill rotWithShape="1">
            <a:blip r:embed="rId3">
              <a:alphaModFix/>
            </a:blip>
            <a:stretch>
              <a:fillRect b="-109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4406" name="Google Shape;4406;p217"/>
          <p:cNvGrpSpPr/>
          <p:nvPr/>
        </p:nvGrpSpPr>
        <p:grpSpPr>
          <a:xfrm>
            <a:off x="670190" y="1717154"/>
            <a:ext cx="6979589" cy="345461"/>
            <a:chOff x="670190" y="1717154"/>
            <a:chExt cx="6979589" cy="345461"/>
          </a:xfrm>
        </p:grpSpPr>
        <p:sp>
          <p:nvSpPr>
            <p:cNvPr id="4407" name="Google Shape;4407;p217"/>
            <p:cNvSpPr/>
            <p:nvPr/>
          </p:nvSpPr>
          <p:spPr>
            <a:xfrm>
              <a:off x="670190" y="1778051"/>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4408" name="Google Shape;4408;p217"/>
            <p:cNvSpPr/>
            <p:nvPr/>
          </p:nvSpPr>
          <p:spPr>
            <a:xfrm>
              <a:off x="1045688" y="1717154"/>
              <a:ext cx="6604091"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Khảo sát mức lương của nhân viên công ty </a:t>
              </a:r>
              <a:endParaRPr sz="1300">
                <a:solidFill>
                  <a:srgbClr val="262626"/>
                </a:solidFill>
                <a:latin typeface="Arial"/>
                <a:ea typeface="Arial"/>
                <a:cs typeface="Arial"/>
                <a:sym typeface="Arial"/>
              </a:endParaRPr>
            </a:p>
          </p:txBody>
        </p:sp>
      </p:grpSp>
      <p:grpSp>
        <p:nvGrpSpPr>
          <p:cNvPr id="4409" name="Google Shape;4409;p217"/>
          <p:cNvGrpSpPr/>
          <p:nvPr/>
        </p:nvGrpSpPr>
        <p:grpSpPr>
          <a:xfrm>
            <a:off x="3063996" y="2543491"/>
            <a:ext cx="2795338" cy="848191"/>
            <a:chOff x="13922723" y="3368452"/>
            <a:chExt cx="3953571" cy="1107978"/>
          </a:xfrm>
        </p:grpSpPr>
        <p:grpSp>
          <p:nvGrpSpPr>
            <p:cNvPr id="4410" name="Google Shape;4410;p217"/>
            <p:cNvGrpSpPr/>
            <p:nvPr/>
          </p:nvGrpSpPr>
          <p:grpSpPr>
            <a:xfrm>
              <a:off x="13922723" y="3368452"/>
              <a:ext cx="655220" cy="698729"/>
              <a:chOff x="2396517" y="3087552"/>
              <a:chExt cx="1067468" cy="698729"/>
            </a:xfrm>
          </p:grpSpPr>
          <p:cxnSp>
            <p:nvCxnSpPr>
              <p:cNvPr id="4411" name="Google Shape;4411;p217"/>
              <p:cNvCxnSpPr>
                <a:stCxn id="4412" idx="0"/>
              </p:cNvCxnSpPr>
              <p:nvPr/>
            </p:nvCxnSpPr>
            <p:spPr>
              <a:xfrm rot="10800000">
                <a:off x="2930251" y="3087552"/>
                <a:ext cx="0" cy="437400"/>
              </a:xfrm>
              <a:prstGeom prst="straightConnector1">
                <a:avLst/>
              </a:prstGeom>
              <a:noFill/>
              <a:ln cap="flat" cmpd="sng" w="9525">
                <a:solidFill>
                  <a:srgbClr val="FF0000"/>
                </a:solidFill>
                <a:prstDash val="solid"/>
                <a:miter lim="800000"/>
                <a:headEnd len="sm" w="sm" type="none"/>
                <a:tailEnd len="med" w="med" type="triangle"/>
              </a:ln>
            </p:spPr>
          </p:cxnSp>
          <p:sp>
            <p:nvSpPr>
              <p:cNvPr id="4412" name="Google Shape;4412;p217"/>
              <p:cNvSpPr txBox="1"/>
              <p:nvPr/>
            </p:nvSpPr>
            <p:spPr>
              <a:xfrm>
                <a:off x="2396517" y="3524952"/>
                <a:ext cx="1067468" cy="26132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Lương</a:t>
                </a:r>
                <a:endParaRPr sz="1300">
                  <a:solidFill>
                    <a:srgbClr val="262626"/>
                  </a:solidFill>
                  <a:latin typeface="Arial"/>
                  <a:ea typeface="Arial"/>
                  <a:cs typeface="Arial"/>
                  <a:sym typeface="Arial"/>
                </a:endParaRPr>
              </a:p>
            </p:txBody>
          </p:sp>
        </p:grpSp>
        <p:grpSp>
          <p:nvGrpSpPr>
            <p:cNvPr id="4413" name="Google Shape;4413;p217"/>
            <p:cNvGrpSpPr/>
            <p:nvPr/>
          </p:nvGrpSpPr>
          <p:grpSpPr>
            <a:xfrm>
              <a:off x="15111493" y="3368452"/>
              <a:ext cx="1328578" cy="698729"/>
              <a:chOff x="1701387" y="3086181"/>
              <a:chExt cx="2164487" cy="698729"/>
            </a:xfrm>
          </p:grpSpPr>
          <p:cxnSp>
            <p:nvCxnSpPr>
              <p:cNvPr id="4414" name="Google Shape;4414;p217"/>
              <p:cNvCxnSpPr>
                <a:stCxn id="4415" idx="0"/>
                <a:endCxn id="4405" idx="2"/>
              </p:cNvCxnSpPr>
              <p:nvPr/>
            </p:nvCxnSpPr>
            <p:spPr>
              <a:xfrm flipH="1" rot="10800000">
                <a:off x="2783631" y="3086181"/>
                <a:ext cx="9600" cy="437400"/>
              </a:xfrm>
              <a:prstGeom prst="straightConnector1">
                <a:avLst/>
              </a:prstGeom>
              <a:noFill/>
              <a:ln cap="flat" cmpd="sng" w="9525">
                <a:solidFill>
                  <a:srgbClr val="FF0000"/>
                </a:solidFill>
                <a:prstDash val="solid"/>
                <a:miter lim="800000"/>
                <a:headEnd len="sm" w="sm" type="none"/>
                <a:tailEnd len="med" w="med" type="triangle"/>
              </a:ln>
            </p:spPr>
          </p:cxnSp>
          <p:sp>
            <p:nvSpPr>
              <p:cNvPr id="4415" name="Google Shape;4415;p217"/>
              <p:cNvSpPr txBox="1"/>
              <p:nvPr/>
            </p:nvSpPr>
            <p:spPr>
              <a:xfrm>
                <a:off x="1701387" y="3523581"/>
                <a:ext cx="2164487" cy="26132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Kinh nghiệm</a:t>
                </a:r>
                <a:endParaRPr sz="1300">
                  <a:solidFill>
                    <a:srgbClr val="262626"/>
                  </a:solidFill>
                  <a:latin typeface="Arial"/>
                  <a:ea typeface="Arial"/>
                  <a:cs typeface="Arial"/>
                  <a:sym typeface="Arial"/>
                </a:endParaRPr>
              </a:p>
            </p:txBody>
          </p:sp>
        </p:grpSp>
        <p:grpSp>
          <p:nvGrpSpPr>
            <p:cNvPr id="4416" name="Google Shape;4416;p217"/>
            <p:cNvGrpSpPr/>
            <p:nvPr/>
          </p:nvGrpSpPr>
          <p:grpSpPr>
            <a:xfrm>
              <a:off x="15681645" y="3368501"/>
              <a:ext cx="2194649" cy="1107929"/>
              <a:chOff x="6027604" y="3368500"/>
              <a:chExt cx="2194649" cy="1107929"/>
            </a:xfrm>
          </p:grpSpPr>
          <p:cxnSp>
            <p:nvCxnSpPr>
              <p:cNvPr id="4417" name="Google Shape;4417;p217"/>
              <p:cNvCxnSpPr>
                <a:stCxn id="4418" idx="0"/>
              </p:cNvCxnSpPr>
              <p:nvPr/>
            </p:nvCxnSpPr>
            <p:spPr>
              <a:xfrm rot="10800000">
                <a:off x="7124929" y="3368500"/>
                <a:ext cx="0" cy="846600"/>
              </a:xfrm>
              <a:prstGeom prst="straightConnector1">
                <a:avLst/>
              </a:prstGeom>
              <a:noFill/>
              <a:ln cap="flat" cmpd="sng" w="9525">
                <a:solidFill>
                  <a:srgbClr val="FF0000"/>
                </a:solidFill>
                <a:prstDash val="solid"/>
                <a:miter lim="800000"/>
                <a:headEnd len="sm" w="sm" type="none"/>
                <a:tailEnd len="med" w="med" type="triangle"/>
              </a:ln>
            </p:spPr>
          </p:cxnSp>
          <p:sp>
            <p:nvSpPr>
              <p:cNvPr id="4418" name="Google Shape;4418;p217"/>
              <p:cNvSpPr txBox="1"/>
              <p:nvPr/>
            </p:nvSpPr>
            <p:spPr>
              <a:xfrm>
                <a:off x="6027604" y="4215100"/>
                <a:ext cx="2194649" cy="26132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Trình độ chuyên môn</a:t>
                </a:r>
                <a:endParaRPr sz="1300">
                  <a:solidFill>
                    <a:srgbClr val="262626"/>
                  </a:solidFill>
                  <a:latin typeface="Arial"/>
                  <a:ea typeface="Arial"/>
                  <a:cs typeface="Arial"/>
                  <a:sym typeface="Arial"/>
                </a:endParaRPr>
              </a:p>
            </p:txBody>
          </p:sp>
        </p:grpSp>
      </p:gr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3" name="Shape 4423"/>
        <p:cNvGrpSpPr/>
        <p:nvPr/>
      </p:nvGrpSpPr>
      <p:grpSpPr>
        <a:xfrm>
          <a:off x="0" y="0"/>
          <a:ext cx="0" cy="0"/>
          <a:chOff x="0" y="0"/>
          <a:chExt cx="0" cy="0"/>
        </a:xfrm>
      </p:grpSpPr>
      <p:grpSp>
        <p:nvGrpSpPr>
          <p:cNvPr id="4424" name="Google Shape;4424;p218"/>
          <p:cNvGrpSpPr/>
          <p:nvPr/>
        </p:nvGrpSpPr>
        <p:grpSpPr>
          <a:xfrm>
            <a:off x="450000" y="450000"/>
            <a:ext cx="9018000" cy="276999"/>
            <a:chOff x="450000" y="450000"/>
            <a:chExt cx="9018000" cy="276999"/>
          </a:xfrm>
        </p:grpSpPr>
        <p:sp>
          <p:nvSpPr>
            <p:cNvPr id="4425" name="Google Shape;4425;p2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426" name="Google Shape;4426;p2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427" name="Google Shape;4427;p21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bình phương tối thiểu (Ordinary Least Squares – OLS)</a:t>
            </a:r>
            <a:endParaRPr/>
          </a:p>
        </p:txBody>
      </p:sp>
      <p:sp>
        <p:nvSpPr>
          <p:cNvPr id="4428" name="Google Shape;4428;p218"/>
          <p:cNvSpPr/>
          <p:nvPr/>
        </p:nvSpPr>
        <p:spPr>
          <a:xfrm>
            <a:off x="666750" y="3429000"/>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Bây giờ, chúng ta có thể viết mối quan hệ tuyến tính theo các giá trị dữ liệu thực tế.</a:t>
            </a:r>
            <a:endParaRPr/>
          </a:p>
        </p:txBody>
      </p:sp>
      <p:sp>
        <p:nvSpPr>
          <p:cNvPr id="4429" name="Google Shape;4429;p218"/>
          <p:cNvSpPr/>
          <p:nvPr/>
        </p:nvSpPr>
        <p:spPr>
          <a:xfrm>
            <a:off x="3097300" y="1776991"/>
            <a:ext cx="4056331" cy="358368"/>
          </a:xfrm>
          <a:prstGeom prst="rect">
            <a:avLst/>
          </a:prstGeom>
          <a:blipFill rotWithShape="1">
            <a:blip r:embed="rId3">
              <a:alphaModFix/>
            </a:blip>
            <a:stretch>
              <a:fillRect b="-862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4430" name="Google Shape;4430;p218"/>
          <p:cNvGrpSpPr/>
          <p:nvPr/>
        </p:nvGrpSpPr>
        <p:grpSpPr>
          <a:xfrm>
            <a:off x="2884955" y="2128035"/>
            <a:ext cx="885820" cy="801206"/>
            <a:chOff x="1979291" y="3244323"/>
            <a:chExt cx="1443156" cy="801206"/>
          </a:xfrm>
        </p:grpSpPr>
        <p:cxnSp>
          <p:nvCxnSpPr>
            <p:cNvPr id="4431" name="Google Shape;4431;p218"/>
            <p:cNvCxnSpPr/>
            <p:nvPr/>
          </p:nvCxnSpPr>
          <p:spPr>
            <a:xfrm rot="10800000">
              <a:off x="2700869" y="3244323"/>
              <a:ext cx="0" cy="432000"/>
            </a:xfrm>
            <a:prstGeom prst="straightConnector1">
              <a:avLst/>
            </a:prstGeom>
            <a:noFill/>
            <a:ln cap="flat" cmpd="sng" w="9525">
              <a:solidFill>
                <a:srgbClr val="FF0000"/>
              </a:solidFill>
              <a:prstDash val="solid"/>
              <a:miter lim="800000"/>
              <a:headEnd len="sm" w="sm" type="none"/>
              <a:tailEnd len="med" w="med" type="triangle"/>
            </a:ln>
          </p:spPr>
        </p:cxnSp>
        <p:sp>
          <p:nvSpPr>
            <p:cNvPr id="4432" name="Google Shape;4432;p218"/>
            <p:cNvSpPr txBox="1"/>
            <p:nvPr/>
          </p:nvSpPr>
          <p:spPr>
            <a:xfrm>
              <a:off x="1979291" y="3714028"/>
              <a:ext cx="1443156" cy="331501"/>
            </a:xfrm>
            <a:prstGeom prst="rect">
              <a:avLst/>
            </a:prstGeom>
            <a:blipFill rotWithShape="1">
              <a:blip r:embed="rId4">
                <a:alphaModFix/>
              </a:blip>
              <a:stretch>
                <a:fillRect b="0" l="-342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433" name="Google Shape;4433;p218"/>
          <p:cNvSpPr/>
          <p:nvPr/>
        </p:nvSpPr>
        <p:spPr>
          <a:xfrm>
            <a:off x="4527923" y="2560035"/>
            <a:ext cx="1659109" cy="53091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434" name="Google Shape;4434;p218"/>
          <p:cNvSpPr/>
          <p:nvPr/>
        </p:nvSpPr>
        <p:spPr>
          <a:xfrm flipH="1" rot="-5400000">
            <a:off x="5177493" y="721147"/>
            <a:ext cx="342337" cy="3170764"/>
          </a:xfrm>
          <a:prstGeom prst="rightBrace">
            <a:avLst>
              <a:gd fmla="val 34851"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9" name="Shape 4439"/>
        <p:cNvGrpSpPr/>
        <p:nvPr/>
      </p:nvGrpSpPr>
      <p:grpSpPr>
        <a:xfrm>
          <a:off x="0" y="0"/>
          <a:ext cx="0" cy="0"/>
          <a:chOff x="0" y="0"/>
          <a:chExt cx="0" cy="0"/>
        </a:xfrm>
      </p:grpSpPr>
      <p:grpSp>
        <p:nvGrpSpPr>
          <p:cNvPr id="4440" name="Google Shape;4440;p219"/>
          <p:cNvGrpSpPr/>
          <p:nvPr/>
        </p:nvGrpSpPr>
        <p:grpSpPr>
          <a:xfrm>
            <a:off x="450000" y="450000"/>
            <a:ext cx="9018000" cy="276999"/>
            <a:chOff x="450000" y="450000"/>
            <a:chExt cx="9018000" cy="276999"/>
          </a:xfrm>
        </p:grpSpPr>
        <p:sp>
          <p:nvSpPr>
            <p:cNvPr id="4441" name="Google Shape;4441;p2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442" name="Google Shape;4442;p2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443" name="Google Shape;4443;p21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bình phương tối thiểu (Ordinary Least Squares – OLS)</a:t>
            </a:r>
            <a:endParaRPr sz="1400">
              <a:solidFill>
                <a:schemeClr val="dk1"/>
              </a:solidFill>
              <a:latin typeface="Arial"/>
              <a:ea typeface="Arial"/>
              <a:cs typeface="Arial"/>
              <a:sym typeface="Arial"/>
            </a:endParaRPr>
          </a:p>
        </p:txBody>
      </p:sp>
      <p:sp>
        <p:nvSpPr>
          <p:cNvPr id="4444" name="Google Shape;4444;p219"/>
          <p:cNvSpPr/>
          <p:nvPr/>
        </p:nvSpPr>
        <p:spPr>
          <a:xfrm>
            <a:off x="666750" y="2345935"/>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ký hiệu nhỏ gọn sử dụng ma trận </a:t>
            </a:r>
            <a:endParaRPr/>
          </a:p>
        </p:txBody>
      </p:sp>
      <p:sp>
        <p:nvSpPr>
          <p:cNvPr id="4445" name="Google Shape;4445;p219"/>
          <p:cNvSpPr/>
          <p:nvPr/>
        </p:nvSpPr>
        <p:spPr>
          <a:xfrm>
            <a:off x="4221712" y="1786898"/>
            <a:ext cx="1459401" cy="338554"/>
          </a:xfrm>
          <a:prstGeom prst="rect">
            <a:avLst/>
          </a:prstGeom>
          <a:blipFill rotWithShape="1">
            <a:blip r:embed="rId3">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0" name="Shape 4450"/>
        <p:cNvGrpSpPr/>
        <p:nvPr/>
      </p:nvGrpSpPr>
      <p:grpSpPr>
        <a:xfrm>
          <a:off x="0" y="0"/>
          <a:ext cx="0" cy="0"/>
          <a:chOff x="0" y="0"/>
          <a:chExt cx="0" cy="0"/>
        </a:xfrm>
      </p:grpSpPr>
      <p:grpSp>
        <p:nvGrpSpPr>
          <p:cNvPr id="4451" name="Google Shape;4451;p220"/>
          <p:cNvGrpSpPr/>
          <p:nvPr/>
        </p:nvGrpSpPr>
        <p:grpSpPr>
          <a:xfrm>
            <a:off x="450000" y="450000"/>
            <a:ext cx="9018000" cy="276999"/>
            <a:chOff x="450000" y="450000"/>
            <a:chExt cx="9018000" cy="276999"/>
          </a:xfrm>
        </p:grpSpPr>
        <p:sp>
          <p:nvSpPr>
            <p:cNvPr id="4452" name="Google Shape;4452;p2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453" name="Google Shape;4453;p2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454" name="Google Shape;4454;p22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bình phương tối thiểu (Ordinary Least Squares – OLS)</a:t>
            </a:r>
            <a:endParaRPr sz="1400">
              <a:solidFill>
                <a:schemeClr val="dk1"/>
              </a:solidFill>
              <a:latin typeface="Arial"/>
              <a:ea typeface="Arial"/>
              <a:cs typeface="Arial"/>
              <a:sym typeface="Arial"/>
            </a:endParaRPr>
          </a:p>
        </p:txBody>
      </p:sp>
      <p:sp>
        <p:nvSpPr>
          <p:cNvPr id="4455" name="Google Shape;4455;p220"/>
          <p:cNvSpPr/>
          <p:nvPr/>
        </p:nvSpPr>
        <p:spPr>
          <a:xfrm>
            <a:off x="666750" y="3904549"/>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ký hiệu nhỏ gọn sử dụng ma trận </a:t>
            </a:r>
            <a:endParaRPr/>
          </a:p>
        </p:txBody>
      </p:sp>
      <p:sp>
        <p:nvSpPr>
          <p:cNvPr id="4456" name="Google Shape;4456;p220"/>
          <p:cNvSpPr/>
          <p:nvPr/>
        </p:nvSpPr>
        <p:spPr>
          <a:xfrm>
            <a:off x="4221712" y="1786898"/>
            <a:ext cx="1459401" cy="338554"/>
          </a:xfrm>
          <a:prstGeom prst="rect">
            <a:avLst/>
          </a:prstGeom>
          <a:blipFill rotWithShape="1">
            <a:blip r:embed="rId3">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457" name="Google Shape;4457;p220"/>
          <p:cNvSpPr/>
          <p:nvPr/>
        </p:nvSpPr>
        <p:spPr>
          <a:xfrm>
            <a:off x="4169408" y="2193786"/>
            <a:ext cx="1214307" cy="146328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458" name="Google Shape;4458;p220"/>
          <p:cNvCxnSpPr/>
          <p:nvPr/>
        </p:nvCxnSpPr>
        <p:spPr>
          <a:xfrm rot="10800000">
            <a:off x="4411352" y="2125452"/>
            <a:ext cx="0" cy="828000"/>
          </a:xfrm>
          <a:prstGeom prst="straightConnector1">
            <a:avLst/>
          </a:prstGeom>
          <a:noFill/>
          <a:ln cap="flat" cmpd="sng" w="9525">
            <a:solidFill>
              <a:srgbClr val="FF0000"/>
            </a:solidFill>
            <a:prstDash val="solid"/>
            <a:miter lim="800000"/>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pSp>
        <p:nvGrpSpPr>
          <p:cNvPr id="540" name="Google Shape;540;p22"/>
          <p:cNvGrpSpPr/>
          <p:nvPr/>
        </p:nvGrpSpPr>
        <p:grpSpPr>
          <a:xfrm>
            <a:off x="450000" y="450000"/>
            <a:ext cx="9018000" cy="276999"/>
            <a:chOff x="450000" y="450000"/>
            <a:chExt cx="9018000" cy="276999"/>
          </a:xfrm>
        </p:grpSpPr>
        <p:sp>
          <p:nvSpPr>
            <p:cNvPr id="541" name="Google Shape;541;p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542" name="Google Shape;542;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543" name="Google Shape;543;p2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544" name="Google Shape;544;p22"/>
          <p:cNvSpPr/>
          <p:nvPr/>
        </p:nvSpPr>
        <p:spPr>
          <a:xfrm>
            <a:off x="666749" y="1773237"/>
            <a:ext cx="8677275" cy="280789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5" name="Google Shape;545;p22"/>
          <p:cNvPicPr preferRelativeResize="0"/>
          <p:nvPr/>
        </p:nvPicPr>
        <p:blipFill rotWithShape="1">
          <a:blip r:embed="rId3">
            <a:alphaModFix/>
          </a:blip>
          <a:srcRect b="42016" l="1" r="9432" t="0"/>
          <a:stretch/>
        </p:blipFill>
        <p:spPr>
          <a:xfrm>
            <a:off x="720090" y="1829295"/>
            <a:ext cx="8623936" cy="2535810"/>
          </a:xfrm>
          <a:prstGeom prst="rect">
            <a:avLst/>
          </a:prstGeom>
          <a:noFill/>
          <a:ln>
            <a:noFill/>
          </a:ln>
        </p:spPr>
      </p:pic>
      <p:sp>
        <p:nvSpPr>
          <p:cNvPr id="546" name="Google Shape;546;p22"/>
          <p:cNvSpPr/>
          <p:nvPr/>
        </p:nvSpPr>
        <p:spPr>
          <a:xfrm>
            <a:off x="3367236" y="1922336"/>
            <a:ext cx="3420380" cy="231877"/>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7" name="Google Shape;547;p22"/>
          <p:cNvPicPr preferRelativeResize="0"/>
          <p:nvPr/>
        </p:nvPicPr>
        <p:blipFill rotWithShape="1">
          <a:blip r:embed="rId3">
            <a:alphaModFix/>
          </a:blip>
          <a:srcRect b="0" l="7185" r="78825" t="57983"/>
          <a:stretch/>
        </p:blipFill>
        <p:spPr>
          <a:xfrm>
            <a:off x="2467136" y="2611103"/>
            <a:ext cx="1332148" cy="1837575"/>
          </a:xfrm>
          <a:prstGeom prst="rect">
            <a:avLst/>
          </a:prstGeom>
          <a:noFill/>
          <a:ln>
            <a:noFill/>
          </a:ln>
        </p:spPr>
      </p:pic>
      <p:grpSp>
        <p:nvGrpSpPr>
          <p:cNvPr id="548" name="Google Shape;548;p22"/>
          <p:cNvGrpSpPr/>
          <p:nvPr/>
        </p:nvGrpSpPr>
        <p:grpSpPr>
          <a:xfrm>
            <a:off x="666750" y="4689140"/>
            <a:ext cx="8677275" cy="815786"/>
            <a:chOff x="559817" y="3081411"/>
            <a:chExt cx="8677275" cy="815786"/>
          </a:xfrm>
        </p:grpSpPr>
        <p:sp>
          <p:nvSpPr>
            <p:cNvPr id="549" name="Google Shape;549;p22"/>
            <p:cNvSpPr/>
            <p:nvPr/>
          </p:nvSpPr>
          <p:spPr>
            <a:xfrm>
              <a:off x="559817" y="3081411"/>
              <a:ext cx="8677275" cy="8157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50" name="Google Shape;550;p22"/>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551" name="Google Shape;551;p22"/>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a:t>
              </a:r>
              <a:endParaRPr b="1" sz="1300">
                <a:solidFill>
                  <a:srgbClr val="262626"/>
                </a:solidFill>
                <a:latin typeface="Arial"/>
                <a:ea typeface="Arial"/>
                <a:cs typeface="Arial"/>
                <a:sym typeface="Arial"/>
              </a:endParaRPr>
            </a:p>
          </p:txBody>
        </p:sp>
        <p:sp>
          <p:nvSpPr>
            <p:cNvPr id="552" name="Google Shape;552;p22"/>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Dữ liệu này trở thành y (biến phụ thuộc, giá trị thực tế).</a:t>
              </a:r>
              <a:endParaRPr sz="1400">
                <a:solidFill>
                  <a:srgbClr val="262626"/>
                </a:solidFill>
                <a:latin typeface="Arial"/>
                <a:ea typeface="Arial"/>
                <a:cs typeface="Arial"/>
                <a:sym typeface="Arial"/>
              </a:endParaRPr>
            </a:p>
          </p:txBody>
        </p:sp>
      </p:gr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3" name="Shape 4463"/>
        <p:cNvGrpSpPr/>
        <p:nvPr/>
      </p:nvGrpSpPr>
      <p:grpSpPr>
        <a:xfrm>
          <a:off x="0" y="0"/>
          <a:ext cx="0" cy="0"/>
          <a:chOff x="0" y="0"/>
          <a:chExt cx="0" cy="0"/>
        </a:xfrm>
      </p:grpSpPr>
      <p:grpSp>
        <p:nvGrpSpPr>
          <p:cNvPr id="4464" name="Google Shape;4464;p221"/>
          <p:cNvGrpSpPr/>
          <p:nvPr/>
        </p:nvGrpSpPr>
        <p:grpSpPr>
          <a:xfrm>
            <a:off x="450000" y="450000"/>
            <a:ext cx="9018000" cy="276999"/>
            <a:chOff x="450000" y="450000"/>
            <a:chExt cx="9018000" cy="276999"/>
          </a:xfrm>
        </p:grpSpPr>
        <p:sp>
          <p:nvSpPr>
            <p:cNvPr id="4465" name="Google Shape;4465;p2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466" name="Google Shape;4466;p2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467" name="Google Shape;4467;p22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bình phương tối thiểu (Ordinary Least Squares – OLS)</a:t>
            </a:r>
            <a:endParaRPr sz="1400">
              <a:solidFill>
                <a:schemeClr val="dk1"/>
              </a:solidFill>
              <a:latin typeface="Arial"/>
              <a:ea typeface="Arial"/>
              <a:cs typeface="Arial"/>
              <a:sym typeface="Arial"/>
            </a:endParaRPr>
          </a:p>
        </p:txBody>
      </p:sp>
      <p:sp>
        <p:nvSpPr>
          <p:cNvPr id="4468" name="Google Shape;4468;p221"/>
          <p:cNvSpPr/>
          <p:nvPr/>
        </p:nvSpPr>
        <p:spPr>
          <a:xfrm>
            <a:off x="666750" y="3904549"/>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ký hiệu nhỏ gọn sử dụng ma trận </a:t>
            </a:r>
            <a:endParaRPr/>
          </a:p>
        </p:txBody>
      </p:sp>
      <p:sp>
        <p:nvSpPr>
          <p:cNvPr id="4469" name="Google Shape;4469;p221"/>
          <p:cNvSpPr/>
          <p:nvPr/>
        </p:nvSpPr>
        <p:spPr>
          <a:xfrm>
            <a:off x="4221712" y="1786898"/>
            <a:ext cx="1459401" cy="338554"/>
          </a:xfrm>
          <a:prstGeom prst="rect">
            <a:avLst/>
          </a:prstGeom>
          <a:blipFill rotWithShape="1">
            <a:blip r:embed="rId3">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470" name="Google Shape;4470;p221"/>
          <p:cNvSpPr/>
          <p:nvPr/>
        </p:nvSpPr>
        <p:spPr>
          <a:xfrm>
            <a:off x="4577840" y="2127710"/>
            <a:ext cx="2474190" cy="159543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471" name="Google Shape;4471;p221"/>
          <p:cNvCxnSpPr/>
          <p:nvPr/>
        </p:nvCxnSpPr>
        <p:spPr>
          <a:xfrm rot="10800000">
            <a:off x="4819784" y="2125452"/>
            <a:ext cx="0" cy="828000"/>
          </a:xfrm>
          <a:prstGeom prst="straightConnector1">
            <a:avLst/>
          </a:prstGeom>
          <a:noFill/>
          <a:ln cap="flat" cmpd="sng" w="9525">
            <a:solidFill>
              <a:srgbClr val="FF0000"/>
            </a:solidFill>
            <a:prstDash val="solid"/>
            <a:miter lim="800000"/>
            <a:headEnd len="sm" w="sm" type="none"/>
            <a:tailEnd len="med" w="med" type="triangle"/>
          </a:ln>
        </p:spPr>
      </p:cxn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6" name="Shape 4476"/>
        <p:cNvGrpSpPr/>
        <p:nvPr/>
      </p:nvGrpSpPr>
      <p:grpSpPr>
        <a:xfrm>
          <a:off x="0" y="0"/>
          <a:ext cx="0" cy="0"/>
          <a:chOff x="0" y="0"/>
          <a:chExt cx="0" cy="0"/>
        </a:xfrm>
      </p:grpSpPr>
      <p:grpSp>
        <p:nvGrpSpPr>
          <p:cNvPr id="4477" name="Google Shape;4477;p222"/>
          <p:cNvGrpSpPr/>
          <p:nvPr/>
        </p:nvGrpSpPr>
        <p:grpSpPr>
          <a:xfrm>
            <a:off x="450000" y="450000"/>
            <a:ext cx="9018000" cy="276999"/>
            <a:chOff x="450000" y="450000"/>
            <a:chExt cx="9018000" cy="276999"/>
          </a:xfrm>
        </p:grpSpPr>
        <p:sp>
          <p:nvSpPr>
            <p:cNvPr id="4478" name="Google Shape;4478;p2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479" name="Google Shape;4479;p2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480" name="Google Shape;4480;p22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bình phương tối thiểu (Ordinary Least Squares – OLS)</a:t>
            </a:r>
            <a:endParaRPr sz="1400">
              <a:solidFill>
                <a:schemeClr val="dk1"/>
              </a:solidFill>
              <a:latin typeface="Arial"/>
              <a:ea typeface="Arial"/>
              <a:cs typeface="Arial"/>
              <a:sym typeface="Arial"/>
            </a:endParaRPr>
          </a:p>
        </p:txBody>
      </p:sp>
      <p:sp>
        <p:nvSpPr>
          <p:cNvPr id="4481" name="Google Shape;4481;p222"/>
          <p:cNvSpPr/>
          <p:nvPr/>
        </p:nvSpPr>
        <p:spPr>
          <a:xfrm>
            <a:off x="666750" y="3904549"/>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ký hiệu nhỏ gọn sử dụng ma trận </a:t>
            </a:r>
            <a:endParaRPr/>
          </a:p>
        </p:txBody>
      </p:sp>
      <p:sp>
        <p:nvSpPr>
          <p:cNvPr id="4482" name="Google Shape;4482;p222"/>
          <p:cNvSpPr/>
          <p:nvPr/>
        </p:nvSpPr>
        <p:spPr>
          <a:xfrm>
            <a:off x="4221712" y="1786898"/>
            <a:ext cx="1459401" cy="338554"/>
          </a:xfrm>
          <a:prstGeom prst="rect">
            <a:avLst/>
          </a:prstGeom>
          <a:blipFill rotWithShape="1">
            <a:blip r:embed="rId3">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483" name="Google Shape;4483;p222"/>
          <p:cNvSpPr/>
          <p:nvPr/>
        </p:nvSpPr>
        <p:spPr>
          <a:xfrm>
            <a:off x="4951413" y="2161373"/>
            <a:ext cx="900100" cy="1528111"/>
          </a:xfrm>
          <a:prstGeom prst="rect">
            <a:avLst/>
          </a:prstGeom>
          <a:blipFill rotWithShape="1">
            <a:blip r:embed="rId4">
              <a:alphaModFix/>
            </a:blip>
            <a:stretch>
              <a:fillRect b="0" l="-134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484" name="Google Shape;4484;p222"/>
          <p:cNvCxnSpPr/>
          <p:nvPr/>
        </p:nvCxnSpPr>
        <p:spPr>
          <a:xfrm rot="10800000">
            <a:off x="5022984" y="2125452"/>
            <a:ext cx="0" cy="828000"/>
          </a:xfrm>
          <a:prstGeom prst="straightConnector1">
            <a:avLst/>
          </a:prstGeom>
          <a:noFill/>
          <a:ln cap="flat" cmpd="sng" w="9525">
            <a:solidFill>
              <a:srgbClr val="FF0000"/>
            </a:solidFill>
            <a:prstDash val="solid"/>
            <a:miter lim="800000"/>
            <a:headEnd len="sm" w="sm" type="none"/>
            <a:tailEnd len="med" w="med" type="triangle"/>
          </a:ln>
        </p:spPr>
      </p:cxn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9" name="Shape 4489"/>
        <p:cNvGrpSpPr/>
        <p:nvPr/>
      </p:nvGrpSpPr>
      <p:grpSpPr>
        <a:xfrm>
          <a:off x="0" y="0"/>
          <a:ext cx="0" cy="0"/>
          <a:chOff x="0" y="0"/>
          <a:chExt cx="0" cy="0"/>
        </a:xfrm>
      </p:grpSpPr>
      <p:grpSp>
        <p:nvGrpSpPr>
          <p:cNvPr id="4490" name="Google Shape;4490;p223"/>
          <p:cNvGrpSpPr/>
          <p:nvPr/>
        </p:nvGrpSpPr>
        <p:grpSpPr>
          <a:xfrm>
            <a:off x="450000" y="450000"/>
            <a:ext cx="9018000" cy="276999"/>
            <a:chOff x="450000" y="450000"/>
            <a:chExt cx="9018000" cy="276999"/>
          </a:xfrm>
        </p:grpSpPr>
        <p:sp>
          <p:nvSpPr>
            <p:cNvPr id="4491" name="Google Shape;4491;p2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492" name="Google Shape;4492;p2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493" name="Google Shape;4493;p22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bình phương tối thiểu (Ordinary Least Squares – OLS)</a:t>
            </a:r>
            <a:endParaRPr sz="1400">
              <a:solidFill>
                <a:schemeClr val="dk1"/>
              </a:solidFill>
              <a:latin typeface="Arial"/>
              <a:ea typeface="Arial"/>
              <a:cs typeface="Arial"/>
              <a:sym typeface="Arial"/>
            </a:endParaRPr>
          </a:p>
        </p:txBody>
      </p:sp>
      <p:sp>
        <p:nvSpPr>
          <p:cNvPr id="4494" name="Google Shape;4494;p223"/>
          <p:cNvSpPr/>
          <p:nvPr/>
        </p:nvSpPr>
        <p:spPr>
          <a:xfrm>
            <a:off x="666750" y="3904549"/>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ký hiệu nhỏ gọn sử dụng ma trận </a:t>
            </a:r>
            <a:endParaRPr/>
          </a:p>
        </p:txBody>
      </p:sp>
      <p:sp>
        <p:nvSpPr>
          <p:cNvPr id="4495" name="Google Shape;4495;p223"/>
          <p:cNvSpPr/>
          <p:nvPr/>
        </p:nvSpPr>
        <p:spPr>
          <a:xfrm>
            <a:off x="4221712" y="1786898"/>
            <a:ext cx="1459401" cy="338554"/>
          </a:xfrm>
          <a:prstGeom prst="rect">
            <a:avLst/>
          </a:prstGeom>
          <a:blipFill rotWithShape="1">
            <a:blip r:embed="rId3">
              <a:alphaModFix/>
            </a:blip>
            <a:stretch>
              <a:fillRect b="-89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496" name="Google Shape;4496;p223"/>
          <p:cNvSpPr/>
          <p:nvPr/>
        </p:nvSpPr>
        <p:spPr>
          <a:xfrm>
            <a:off x="5311889" y="2193785"/>
            <a:ext cx="900100" cy="1463286"/>
          </a:xfrm>
          <a:prstGeom prst="rect">
            <a:avLst/>
          </a:prstGeom>
          <a:blipFill rotWithShape="1">
            <a:blip r:embed="rId4">
              <a:alphaModFix/>
            </a:blip>
            <a:stretch>
              <a:fillRect b="0" l="-67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497" name="Google Shape;4497;p223"/>
          <p:cNvCxnSpPr/>
          <p:nvPr/>
        </p:nvCxnSpPr>
        <p:spPr>
          <a:xfrm rot="10800000">
            <a:off x="5383460" y="2125452"/>
            <a:ext cx="0" cy="828000"/>
          </a:xfrm>
          <a:prstGeom prst="straightConnector1">
            <a:avLst/>
          </a:prstGeom>
          <a:noFill/>
          <a:ln cap="flat" cmpd="sng" w="9525">
            <a:solidFill>
              <a:srgbClr val="FF0000"/>
            </a:solidFill>
            <a:prstDash val="solid"/>
            <a:miter lim="800000"/>
            <a:headEnd len="sm" w="sm" type="none"/>
            <a:tailEnd len="med" w="med" type="triangle"/>
          </a:ln>
        </p:spPr>
      </p:cxn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2" name="Shape 4502"/>
        <p:cNvGrpSpPr/>
        <p:nvPr/>
      </p:nvGrpSpPr>
      <p:grpSpPr>
        <a:xfrm>
          <a:off x="0" y="0"/>
          <a:ext cx="0" cy="0"/>
          <a:chOff x="0" y="0"/>
          <a:chExt cx="0" cy="0"/>
        </a:xfrm>
      </p:grpSpPr>
      <p:grpSp>
        <p:nvGrpSpPr>
          <p:cNvPr id="4503" name="Google Shape;4503;p224"/>
          <p:cNvGrpSpPr/>
          <p:nvPr/>
        </p:nvGrpSpPr>
        <p:grpSpPr>
          <a:xfrm>
            <a:off x="450000" y="450000"/>
            <a:ext cx="9018000" cy="276999"/>
            <a:chOff x="450000" y="450000"/>
            <a:chExt cx="9018000" cy="276999"/>
          </a:xfrm>
        </p:grpSpPr>
        <p:sp>
          <p:nvSpPr>
            <p:cNvPr id="4504" name="Google Shape;4504;p2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505" name="Google Shape;4505;p2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506" name="Google Shape;4506;p22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bình phương tối thiểu (Ordinary Least Squares – OLS)</a:t>
            </a:r>
            <a:endParaRPr sz="1400">
              <a:solidFill>
                <a:schemeClr val="dk1"/>
              </a:solidFill>
              <a:latin typeface="Arial"/>
              <a:ea typeface="Arial"/>
              <a:cs typeface="Arial"/>
              <a:sym typeface="Arial"/>
            </a:endParaRPr>
          </a:p>
        </p:txBody>
      </p:sp>
      <p:sp>
        <p:nvSpPr>
          <p:cNvPr id="4507" name="Google Shape;4507;p224"/>
          <p:cNvSpPr/>
          <p:nvPr/>
        </p:nvSpPr>
        <p:spPr>
          <a:xfrm>
            <a:off x="671261" y="1700808"/>
            <a:ext cx="8632825" cy="95075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chúng ta có một hệ phương trình tuyến tính được xác định quá mức, giải pháp chính xác không tồn tại.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có thể giảm thiểu |𝜺|</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 và nhận được giải pháp "tốt nhất" 𝜷.</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kiện giảm thiểu cho |𝜺|</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 được đưa ra bởi đạo hàm:</a:t>
            </a:r>
            <a:endParaRPr/>
          </a:p>
        </p:txBody>
      </p:sp>
      <p:sp>
        <p:nvSpPr>
          <p:cNvPr id="4508" name="Google Shape;4508;p224"/>
          <p:cNvSpPr/>
          <p:nvPr/>
        </p:nvSpPr>
        <p:spPr>
          <a:xfrm>
            <a:off x="4363929" y="2801071"/>
            <a:ext cx="1174965" cy="62792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3" name="Shape 4513"/>
        <p:cNvGrpSpPr/>
        <p:nvPr/>
      </p:nvGrpSpPr>
      <p:grpSpPr>
        <a:xfrm>
          <a:off x="0" y="0"/>
          <a:ext cx="0" cy="0"/>
          <a:chOff x="0" y="0"/>
          <a:chExt cx="0" cy="0"/>
        </a:xfrm>
      </p:grpSpPr>
      <p:grpSp>
        <p:nvGrpSpPr>
          <p:cNvPr id="4514" name="Google Shape;4514;p225"/>
          <p:cNvGrpSpPr/>
          <p:nvPr/>
        </p:nvGrpSpPr>
        <p:grpSpPr>
          <a:xfrm>
            <a:off x="450000" y="450000"/>
            <a:ext cx="9018000" cy="276999"/>
            <a:chOff x="450000" y="450000"/>
            <a:chExt cx="9018000" cy="276999"/>
          </a:xfrm>
        </p:grpSpPr>
        <p:sp>
          <p:nvSpPr>
            <p:cNvPr id="4515" name="Google Shape;4515;p2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516" name="Google Shape;4516;p2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517" name="Google Shape;4517;p22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bình phương tối thiểu (Ordinary Least Squares – OLS)</a:t>
            </a:r>
            <a:endParaRPr sz="1400">
              <a:solidFill>
                <a:schemeClr val="dk1"/>
              </a:solidFill>
              <a:latin typeface="Arial"/>
              <a:ea typeface="Arial"/>
              <a:cs typeface="Arial"/>
              <a:sym typeface="Arial"/>
            </a:endParaRPr>
          </a:p>
        </p:txBody>
      </p:sp>
      <p:sp>
        <p:nvSpPr>
          <p:cNvPr id="4518" name="Google Shape;4518;p225"/>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kiện giảm thiểu cho |𝜺|</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 được đưa ra bởi đạo hàm có thể được mở rộng như sau:</a:t>
            </a:r>
            <a:endParaRPr/>
          </a:p>
        </p:txBody>
      </p:sp>
      <p:sp>
        <p:nvSpPr>
          <p:cNvPr id="4519" name="Google Shape;4519;p225"/>
          <p:cNvSpPr/>
          <p:nvPr/>
        </p:nvSpPr>
        <p:spPr>
          <a:xfrm>
            <a:off x="2514801" y="2205038"/>
            <a:ext cx="4873221" cy="2677143"/>
          </a:xfrm>
          <a:prstGeom prst="rect">
            <a:avLst/>
          </a:prstGeom>
          <a:blipFill rotWithShape="1">
            <a:blip r:embed="rId3">
              <a:alphaModFix/>
            </a:blip>
            <a:stretch>
              <a:fillRect b="-91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4" name="Shape 4524"/>
        <p:cNvGrpSpPr/>
        <p:nvPr/>
      </p:nvGrpSpPr>
      <p:grpSpPr>
        <a:xfrm>
          <a:off x="0" y="0"/>
          <a:ext cx="0" cy="0"/>
          <a:chOff x="0" y="0"/>
          <a:chExt cx="0" cy="0"/>
        </a:xfrm>
      </p:grpSpPr>
      <p:grpSp>
        <p:nvGrpSpPr>
          <p:cNvPr id="4525" name="Google Shape;4525;p226"/>
          <p:cNvGrpSpPr/>
          <p:nvPr/>
        </p:nvGrpSpPr>
        <p:grpSpPr>
          <a:xfrm>
            <a:off x="450000" y="450000"/>
            <a:ext cx="9018000" cy="276999"/>
            <a:chOff x="450000" y="450000"/>
            <a:chExt cx="9018000" cy="276999"/>
          </a:xfrm>
        </p:grpSpPr>
        <p:sp>
          <p:nvSpPr>
            <p:cNvPr id="4526" name="Google Shape;4526;p2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527" name="Google Shape;4527;p2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528" name="Google Shape;4528;p22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bình phương tối thiểu (Ordinary Least Squares – OLS)</a:t>
            </a:r>
            <a:endParaRPr sz="1400">
              <a:solidFill>
                <a:schemeClr val="dk1"/>
              </a:solidFill>
              <a:latin typeface="Arial"/>
              <a:ea typeface="Arial"/>
              <a:cs typeface="Arial"/>
              <a:sym typeface="Arial"/>
            </a:endParaRPr>
          </a:p>
        </p:txBody>
      </p:sp>
      <p:sp>
        <p:nvSpPr>
          <p:cNvPr id="4529" name="Google Shape;4529;p226"/>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Giải pháp 𝜷  từ trang chiếu trước đó được đưa ra bởi biểu thức sau:</a:t>
            </a:r>
            <a:endParaRPr/>
          </a:p>
        </p:txBody>
      </p:sp>
      <p:sp>
        <p:nvSpPr>
          <p:cNvPr id="4530" name="Google Shape;4530;p226"/>
          <p:cNvSpPr/>
          <p:nvPr/>
        </p:nvSpPr>
        <p:spPr>
          <a:xfrm>
            <a:off x="3736029" y="3022982"/>
            <a:ext cx="2424608" cy="2923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Giả nghịch đảo</a:t>
            </a:r>
            <a:endParaRPr sz="1300">
              <a:solidFill>
                <a:srgbClr val="262626"/>
              </a:solidFill>
              <a:latin typeface="Arial"/>
              <a:ea typeface="Arial"/>
              <a:cs typeface="Arial"/>
              <a:sym typeface="Arial"/>
            </a:endParaRPr>
          </a:p>
        </p:txBody>
      </p:sp>
      <p:sp>
        <p:nvSpPr>
          <p:cNvPr id="4531" name="Google Shape;4531;p226"/>
          <p:cNvSpPr/>
          <p:nvPr/>
        </p:nvSpPr>
        <p:spPr>
          <a:xfrm flipH="1" rot="-5400000">
            <a:off x="4780245" y="2254498"/>
            <a:ext cx="342337" cy="1039498"/>
          </a:xfrm>
          <a:prstGeom prst="rightBrace">
            <a:avLst>
              <a:gd fmla="val 34851"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532" name="Google Shape;4532;p226"/>
          <p:cNvSpPr/>
          <p:nvPr/>
        </p:nvSpPr>
        <p:spPr>
          <a:xfrm>
            <a:off x="3854689" y="2234323"/>
            <a:ext cx="2193448" cy="338554"/>
          </a:xfrm>
          <a:prstGeom prst="rect">
            <a:avLst/>
          </a:prstGeom>
          <a:blipFill rotWithShape="1">
            <a:blip r:embed="rId3">
              <a:alphaModFix/>
            </a:blip>
            <a:stretch>
              <a:fillRect b="-109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33" name="Google Shape;4533;p226"/>
          <p:cNvSpPr/>
          <p:nvPr/>
        </p:nvSpPr>
        <p:spPr>
          <a:xfrm>
            <a:off x="671261" y="346264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Biểu thức ma trận trong ngoặc đơn vuông được gọi là "giả nghịch đảo.”</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8" name="Shape 4538"/>
        <p:cNvGrpSpPr/>
        <p:nvPr/>
      </p:nvGrpSpPr>
      <p:grpSpPr>
        <a:xfrm>
          <a:off x="0" y="0"/>
          <a:ext cx="0" cy="0"/>
          <a:chOff x="0" y="0"/>
          <a:chExt cx="0" cy="0"/>
        </a:xfrm>
      </p:grpSpPr>
      <p:grpSp>
        <p:nvGrpSpPr>
          <p:cNvPr id="4539" name="Google Shape;4539;p227"/>
          <p:cNvGrpSpPr/>
          <p:nvPr/>
        </p:nvGrpSpPr>
        <p:grpSpPr>
          <a:xfrm>
            <a:off x="450000" y="450000"/>
            <a:ext cx="9018000" cy="276999"/>
            <a:chOff x="450000" y="450000"/>
            <a:chExt cx="9018000" cy="276999"/>
          </a:xfrm>
        </p:grpSpPr>
        <p:sp>
          <p:nvSpPr>
            <p:cNvPr id="4540" name="Google Shape;4540;p2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541" name="Google Shape;4541;p2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542" name="Google Shape;4542;p22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và dự đoán hồi quy (kiểm tra)</a:t>
            </a:r>
            <a:endParaRPr/>
          </a:p>
        </p:txBody>
      </p:sp>
      <p:sp>
        <p:nvSpPr>
          <p:cNvPr id="4543" name="Google Shape;4543;p227"/>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Bước huấn luyện: sử dụng bộ dữ liệu huấn luyện và lấy một bộ tham số mẫu {𝛽𝑖 }.</a:t>
            </a:r>
            <a:endParaRPr/>
          </a:p>
        </p:txBody>
      </p:sp>
      <p:grpSp>
        <p:nvGrpSpPr>
          <p:cNvPr id="4544" name="Google Shape;4544;p227"/>
          <p:cNvGrpSpPr/>
          <p:nvPr/>
        </p:nvGrpSpPr>
        <p:grpSpPr>
          <a:xfrm>
            <a:off x="3662609" y="2199462"/>
            <a:ext cx="2584125" cy="2970646"/>
            <a:chOff x="3662609" y="2597649"/>
            <a:chExt cx="2584125" cy="2970646"/>
          </a:xfrm>
        </p:grpSpPr>
        <p:grpSp>
          <p:nvGrpSpPr>
            <p:cNvPr id="4545" name="Google Shape;4545;p227"/>
            <p:cNvGrpSpPr/>
            <p:nvPr/>
          </p:nvGrpSpPr>
          <p:grpSpPr>
            <a:xfrm>
              <a:off x="3723704" y="2597649"/>
              <a:ext cx="2450254" cy="2287372"/>
              <a:chOff x="3723704" y="3087254"/>
              <a:chExt cx="2450254" cy="2287372"/>
            </a:xfrm>
          </p:grpSpPr>
          <p:sp>
            <p:nvSpPr>
              <p:cNvPr id="4546" name="Google Shape;4546;p227"/>
              <p:cNvSpPr txBox="1"/>
              <p:nvPr/>
            </p:nvSpPr>
            <p:spPr>
              <a:xfrm>
                <a:off x="3723704" y="3087254"/>
                <a:ext cx="1764740" cy="2287372"/>
              </a:xfrm>
              <a:prstGeom prst="rect">
                <a:avLst/>
              </a:prstGeom>
              <a:blipFill rotWithShape="1">
                <a:blip r:embed="rId3">
                  <a:alphaModFix/>
                </a:blip>
                <a:stretch>
                  <a:fillRect b="0" l="0" r="0" t="0"/>
                </a:stretch>
              </a:blipFill>
              <a:ln cap="flat" cmpd="sng" w="25400">
                <a:solidFill>
                  <a:srgbClr val="193EB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47" name="Google Shape;4547;p227"/>
              <p:cNvSpPr txBox="1"/>
              <p:nvPr/>
            </p:nvSpPr>
            <p:spPr>
              <a:xfrm>
                <a:off x="5488444" y="3087254"/>
                <a:ext cx="685514" cy="2287372"/>
              </a:xfrm>
              <a:prstGeom prst="rect">
                <a:avLst/>
              </a:prstGeom>
              <a:blipFill rotWithShape="1">
                <a:blip r:embed="rId4">
                  <a:alphaModFix/>
                </a:blip>
                <a:stretch>
                  <a:fillRect b="0" l="0" r="0" t="0"/>
                </a:stretch>
              </a:blipFill>
              <a:ln cap="flat" cmpd="sng" w="25400">
                <a:solidFill>
                  <a:srgbClr val="193EB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548" name="Google Shape;4548;p227"/>
            <p:cNvSpPr txBox="1"/>
            <p:nvPr/>
          </p:nvSpPr>
          <p:spPr>
            <a:xfrm>
              <a:off x="3662609" y="5275907"/>
              <a:ext cx="2584125" cy="2923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FF0000"/>
                  </a:solidFill>
                  <a:latin typeface="Arial"/>
                  <a:ea typeface="Arial"/>
                  <a:cs typeface="Arial"/>
                  <a:sym typeface="Arial"/>
                </a:rPr>
                <a:t>bộ dữ liệu huấn luyện</a:t>
              </a:r>
              <a:endParaRPr sz="1300">
                <a:solidFill>
                  <a:srgbClr val="FF0000"/>
                </a:solidFill>
                <a:latin typeface="Arial"/>
                <a:ea typeface="Arial"/>
                <a:cs typeface="Arial"/>
                <a:sym typeface="Arial"/>
              </a:endParaRPr>
            </a:p>
          </p:txBody>
        </p:sp>
        <p:sp>
          <p:nvSpPr>
            <p:cNvPr id="4549" name="Google Shape;4549;p227"/>
            <p:cNvSpPr/>
            <p:nvPr/>
          </p:nvSpPr>
          <p:spPr>
            <a:xfrm flipH="1" rot="-5400000">
              <a:off x="4781389" y="3891001"/>
              <a:ext cx="342337" cy="2442804"/>
            </a:xfrm>
            <a:prstGeom prst="rightBrace">
              <a:avLst>
                <a:gd fmla="val 34851"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4" name="Shape 4554"/>
        <p:cNvGrpSpPr/>
        <p:nvPr/>
      </p:nvGrpSpPr>
      <p:grpSpPr>
        <a:xfrm>
          <a:off x="0" y="0"/>
          <a:ext cx="0" cy="0"/>
          <a:chOff x="0" y="0"/>
          <a:chExt cx="0" cy="0"/>
        </a:xfrm>
      </p:grpSpPr>
      <p:grpSp>
        <p:nvGrpSpPr>
          <p:cNvPr id="4555" name="Google Shape;4555;p228"/>
          <p:cNvGrpSpPr/>
          <p:nvPr/>
        </p:nvGrpSpPr>
        <p:grpSpPr>
          <a:xfrm>
            <a:off x="450000" y="450000"/>
            <a:ext cx="9018000" cy="276999"/>
            <a:chOff x="450000" y="450000"/>
            <a:chExt cx="9018000" cy="276999"/>
          </a:xfrm>
        </p:grpSpPr>
        <p:sp>
          <p:nvSpPr>
            <p:cNvPr id="4556" name="Google Shape;4556;p2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557" name="Google Shape;4557;p2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558" name="Google Shape;4558;p22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và dự đoán hồi quy (kiểm tra)</a:t>
            </a:r>
            <a:endParaRPr/>
          </a:p>
        </p:txBody>
      </p:sp>
      <p:sp>
        <p:nvSpPr>
          <p:cNvPr id="4559" name="Google Shape;4559;p228"/>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2) Bước dự đoán: khi một tập hợp mới {𝑥</a:t>
            </a:r>
            <a:r>
              <a:rPr baseline="-25000" lang="en-US" sz="1300">
                <a:solidFill>
                  <a:srgbClr val="262626"/>
                </a:solidFill>
                <a:latin typeface="Arial"/>
                <a:ea typeface="Arial"/>
                <a:cs typeface="Arial"/>
                <a:sym typeface="Arial"/>
              </a:rPr>
              <a:t>𝑖</a:t>
            </a:r>
            <a:r>
              <a:rPr lang="en-US" sz="1300">
                <a:solidFill>
                  <a:srgbClr val="262626"/>
                </a:solidFill>
                <a:latin typeface="Arial"/>
                <a:ea typeface="Arial"/>
                <a:cs typeface="Arial"/>
                <a:sym typeface="Arial"/>
              </a:rPr>
              <a:t>′} được đưa ra, tính giá trị của </a:t>
            </a:r>
            <a:r>
              <a:rPr lang="en-US" sz="1300">
                <a:solidFill>
                  <a:srgbClr val="FF0000"/>
                </a:solidFill>
                <a:latin typeface="Arial"/>
                <a:ea typeface="Arial"/>
                <a:cs typeface="Arial"/>
                <a:sym typeface="Arial"/>
              </a:rPr>
              <a:t>𝑦′</a:t>
            </a:r>
            <a:r>
              <a:rPr lang="en-US" sz="1300">
                <a:solidFill>
                  <a:srgbClr val="262626"/>
                </a:solidFill>
                <a:latin typeface="Arial"/>
                <a:ea typeface="Arial"/>
                <a:cs typeface="Arial"/>
                <a:sym typeface="Arial"/>
              </a:rPr>
              <a:t>, mà không rõ.</a:t>
            </a:r>
            <a:endParaRPr/>
          </a:p>
        </p:txBody>
      </p:sp>
      <p:grpSp>
        <p:nvGrpSpPr>
          <p:cNvPr id="4560" name="Google Shape;4560;p228"/>
          <p:cNvGrpSpPr/>
          <p:nvPr/>
        </p:nvGrpSpPr>
        <p:grpSpPr>
          <a:xfrm>
            <a:off x="3723704" y="2380215"/>
            <a:ext cx="2450254" cy="2287372"/>
            <a:chOff x="3723704" y="3087254"/>
            <a:chExt cx="2450254" cy="2287372"/>
          </a:xfrm>
        </p:grpSpPr>
        <p:sp>
          <p:nvSpPr>
            <p:cNvPr id="4561" name="Google Shape;4561;p228"/>
            <p:cNvSpPr txBox="1"/>
            <p:nvPr/>
          </p:nvSpPr>
          <p:spPr>
            <a:xfrm>
              <a:off x="3723704" y="3087254"/>
              <a:ext cx="1764740" cy="2287372"/>
            </a:xfrm>
            <a:prstGeom prst="rect">
              <a:avLst/>
            </a:prstGeom>
            <a:blipFill rotWithShape="1">
              <a:blip r:embed="rId3">
                <a:alphaModFix/>
              </a:blip>
              <a:stretch>
                <a:fillRect b="0" l="0" r="0" t="0"/>
              </a:stretch>
            </a:blipFill>
            <a:ln cap="flat" cmpd="sng" w="25400">
              <a:solidFill>
                <a:srgbClr val="193EB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62" name="Google Shape;4562;p228"/>
            <p:cNvSpPr txBox="1"/>
            <p:nvPr/>
          </p:nvSpPr>
          <p:spPr>
            <a:xfrm>
              <a:off x="5488444" y="3087254"/>
              <a:ext cx="685514" cy="2287372"/>
            </a:xfrm>
            <a:prstGeom prst="rect">
              <a:avLst/>
            </a:prstGeom>
            <a:blipFill rotWithShape="1">
              <a:blip r:embed="rId4">
                <a:alphaModFix/>
              </a:blip>
              <a:stretch>
                <a:fillRect b="0" l="0" r="-2561" t="0"/>
              </a:stretch>
            </a:blipFill>
            <a:ln cap="flat" cmpd="sng" w="25400">
              <a:solidFill>
                <a:srgbClr val="193EB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563" name="Google Shape;4563;p228"/>
          <p:cNvSpPr/>
          <p:nvPr/>
        </p:nvSpPr>
        <p:spPr>
          <a:xfrm>
            <a:off x="666750" y="4811731"/>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 trị dự đoán của </a:t>
            </a:r>
            <a:r>
              <a:rPr lang="en-US" sz="1300">
                <a:solidFill>
                  <a:srgbClr val="FF0000"/>
                </a:solidFill>
                <a:latin typeface="Arial"/>
                <a:ea typeface="Arial"/>
                <a:cs typeface="Arial"/>
                <a:sym typeface="Arial"/>
              </a:rPr>
              <a:t>𝑦′ </a:t>
            </a:r>
            <a:r>
              <a:rPr lang="en-US" sz="1300">
                <a:solidFill>
                  <a:srgbClr val="262626"/>
                </a:solidFill>
                <a:latin typeface="Arial"/>
                <a:ea typeface="Arial"/>
                <a:cs typeface="Arial"/>
                <a:sym typeface="Arial"/>
              </a:rPr>
              <a:t>được ký hiệu là </a:t>
            </a:r>
            <a:r>
              <a:rPr lang="en-US" sz="1300">
                <a:solidFill>
                  <a:srgbClr val="FF0000"/>
                </a:solidFill>
                <a:latin typeface="Arial"/>
                <a:ea typeface="Arial"/>
                <a:cs typeface="Arial"/>
                <a:sym typeface="Arial"/>
              </a:rPr>
              <a:t>𝑦 ̂</a:t>
            </a:r>
            <a:r>
              <a:rPr lang="en-US" sz="1300">
                <a:solidFill>
                  <a:srgbClr val="262626"/>
                </a:solidFill>
                <a:latin typeface="Arial"/>
                <a:ea typeface="Arial"/>
                <a:cs typeface="Arial"/>
                <a:sym typeface="Arial"/>
              </a:rPr>
              <a:t>, đó là một kỳ vọng có điều kiện </a:t>
            </a:r>
            <a:r>
              <a:rPr lang="en-US" sz="1300">
                <a:solidFill>
                  <a:srgbClr val="FF0000"/>
                </a:solidFill>
                <a:latin typeface="Arial"/>
                <a:ea typeface="Arial"/>
                <a:cs typeface="Arial"/>
                <a:sym typeface="Arial"/>
              </a:rPr>
              <a:t>𝑦 ̂=𝐸[𝑦|𝑑𝑎𝑡𝑎]</a:t>
            </a:r>
            <a:r>
              <a:rPr lang="en-US" sz="1300">
                <a:solidFill>
                  <a:srgbClr val="262626"/>
                </a:solidFill>
                <a:latin typeface="Arial"/>
                <a:ea typeface="Arial"/>
                <a:cs typeface="Arial"/>
                <a:sym typeface="Arial"/>
              </a:rPr>
              <a:t>.</a:t>
            </a:r>
            <a:r>
              <a:rPr lang="en-US" sz="1300">
                <a:solidFill>
                  <a:srgbClr val="FF0000"/>
                </a:solidFill>
                <a:latin typeface="Arial"/>
                <a:ea typeface="Arial"/>
                <a:cs typeface="Arial"/>
                <a:sym typeface="Arial"/>
              </a:rPr>
              <a:t>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Đưa ra các giá trị </a:t>
            </a:r>
            <a:r>
              <a:rPr lang="en-US" sz="1300">
                <a:solidFill>
                  <a:srgbClr val="193EB0"/>
                </a:solidFill>
                <a:latin typeface="Arial"/>
                <a:ea typeface="Arial"/>
                <a:cs typeface="Arial"/>
                <a:sym typeface="Arial"/>
              </a:rPr>
              <a:t>𝑥</a:t>
            </a:r>
            <a:r>
              <a:rPr baseline="-25000" lang="en-US" sz="1300">
                <a:solidFill>
                  <a:srgbClr val="193EB0"/>
                </a:solidFill>
                <a:latin typeface="Arial"/>
                <a:ea typeface="Arial"/>
                <a:cs typeface="Arial"/>
                <a:sym typeface="Arial"/>
              </a:rPr>
              <a:t>1</a:t>
            </a:r>
            <a:r>
              <a:rPr lang="en-US" sz="1300">
                <a:solidFill>
                  <a:srgbClr val="193EB0"/>
                </a:solidFill>
                <a:latin typeface="Arial"/>
                <a:ea typeface="Arial"/>
                <a:cs typeface="Arial"/>
                <a:sym typeface="Arial"/>
              </a:rPr>
              <a:t>′</a:t>
            </a:r>
            <a:r>
              <a:rPr lang="en-US" sz="1300">
                <a:solidFill>
                  <a:srgbClr val="262626"/>
                </a:solidFill>
                <a:latin typeface="Arial"/>
                <a:ea typeface="Arial"/>
                <a:cs typeface="Arial"/>
                <a:sym typeface="Arial"/>
              </a:rPr>
              <a:t>,</a:t>
            </a:r>
            <a:r>
              <a:rPr lang="en-US" sz="1300">
                <a:solidFill>
                  <a:srgbClr val="193EB0"/>
                </a:solidFill>
                <a:latin typeface="Arial"/>
                <a:ea typeface="Arial"/>
                <a:cs typeface="Arial"/>
                <a:sym typeface="Arial"/>
              </a:rPr>
              <a:t> 𝑥</a:t>
            </a:r>
            <a:r>
              <a:rPr baseline="-25000" lang="en-US" sz="1300">
                <a:solidFill>
                  <a:srgbClr val="193EB0"/>
                </a:solidFill>
                <a:latin typeface="Arial"/>
                <a:ea typeface="Arial"/>
                <a:cs typeface="Arial"/>
                <a:sym typeface="Arial"/>
              </a:rPr>
              <a:t>2</a:t>
            </a:r>
            <a:r>
              <a:rPr lang="en-US" sz="1300">
                <a:solidFill>
                  <a:srgbClr val="193EB0"/>
                </a:solidFill>
                <a:latin typeface="Arial"/>
                <a:ea typeface="Arial"/>
                <a:cs typeface="Arial"/>
                <a:sym typeface="Arial"/>
              </a:rPr>
              <a:t>′</a:t>
            </a:r>
            <a:r>
              <a:rPr lang="en-US" sz="1300">
                <a:solidFill>
                  <a:srgbClr val="262626"/>
                </a:solidFill>
                <a:latin typeface="Arial"/>
                <a:ea typeface="Arial"/>
                <a:cs typeface="Arial"/>
                <a:sym typeface="Arial"/>
              </a:rPr>
              <a:t>,</a:t>
            </a:r>
            <a:r>
              <a:rPr lang="en-US" sz="1300">
                <a:solidFill>
                  <a:srgbClr val="193EB0"/>
                </a:solidFill>
                <a:latin typeface="Arial"/>
                <a:ea typeface="Arial"/>
                <a:cs typeface="Arial"/>
                <a:sym typeface="Arial"/>
              </a:rPr>
              <a:t> </a:t>
            </a:r>
            <a:r>
              <a:rPr lang="en-US" sz="1300">
                <a:solidFill>
                  <a:srgbClr val="262626"/>
                </a:solidFill>
                <a:latin typeface="Arial"/>
                <a:ea typeface="Arial"/>
                <a:cs typeface="Arial"/>
                <a:sym typeface="Arial"/>
              </a:rPr>
              <a:t>…, </a:t>
            </a:r>
            <a:r>
              <a:rPr lang="en-US" sz="1300">
                <a:solidFill>
                  <a:srgbClr val="193EB0"/>
                </a:solidFill>
                <a:latin typeface="Arial"/>
                <a:ea typeface="Arial"/>
                <a:cs typeface="Arial"/>
                <a:sym typeface="Arial"/>
              </a:rPr>
              <a:t>𝑥</a:t>
            </a:r>
            <a:r>
              <a:rPr baseline="-25000" lang="en-US" sz="1300">
                <a:solidFill>
                  <a:srgbClr val="193EB0"/>
                </a:solidFill>
                <a:latin typeface="Arial"/>
                <a:ea typeface="Arial"/>
                <a:cs typeface="Arial"/>
                <a:sym typeface="Arial"/>
              </a:rPr>
              <a:t>𝑘</a:t>
            </a:r>
            <a:r>
              <a:rPr lang="en-US" sz="1300">
                <a:solidFill>
                  <a:srgbClr val="193EB0"/>
                </a:solidFill>
                <a:latin typeface="Arial"/>
                <a:ea typeface="Arial"/>
                <a:cs typeface="Arial"/>
                <a:sym typeface="Arial"/>
              </a:rPr>
              <a:t>′</a:t>
            </a:r>
            <a:r>
              <a:rPr lang="en-US" sz="1300">
                <a:solidFill>
                  <a:srgbClr val="262626"/>
                </a:solidFill>
                <a:latin typeface="Arial"/>
                <a:ea typeface="Arial"/>
                <a:cs typeface="Arial"/>
                <a:sym typeface="Arial"/>
              </a:rPr>
              <a:t>,</a:t>
            </a:r>
            <a:r>
              <a:rPr lang="en-US" sz="1300">
                <a:solidFill>
                  <a:srgbClr val="193EB0"/>
                </a:solidFill>
                <a:latin typeface="Arial"/>
                <a:ea typeface="Arial"/>
                <a:cs typeface="Arial"/>
                <a:sym typeface="Arial"/>
              </a:rPr>
              <a:t> </a:t>
            </a:r>
            <a:r>
              <a:rPr lang="en-US" sz="1300">
                <a:solidFill>
                  <a:srgbClr val="262626"/>
                </a:solidFill>
                <a:latin typeface="Arial"/>
                <a:ea typeface="Arial"/>
                <a:cs typeface="Arial"/>
                <a:sym typeface="Arial"/>
              </a:rPr>
              <a:t>tính toán 𝑦 ̂=𝛽</a:t>
            </a:r>
            <a:r>
              <a:rPr baseline="-25000" lang="en-US" sz="1300">
                <a:solidFill>
                  <a:srgbClr val="262626"/>
                </a:solidFill>
                <a:latin typeface="Arial"/>
                <a:ea typeface="Arial"/>
                <a:cs typeface="Arial"/>
                <a:sym typeface="Arial"/>
              </a:rPr>
              <a:t>0</a:t>
            </a:r>
            <a:r>
              <a:rPr lang="en-US" sz="1300">
                <a:solidFill>
                  <a:srgbClr val="262626"/>
                </a:solidFill>
                <a:latin typeface="Arial"/>
                <a:ea typeface="Arial"/>
                <a:cs typeface="Arial"/>
                <a:sym typeface="Arial"/>
              </a:rPr>
              <a:t>+𝛽</a:t>
            </a:r>
            <a:r>
              <a:rPr baseline="-25000" lang="en-US" sz="1300">
                <a:solidFill>
                  <a:srgbClr val="262626"/>
                </a:solidFill>
                <a:latin typeface="Arial"/>
                <a:ea typeface="Arial"/>
                <a:cs typeface="Arial"/>
                <a:sym typeface="Arial"/>
              </a:rPr>
              <a:t>1 </a:t>
            </a:r>
            <a:r>
              <a:rPr lang="en-US" sz="1300">
                <a:solidFill>
                  <a:srgbClr val="193EB0"/>
                </a:solidFill>
                <a:latin typeface="Arial"/>
                <a:ea typeface="Arial"/>
                <a:cs typeface="Arial"/>
                <a:sym typeface="Arial"/>
              </a:rPr>
              <a:t>𝑥</a:t>
            </a:r>
            <a:r>
              <a:rPr baseline="-25000" lang="en-US" sz="1300">
                <a:solidFill>
                  <a:srgbClr val="193EB0"/>
                </a:solidFill>
                <a:latin typeface="Arial"/>
                <a:ea typeface="Arial"/>
                <a:cs typeface="Arial"/>
                <a:sym typeface="Arial"/>
              </a:rPr>
              <a:t>1</a:t>
            </a:r>
            <a:r>
              <a:rPr lang="en-US" sz="1300">
                <a:solidFill>
                  <a:srgbClr val="193EB0"/>
                </a:solidFill>
                <a:latin typeface="Arial"/>
                <a:ea typeface="Arial"/>
                <a:cs typeface="Arial"/>
                <a:sym typeface="Arial"/>
              </a:rPr>
              <a:t>′</a:t>
            </a:r>
            <a:r>
              <a:rPr lang="en-US" sz="1300">
                <a:solidFill>
                  <a:srgbClr val="262626"/>
                </a:solidFill>
                <a:latin typeface="Arial"/>
                <a:ea typeface="Arial"/>
                <a:cs typeface="Arial"/>
                <a:sym typeface="Arial"/>
              </a:rPr>
              <a:t>+𝛽</a:t>
            </a:r>
            <a:r>
              <a:rPr baseline="-25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 </a:t>
            </a:r>
            <a:r>
              <a:rPr lang="en-US" sz="1300">
                <a:solidFill>
                  <a:srgbClr val="193EB0"/>
                </a:solidFill>
                <a:latin typeface="Arial"/>
                <a:ea typeface="Arial"/>
                <a:cs typeface="Arial"/>
                <a:sym typeface="Arial"/>
              </a:rPr>
              <a:t>𝑥</a:t>
            </a:r>
            <a:r>
              <a:rPr baseline="-25000" lang="en-US" sz="1300">
                <a:solidFill>
                  <a:srgbClr val="193EB0"/>
                </a:solidFill>
                <a:latin typeface="Arial"/>
                <a:ea typeface="Arial"/>
                <a:cs typeface="Arial"/>
                <a:sym typeface="Arial"/>
              </a:rPr>
              <a:t>2</a:t>
            </a:r>
            <a:r>
              <a:rPr lang="en-US" sz="1300">
                <a:solidFill>
                  <a:srgbClr val="193EB0"/>
                </a:solidFill>
                <a:latin typeface="Arial"/>
                <a:ea typeface="Arial"/>
                <a:cs typeface="Arial"/>
                <a:sym typeface="Arial"/>
              </a:rPr>
              <a:t>′</a:t>
            </a:r>
            <a:r>
              <a:rPr lang="en-US" sz="1300">
                <a:solidFill>
                  <a:srgbClr val="262626"/>
                </a:solidFill>
                <a:latin typeface="Arial"/>
                <a:ea typeface="Arial"/>
                <a:cs typeface="Arial"/>
                <a:sym typeface="Arial"/>
              </a:rPr>
              <a:t>+⋯+𝛽</a:t>
            </a:r>
            <a:r>
              <a:rPr baseline="-25000" lang="en-US" sz="1300">
                <a:solidFill>
                  <a:srgbClr val="262626"/>
                </a:solidFill>
                <a:latin typeface="Arial"/>
                <a:ea typeface="Arial"/>
                <a:cs typeface="Arial"/>
                <a:sym typeface="Arial"/>
              </a:rPr>
              <a:t>𝐾</a:t>
            </a:r>
            <a:r>
              <a:rPr lang="en-US" sz="1300">
                <a:solidFill>
                  <a:srgbClr val="262626"/>
                </a:solidFill>
                <a:latin typeface="Arial"/>
                <a:ea typeface="Arial"/>
                <a:cs typeface="Arial"/>
                <a:sym typeface="Arial"/>
              </a:rPr>
              <a:t> </a:t>
            </a:r>
            <a:r>
              <a:rPr lang="en-US" sz="1300">
                <a:solidFill>
                  <a:srgbClr val="193EB0"/>
                </a:solidFill>
                <a:latin typeface="Arial"/>
                <a:ea typeface="Arial"/>
                <a:cs typeface="Arial"/>
                <a:sym typeface="Arial"/>
              </a:rPr>
              <a:t>𝑥</a:t>
            </a:r>
            <a:r>
              <a:rPr baseline="-25000" lang="en-US" sz="1300">
                <a:solidFill>
                  <a:srgbClr val="193EB0"/>
                </a:solidFill>
                <a:latin typeface="Arial"/>
                <a:ea typeface="Arial"/>
                <a:cs typeface="Arial"/>
                <a:sym typeface="Arial"/>
              </a:rPr>
              <a:t>𝑘</a:t>
            </a:r>
            <a:r>
              <a:rPr lang="en-US" sz="1300">
                <a:solidFill>
                  <a:srgbClr val="193EB0"/>
                </a:solidFill>
                <a:latin typeface="Arial"/>
                <a:ea typeface="Arial"/>
                <a:cs typeface="Arial"/>
                <a:sym typeface="Arial"/>
              </a:rPr>
              <a:t>′</a:t>
            </a:r>
            <a:r>
              <a:rPr lang="en-US" sz="1300">
                <a:solidFill>
                  <a:srgbClr val="262626"/>
                </a:solidFill>
                <a:latin typeface="Arial"/>
                <a:ea typeface="Arial"/>
                <a:cs typeface="Arial"/>
                <a:sym typeface="Arial"/>
              </a:rPr>
              <a:t>.</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8" name="Shape 4568"/>
        <p:cNvGrpSpPr/>
        <p:nvPr/>
      </p:nvGrpSpPr>
      <p:grpSpPr>
        <a:xfrm>
          <a:off x="0" y="0"/>
          <a:ext cx="0" cy="0"/>
          <a:chOff x="0" y="0"/>
          <a:chExt cx="0" cy="0"/>
        </a:xfrm>
      </p:grpSpPr>
      <p:grpSp>
        <p:nvGrpSpPr>
          <p:cNvPr id="4569" name="Google Shape;4569;p229"/>
          <p:cNvGrpSpPr/>
          <p:nvPr/>
        </p:nvGrpSpPr>
        <p:grpSpPr>
          <a:xfrm>
            <a:off x="450000" y="450000"/>
            <a:ext cx="9018000" cy="276999"/>
            <a:chOff x="450000" y="450000"/>
            <a:chExt cx="9018000" cy="276999"/>
          </a:xfrm>
        </p:grpSpPr>
        <p:sp>
          <p:nvSpPr>
            <p:cNvPr id="4570" name="Google Shape;4570;p2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571" name="Google Shape;4571;p2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572" name="Google Shape;4572;p22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và dự đoán hồi quy (kiểm tra)</a:t>
            </a:r>
            <a:endParaRPr/>
          </a:p>
        </p:txBody>
      </p:sp>
      <p:sp>
        <p:nvSpPr>
          <p:cNvPr id="4573" name="Google Shape;4573;p229"/>
          <p:cNvSpPr/>
          <p:nvPr/>
        </p:nvSpPr>
        <p:spPr>
          <a:xfrm>
            <a:off x="666750" y="4974920"/>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Dạng xem sơ đồ của bước dự đoán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Lưu ý một số bất đồng giữa các dự đoán </a:t>
            </a:r>
            <a:r>
              <a:rPr lang="en-US" sz="1300">
                <a:solidFill>
                  <a:srgbClr val="FF0000"/>
                </a:solidFill>
                <a:latin typeface="Arial"/>
                <a:ea typeface="Arial"/>
                <a:cs typeface="Arial"/>
                <a:sym typeface="Arial"/>
              </a:rPr>
              <a:t>𝑦 ̂ </a:t>
            </a:r>
            <a:r>
              <a:rPr lang="en-US" sz="1300">
                <a:solidFill>
                  <a:srgbClr val="262626"/>
                </a:solidFill>
                <a:latin typeface="Arial"/>
                <a:ea typeface="Arial"/>
                <a:cs typeface="Arial"/>
                <a:sym typeface="Arial"/>
              </a:rPr>
              <a:t>và </a:t>
            </a:r>
            <a:r>
              <a:rPr lang="en-US" sz="1300">
                <a:solidFill>
                  <a:srgbClr val="193EB0"/>
                </a:solidFill>
                <a:latin typeface="Arial"/>
                <a:ea typeface="Arial"/>
                <a:cs typeface="Arial"/>
                <a:sym typeface="Arial"/>
              </a:rPr>
              <a:t>𝑦</a:t>
            </a:r>
            <a:r>
              <a:rPr lang="en-US" sz="1300">
                <a:solidFill>
                  <a:srgbClr val="262626"/>
                </a:solidFill>
                <a:latin typeface="Arial"/>
                <a:ea typeface="Arial"/>
                <a:cs typeface="Arial"/>
                <a:sym typeface="Arial"/>
              </a:rPr>
              <a:t> thực tế.</a:t>
            </a:r>
            <a:endParaRPr sz="1300">
              <a:solidFill>
                <a:srgbClr val="262626"/>
              </a:solidFill>
              <a:latin typeface="Arial"/>
              <a:ea typeface="Arial"/>
              <a:cs typeface="Arial"/>
              <a:sym typeface="Arial"/>
            </a:endParaRPr>
          </a:p>
        </p:txBody>
      </p:sp>
      <p:grpSp>
        <p:nvGrpSpPr>
          <p:cNvPr id="4574" name="Google Shape;4574;p229"/>
          <p:cNvGrpSpPr/>
          <p:nvPr/>
        </p:nvGrpSpPr>
        <p:grpSpPr>
          <a:xfrm>
            <a:off x="1838964" y="1870711"/>
            <a:ext cx="6224896" cy="2981522"/>
            <a:chOff x="1549826" y="1931283"/>
            <a:chExt cx="6224896" cy="2981522"/>
          </a:xfrm>
        </p:grpSpPr>
        <p:sp>
          <p:nvSpPr>
            <p:cNvPr id="4575" name="Google Shape;4575;p229"/>
            <p:cNvSpPr/>
            <p:nvPr/>
          </p:nvSpPr>
          <p:spPr>
            <a:xfrm>
              <a:off x="3019780" y="2659272"/>
              <a:ext cx="399600" cy="397877"/>
            </a:xfrm>
            <a:prstGeom prst="ellipse">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576" name="Google Shape;4576;p229"/>
            <p:cNvSpPr/>
            <p:nvPr/>
          </p:nvSpPr>
          <p:spPr>
            <a:xfrm>
              <a:off x="3019780" y="3186097"/>
              <a:ext cx="399600" cy="397877"/>
            </a:xfrm>
            <a:prstGeom prst="ellipse">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577" name="Google Shape;4577;p229"/>
            <p:cNvSpPr/>
            <p:nvPr/>
          </p:nvSpPr>
          <p:spPr>
            <a:xfrm>
              <a:off x="3019780" y="4195358"/>
              <a:ext cx="399600" cy="397877"/>
            </a:xfrm>
            <a:prstGeom prst="ellipse">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578" name="Google Shape;4578;p229"/>
            <p:cNvSpPr/>
            <p:nvPr/>
          </p:nvSpPr>
          <p:spPr>
            <a:xfrm>
              <a:off x="3187698" y="2258102"/>
              <a:ext cx="85273" cy="86400"/>
            </a:xfrm>
            <a:prstGeom prst="ellipse">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579" name="Google Shape;4579;p229"/>
            <p:cNvSpPr txBox="1"/>
            <p:nvPr/>
          </p:nvSpPr>
          <p:spPr>
            <a:xfrm>
              <a:off x="2912964" y="2693777"/>
              <a:ext cx="672841"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80" name="Google Shape;4580;p229"/>
            <p:cNvSpPr txBox="1"/>
            <p:nvPr/>
          </p:nvSpPr>
          <p:spPr>
            <a:xfrm>
              <a:off x="2912964" y="3221991"/>
              <a:ext cx="672841"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81" name="Google Shape;4581;p229"/>
            <p:cNvSpPr txBox="1"/>
            <p:nvPr/>
          </p:nvSpPr>
          <p:spPr>
            <a:xfrm>
              <a:off x="2912963" y="4237003"/>
              <a:ext cx="672841"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82" name="Google Shape;4582;p229"/>
            <p:cNvSpPr txBox="1"/>
            <p:nvPr/>
          </p:nvSpPr>
          <p:spPr>
            <a:xfrm>
              <a:off x="2893913" y="3644132"/>
              <a:ext cx="672841" cy="495457"/>
            </a:xfrm>
            <a:prstGeom prst="rect">
              <a:avLst/>
            </a:prstGeom>
            <a:blipFill rotWithShape="1">
              <a:blip r:embed="rId6">
                <a:alphaModFix/>
              </a:blip>
              <a:stretch>
                <a:fillRect b="-370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83" name="Google Shape;4583;p229"/>
            <p:cNvSpPr/>
            <p:nvPr/>
          </p:nvSpPr>
          <p:spPr>
            <a:xfrm>
              <a:off x="5340847" y="3326137"/>
              <a:ext cx="399600" cy="397877"/>
            </a:xfrm>
            <a:prstGeom prst="ellipse">
              <a:avLst/>
            </a:prstGeom>
            <a:solidFill>
              <a:srgbClr val="00B3E3">
                <a:alpha val="20000"/>
              </a:srgbClr>
            </a:solidFill>
            <a:ln cap="flat" cmpd="sng" w="19050">
              <a:solidFill>
                <a:srgbClr val="00B3E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84" name="Google Shape;4584;p229"/>
            <p:cNvSpPr txBox="1"/>
            <p:nvPr/>
          </p:nvSpPr>
          <p:spPr>
            <a:xfrm>
              <a:off x="5214981" y="3387284"/>
              <a:ext cx="672841" cy="2923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Σ</a:t>
              </a:r>
              <a:endParaRPr sz="1300">
                <a:solidFill>
                  <a:srgbClr val="262626"/>
                </a:solidFill>
                <a:latin typeface="Arial"/>
                <a:ea typeface="Arial"/>
                <a:cs typeface="Arial"/>
                <a:sym typeface="Arial"/>
              </a:endParaRPr>
            </a:p>
          </p:txBody>
        </p:sp>
        <p:cxnSp>
          <p:nvCxnSpPr>
            <p:cNvPr id="4585" name="Google Shape;4585;p229"/>
            <p:cNvCxnSpPr/>
            <p:nvPr/>
          </p:nvCxnSpPr>
          <p:spPr>
            <a:xfrm>
              <a:off x="3440886" y="2863629"/>
              <a:ext cx="1899959" cy="658749"/>
            </a:xfrm>
            <a:prstGeom prst="straightConnector1">
              <a:avLst/>
            </a:prstGeom>
            <a:noFill/>
            <a:ln cap="flat" cmpd="sng" w="12700">
              <a:solidFill>
                <a:srgbClr val="7F7F7F">
                  <a:alpha val="49803"/>
                </a:srgbClr>
              </a:solidFill>
              <a:prstDash val="solid"/>
              <a:miter lim="800000"/>
              <a:headEnd len="sm" w="sm" type="none"/>
              <a:tailEnd len="sm" w="sm" type="none"/>
            </a:ln>
          </p:spPr>
        </p:cxnSp>
        <p:cxnSp>
          <p:nvCxnSpPr>
            <p:cNvPr id="4586" name="Google Shape;4586;p229"/>
            <p:cNvCxnSpPr/>
            <p:nvPr/>
          </p:nvCxnSpPr>
          <p:spPr>
            <a:xfrm>
              <a:off x="3272972" y="2308006"/>
              <a:ext cx="2080535" cy="1222018"/>
            </a:xfrm>
            <a:prstGeom prst="straightConnector1">
              <a:avLst/>
            </a:prstGeom>
            <a:noFill/>
            <a:ln cap="flat" cmpd="sng" w="12700">
              <a:solidFill>
                <a:srgbClr val="7F7F7F">
                  <a:alpha val="49803"/>
                </a:srgbClr>
              </a:solidFill>
              <a:prstDash val="solid"/>
              <a:miter lim="800000"/>
              <a:headEnd len="sm" w="sm" type="none"/>
              <a:tailEnd len="sm" w="sm" type="none"/>
            </a:ln>
          </p:spPr>
        </p:cxnSp>
        <p:cxnSp>
          <p:nvCxnSpPr>
            <p:cNvPr id="4587" name="Google Shape;4587;p229"/>
            <p:cNvCxnSpPr/>
            <p:nvPr/>
          </p:nvCxnSpPr>
          <p:spPr>
            <a:xfrm>
              <a:off x="3440889" y="3379285"/>
              <a:ext cx="1899956" cy="145278"/>
            </a:xfrm>
            <a:prstGeom prst="straightConnector1">
              <a:avLst/>
            </a:prstGeom>
            <a:noFill/>
            <a:ln cap="flat" cmpd="sng" w="12700">
              <a:solidFill>
                <a:srgbClr val="7F7F7F">
                  <a:alpha val="49803"/>
                </a:srgbClr>
              </a:solidFill>
              <a:prstDash val="solid"/>
              <a:miter lim="800000"/>
              <a:headEnd len="sm" w="sm" type="none"/>
              <a:tailEnd len="sm" w="sm" type="none"/>
            </a:ln>
          </p:spPr>
        </p:cxnSp>
        <p:cxnSp>
          <p:nvCxnSpPr>
            <p:cNvPr id="4588" name="Google Shape;4588;p229"/>
            <p:cNvCxnSpPr/>
            <p:nvPr/>
          </p:nvCxnSpPr>
          <p:spPr>
            <a:xfrm flipH="1" rot="10800000">
              <a:off x="3440884" y="3541109"/>
              <a:ext cx="1899961" cy="849732"/>
            </a:xfrm>
            <a:prstGeom prst="straightConnector1">
              <a:avLst/>
            </a:prstGeom>
            <a:noFill/>
            <a:ln cap="flat" cmpd="sng" w="12700">
              <a:solidFill>
                <a:srgbClr val="7F7F7F">
                  <a:alpha val="49803"/>
                </a:srgbClr>
              </a:solidFill>
              <a:prstDash val="solid"/>
              <a:miter lim="800000"/>
              <a:headEnd len="sm" w="sm" type="none"/>
              <a:tailEnd len="sm" w="sm" type="none"/>
            </a:ln>
          </p:spPr>
        </p:cxnSp>
        <p:sp>
          <p:nvSpPr>
            <p:cNvPr id="4589" name="Google Shape;4589;p229"/>
            <p:cNvSpPr txBox="1"/>
            <p:nvPr/>
          </p:nvSpPr>
          <p:spPr>
            <a:xfrm>
              <a:off x="3358246" y="2180025"/>
              <a:ext cx="672841"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90" name="Google Shape;4590;p229"/>
            <p:cNvSpPr txBox="1"/>
            <p:nvPr/>
          </p:nvSpPr>
          <p:spPr>
            <a:xfrm>
              <a:off x="2912962" y="1931283"/>
              <a:ext cx="672841"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91" name="Google Shape;4591;p229"/>
            <p:cNvSpPr txBox="1"/>
            <p:nvPr/>
          </p:nvSpPr>
          <p:spPr>
            <a:xfrm>
              <a:off x="3360283" y="2630388"/>
              <a:ext cx="672841"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92" name="Google Shape;4592;p229"/>
            <p:cNvSpPr txBox="1"/>
            <p:nvPr/>
          </p:nvSpPr>
          <p:spPr>
            <a:xfrm>
              <a:off x="3367000" y="3114882"/>
              <a:ext cx="672841" cy="369332"/>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93" name="Google Shape;4593;p229"/>
            <p:cNvSpPr txBox="1"/>
            <p:nvPr/>
          </p:nvSpPr>
          <p:spPr>
            <a:xfrm>
              <a:off x="3367292" y="3962808"/>
              <a:ext cx="672841" cy="36933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594" name="Google Shape;4594;p229"/>
            <p:cNvCxnSpPr/>
            <p:nvPr/>
          </p:nvCxnSpPr>
          <p:spPr>
            <a:xfrm>
              <a:off x="5777766" y="3524097"/>
              <a:ext cx="309339" cy="2698"/>
            </a:xfrm>
            <a:prstGeom prst="straightConnector1">
              <a:avLst/>
            </a:prstGeom>
            <a:noFill/>
            <a:ln cap="flat" cmpd="sng" w="12700">
              <a:solidFill>
                <a:srgbClr val="7F7F7F">
                  <a:alpha val="49803"/>
                </a:srgbClr>
              </a:solidFill>
              <a:prstDash val="solid"/>
              <a:miter lim="800000"/>
              <a:headEnd len="sm" w="sm" type="none"/>
              <a:tailEnd len="med" w="med" type="triangle"/>
            </a:ln>
          </p:spPr>
        </p:cxnSp>
        <p:grpSp>
          <p:nvGrpSpPr>
            <p:cNvPr id="4595" name="Google Shape;4595;p229"/>
            <p:cNvGrpSpPr/>
            <p:nvPr/>
          </p:nvGrpSpPr>
          <p:grpSpPr>
            <a:xfrm>
              <a:off x="1549826" y="3085911"/>
              <a:ext cx="1257068" cy="499724"/>
              <a:chOff x="1101738" y="3541053"/>
              <a:chExt cx="1592271" cy="632977"/>
            </a:xfrm>
          </p:grpSpPr>
          <p:sp>
            <p:nvSpPr>
              <p:cNvPr id="4596" name="Google Shape;4596;p229"/>
              <p:cNvSpPr txBox="1"/>
              <p:nvPr/>
            </p:nvSpPr>
            <p:spPr>
              <a:xfrm>
                <a:off x="1101738" y="3681224"/>
                <a:ext cx="1290595" cy="37035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Input</a:t>
                </a:r>
                <a:endParaRPr/>
              </a:p>
            </p:txBody>
          </p:sp>
          <p:sp>
            <p:nvSpPr>
              <p:cNvPr id="4597" name="Google Shape;4597;p229"/>
              <p:cNvSpPr/>
              <p:nvPr/>
            </p:nvSpPr>
            <p:spPr>
              <a:xfrm>
                <a:off x="2102923" y="3541053"/>
                <a:ext cx="591086" cy="632977"/>
              </a:xfrm>
              <a:prstGeom prst="rightArrow">
                <a:avLst>
                  <a:gd fmla="val 73402" name="adj1"/>
                  <a:gd fmla="val 38133" name="adj2"/>
                </a:avLst>
              </a:prstGeom>
              <a:gradFill>
                <a:gsLst>
                  <a:gs pos="0">
                    <a:srgbClr val="BFBFBF">
                      <a:alpha val="0"/>
                    </a:srgbClr>
                  </a:gs>
                  <a:gs pos="12000">
                    <a:srgbClr val="BFBFBF">
                      <a:alpha val="0"/>
                    </a:srgbClr>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598" name="Google Shape;4598;p229"/>
            <p:cNvGrpSpPr/>
            <p:nvPr/>
          </p:nvGrpSpPr>
          <p:grpSpPr>
            <a:xfrm>
              <a:off x="5912761" y="3326134"/>
              <a:ext cx="1861961" cy="422416"/>
              <a:chOff x="8227304" y="3845338"/>
              <a:chExt cx="2358460" cy="535055"/>
            </a:xfrm>
          </p:grpSpPr>
          <p:sp>
            <p:nvSpPr>
              <p:cNvPr id="4599" name="Google Shape;4599;p229"/>
              <p:cNvSpPr txBox="1"/>
              <p:nvPr/>
            </p:nvSpPr>
            <p:spPr>
              <a:xfrm>
                <a:off x="8227304" y="3899620"/>
                <a:ext cx="1290595" cy="37035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Output</a:t>
                </a:r>
                <a:endParaRPr/>
              </a:p>
            </p:txBody>
          </p:sp>
          <p:grpSp>
            <p:nvGrpSpPr>
              <p:cNvPr id="4600" name="Google Shape;4600;p229"/>
              <p:cNvGrpSpPr/>
              <p:nvPr/>
            </p:nvGrpSpPr>
            <p:grpSpPr>
              <a:xfrm>
                <a:off x="9733507" y="3845338"/>
                <a:ext cx="852257" cy="535055"/>
                <a:chOff x="9351766" y="3845338"/>
                <a:chExt cx="852257" cy="535055"/>
              </a:xfrm>
            </p:grpSpPr>
            <p:sp>
              <p:nvSpPr>
                <p:cNvPr id="4601" name="Google Shape;4601;p229"/>
                <p:cNvSpPr/>
                <p:nvPr/>
              </p:nvSpPr>
              <p:spPr>
                <a:xfrm>
                  <a:off x="9484580" y="3845338"/>
                  <a:ext cx="506155" cy="503973"/>
                </a:xfrm>
                <a:prstGeom prst="ellipse">
                  <a:avLst/>
                </a:prstGeom>
                <a:solidFill>
                  <a:srgbClr val="00B050">
                    <a:alpha val="20000"/>
                  </a:srgbClr>
                </a:solid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02" name="Google Shape;4602;p229"/>
                <p:cNvSpPr txBox="1"/>
                <p:nvPr/>
              </p:nvSpPr>
              <p:spPr>
                <a:xfrm>
                  <a:off x="9351766" y="3912578"/>
                  <a:ext cx="852257" cy="467815"/>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603" name="Google Shape;4603;p229"/>
              <p:cNvSpPr/>
              <p:nvPr/>
            </p:nvSpPr>
            <p:spPr>
              <a:xfrm>
                <a:off x="9296386" y="4001069"/>
                <a:ext cx="435006" cy="205055"/>
              </a:xfrm>
              <a:prstGeom prst="leftRight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604" name="Google Shape;4604;p229"/>
            <p:cNvGrpSpPr/>
            <p:nvPr/>
          </p:nvGrpSpPr>
          <p:grpSpPr>
            <a:xfrm>
              <a:off x="5035927" y="3812688"/>
              <a:ext cx="1025376" cy="687945"/>
              <a:chOff x="8093935" y="4427145"/>
              <a:chExt cx="1298796" cy="871388"/>
            </a:xfrm>
          </p:grpSpPr>
          <p:sp>
            <p:nvSpPr>
              <p:cNvPr id="4605" name="Google Shape;4605;p229"/>
              <p:cNvSpPr txBox="1"/>
              <p:nvPr/>
            </p:nvSpPr>
            <p:spPr>
              <a:xfrm>
                <a:off x="8093935" y="4674778"/>
                <a:ext cx="1298796" cy="62375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FF0000"/>
                    </a:solidFill>
                    <a:latin typeface="Arial"/>
                    <a:ea typeface="Arial"/>
                    <a:cs typeface="Arial"/>
                    <a:sym typeface="Arial"/>
                  </a:rPr>
                  <a:t>Tổng hợp</a:t>
                </a:r>
                <a:endParaRPr sz="1300">
                  <a:solidFill>
                    <a:srgbClr val="FF0000"/>
                  </a:solidFill>
                  <a:latin typeface="Arial"/>
                  <a:ea typeface="Arial"/>
                  <a:cs typeface="Arial"/>
                  <a:sym typeface="Arial"/>
                </a:endParaRPr>
              </a:p>
            </p:txBody>
          </p:sp>
          <p:cxnSp>
            <p:nvCxnSpPr>
              <p:cNvPr id="4606" name="Google Shape;4606;p229"/>
              <p:cNvCxnSpPr/>
              <p:nvPr/>
            </p:nvCxnSpPr>
            <p:spPr>
              <a:xfrm rot="10800000">
                <a:off x="8732081" y="4427145"/>
                <a:ext cx="0" cy="386702"/>
              </a:xfrm>
              <a:prstGeom prst="straightConnector1">
                <a:avLst/>
              </a:prstGeom>
              <a:noFill/>
              <a:ln cap="flat" cmpd="sng" w="9525">
                <a:solidFill>
                  <a:srgbClr val="FF0000"/>
                </a:solidFill>
                <a:prstDash val="solid"/>
                <a:miter lim="800000"/>
                <a:headEnd len="sm" w="sm" type="none"/>
                <a:tailEnd len="med" w="med" type="triangle"/>
              </a:ln>
            </p:spPr>
          </p:cxnSp>
        </p:grpSp>
        <p:grpSp>
          <p:nvGrpSpPr>
            <p:cNvPr id="4607" name="Google Shape;4607;p229"/>
            <p:cNvGrpSpPr/>
            <p:nvPr/>
          </p:nvGrpSpPr>
          <p:grpSpPr>
            <a:xfrm>
              <a:off x="3490109" y="2097787"/>
              <a:ext cx="1139354" cy="2815018"/>
              <a:chOff x="4251862" y="2289444"/>
              <a:chExt cx="1443167" cy="3565653"/>
            </a:xfrm>
          </p:grpSpPr>
          <p:sp>
            <p:nvSpPr>
              <p:cNvPr id="4608" name="Google Shape;4608;p229"/>
              <p:cNvSpPr/>
              <p:nvPr/>
            </p:nvSpPr>
            <p:spPr>
              <a:xfrm>
                <a:off x="4251862" y="2289444"/>
                <a:ext cx="425263" cy="2895118"/>
              </a:xfrm>
              <a:prstGeom prst="roundRect">
                <a:avLst>
                  <a:gd fmla="val 50000" name="adj"/>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09" name="Google Shape;4609;p229"/>
              <p:cNvSpPr txBox="1"/>
              <p:nvPr/>
            </p:nvSpPr>
            <p:spPr>
              <a:xfrm>
                <a:off x="4594198" y="5231342"/>
                <a:ext cx="1100831" cy="62375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FF0000"/>
                    </a:solidFill>
                    <a:latin typeface="Arial"/>
                    <a:ea typeface="Arial"/>
                    <a:cs typeface="Arial"/>
                    <a:sym typeface="Arial"/>
                  </a:rPr>
                  <a:t>Tham số</a:t>
                </a:r>
                <a:endParaRPr sz="1300">
                  <a:solidFill>
                    <a:srgbClr val="FF0000"/>
                  </a:solidFill>
                  <a:latin typeface="Arial"/>
                  <a:ea typeface="Arial"/>
                  <a:cs typeface="Arial"/>
                  <a:sym typeface="Arial"/>
                </a:endParaRPr>
              </a:p>
            </p:txBody>
          </p:sp>
        </p:grpSp>
        <p:sp>
          <p:nvSpPr>
            <p:cNvPr id="4610" name="Google Shape;4610;p229"/>
            <p:cNvSpPr txBox="1"/>
            <p:nvPr/>
          </p:nvSpPr>
          <p:spPr>
            <a:xfrm>
              <a:off x="6546539" y="3166574"/>
              <a:ext cx="751251" cy="369332"/>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4611" name="Google Shape;4611;p229"/>
            <p:cNvGrpSpPr/>
            <p:nvPr/>
          </p:nvGrpSpPr>
          <p:grpSpPr>
            <a:xfrm>
              <a:off x="6225747" y="3812685"/>
              <a:ext cx="1260089" cy="578110"/>
              <a:chOff x="8090353" y="4431148"/>
              <a:chExt cx="1596097" cy="732266"/>
            </a:xfrm>
          </p:grpSpPr>
          <p:sp>
            <p:nvSpPr>
              <p:cNvPr id="4612" name="Google Shape;4612;p229"/>
              <p:cNvSpPr/>
              <p:nvPr/>
            </p:nvSpPr>
            <p:spPr>
              <a:xfrm>
                <a:off x="8090353" y="4793059"/>
                <a:ext cx="1596097" cy="370355"/>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613" name="Google Shape;4613;p229"/>
              <p:cNvCxnSpPr/>
              <p:nvPr/>
            </p:nvCxnSpPr>
            <p:spPr>
              <a:xfrm rot="10800000">
                <a:off x="8304716" y="4431148"/>
                <a:ext cx="0" cy="386702"/>
              </a:xfrm>
              <a:prstGeom prst="straightConnector1">
                <a:avLst/>
              </a:prstGeom>
              <a:noFill/>
              <a:ln cap="flat" cmpd="sng" w="9525">
                <a:solidFill>
                  <a:srgbClr val="FF0000"/>
                </a:solidFill>
                <a:prstDash val="solid"/>
                <a:miter lim="800000"/>
                <a:headEnd len="sm" w="sm" type="none"/>
                <a:tailEnd len="med" w="med" type="triangle"/>
              </a:ln>
            </p:spPr>
          </p:cxnSp>
        </p:grpSp>
        <p:cxnSp>
          <p:nvCxnSpPr>
            <p:cNvPr id="4614" name="Google Shape;4614;p229"/>
            <p:cNvCxnSpPr/>
            <p:nvPr/>
          </p:nvCxnSpPr>
          <p:spPr>
            <a:xfrm rot="10800000">
              <a:off x="3666837" y="4418466"/>
              <a:ext cx="0" cy="305294"/>
            </a:xfrm>
            <a:prstGeom prst="straightConnector1">
              <a:avLst/>
            </a:prstGeom>
            <a:noFill/>
            <a:ln cap="flat" cmpd="sng" w="9525">
              <a:solidFill>
                <a:srgbClr val="FF0000"/>
              </a:solidFill>
              <a:prstDash val="solid"/>
              <a:miter lim="800000"/>
              <a:headEnd len="sm" w="sm" type="none"/>
              <a:tailEnd len="med" w="med" type="triangle"/>
            </a:ln>
          </p:spPr>
        </p:cxnSp>
      </p:gr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9" name="Shape 4619"/>
        <p:cNvGrpSpPr/>
        <p:nvPr/>
      </p:nvGrpSpPr>
      <p:grpSpPr>
        <a:xfrm>
          <a:off x="0" y="0"/>
          <a:ext cx="0" cy="0"/>
          <a:chOff x="0" y="0"/>
          <a:chExt cx="0" cy="0"/>
        </a:xfrm>
      </p:grpSpPr>
      <p:grpSp>
        <p:nvGrpSpPr>
          <p:cNvPr id="4620" name="Google Shape;4620;p230"/>
          <p:cNvGrpSpPr/>
          <p:nvPr/>
        </p:nvGrpSpPr>
        <p:grpSpPr>
          <a:xfrm>
            <a:off x="450000" y="450000"/>
            <a:ext cx="9018000" cy="276999"/>
            <a:chOff x="450000" y="450000"/>
            <a:chExt cx="9018000" cy="276999"/>
          </a:xfrm>
        </p:grpSpPr>
        <p:sp>
          <p:nvSpPr>
            <p:cNvPr id="4621" name="Google Shape;4621;p2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622" name="Google Shape;4622;p2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623" name="Google Shape;4623;p23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Chỉ số lỗi</a:t>
            </a:r>
            <a:endParaRPr sz="1400">
              <a:solidFill>
                <a:schemeClr val="dk1"/>
              </a:solidFill>
              <a:latin typeface="Arial"/>
              <a:ea typeface="Arial"/>
              <a:cs typeface="Arial"/>
              <a:sym typeface="Arial"/>
            </a:endParaRPr>
          </a:p>
        </p:txBody>
      </p:sp>
      <p:sp>
        <p:nvSpPr>
          <p:cNvPr id="4624" name="Google Shape;4624;p230"/>
          <p:cNvSpPr txBox="1"/>
          <p:nvPr/>
        </p:nvSpPr>
        <p:spPr>
          <a:xfrm>
            <a:off x="3557748" y="1784234"/>
            <a:ext cx="2787330" cy="242720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grpSp>
        <p:nvGrpSpPr>
          <p:cNvPr id="558" name="Google Shape;558;p23"/>
          <p:cNvGrpSpPr/>
          <p:nvPr/>
        </p:nvGrpSpPr>
        <p:grpSpPr>
          <a:xfrm>
            <a:off x="450000" y="450000"/>
            <a:ext cx="9018000" cy="276999"/>
            <a:chOff x="450000" y="450000"/>
            <a:chExt cx="9018000" cy="276999"/>
          </a:xfrm>
        </p:grpSpPr>
        <p:sp>
          <p:nvSpPr>
            <p:cNvPr id="559" name="Google Shape;559;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560" name="Google Shape;560;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561" name="Google Shape;561;p2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grpSp>
        <p:nvGrpSpPr>
          <p:cNvPr id="562" name="Google Shape;562;p23"/>
          <p:cNvGrpSpPr/>
          <p:nvPr/>
        </p:nvGrpSpPr>
        <p:grpSpPr>
          <a:xfrm>
            <a:off x="666750" y="3077344"/>
            <a:ext cx="8677275" cy="1074135"/>
            <a:chOff x="559817" y="3081410"/>
            <a:chExt cx="8677275" cy="1074135"/>
          </a:xfrm>
        </p:grpSpPr>
        <p:sp>
          <p:nvSpPr>
            <p:cNvPr id="563" name="Google Shape;563;p23"/>
            <p:cNvSpPr/>
            <p:nvPr/>
          </p:nvSpPr>
          <p:spPr>
            <a:xfrm>
              <a:off x="559817" y="3081410"/>
              <a:ext cx="8677275" cy="10741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64" name="Google Shape;564;p23"/>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565" name="Google Shape;565;p23"/>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a:t>
              </a:r>
              <a:endParaRPr b="1" sz="1300">
                <a:solidFill>
                  <a:srgbClr val="262626"/>
                </a:solidFill>
                <a:latin typeface="Arial"/>
                <a:ea typeface="Arial"/>
                <a:cs typeface="Arial"/>
                <a:sym typeface="Arial"/>
              </a:endParaRPr>
            </a:p>
          </p:txBody>
        </p:sp>
        <p:sp>
          <p:nvSpPr>
            <p:cNvPr id="566" name="Google Shape;566;p23"/>
            <p:cNvSpPr txBox="1"/>
            <p:nvPr/>
          </p:nvSpPr>
          <p:spPr>
            <a:xfrm>
              <a:off x="1036273" y="3467475"/>
              <a:ext cx="8167200" cy="43110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Cung cấp thông tin chi tiết về dữ liệu.</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help cho thấy giá trị mặc định của test_size là 0,25.</a:t>
              </a:r>
              <a:endParaRPr sz="1400">
                <a:solidFill>
                  <a:srgbClr val="262626"/>
                </a:solidFill>
                <a:latin typeface="Arial"/>
                <a:ea typeface="Arial"/>
                <a:cs typeface="Arial"/>
                <a:sym typeface="Arial"/>
              </a:endParaRPr>
            </a:p>
          </p:txBody>
        </p:sp>
      </p:grpSp>
      <p:grpSp>
        <p:nvGrpSpPr>
          <p:cNvPr id="567" name="Google Shape;567;p23"/>
          <p:cNvGrpSpPr/>
          <p:nvPr/>
        </p:nvGrpSpPr>
        <p:grpSpPr>
          <a:xfrm>
            <a:off x="666749" y="1773237"/>
            <a:ext cx="8677275" cy="1074135"/>
            <a:chOff x="666749" y="1773237"/>
            <a:chExt cx="8677275" cy="1074135"/>
          </a:xfrm>
        </p:grpSpPr>
        <p:sp>
          <p:nvSpPr>
            <p:cNvPr id="568" name="Google Shape;568;p23"/>
            <p:cNvSpPr/>
            <p:nvPr/>
          </p:nvSpPr>
          <p:spPr>
            <a:xfrm>
              <a:off x="666749" y="1773237"/>
              <a:ext cx="8677275" cy="10741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69" name="Google Shape;569;p23"/>
            <p:cNvPicPr preferRelativeResize="0"/>
            <p:nvPr/>
          </p:nvPicPr>
          <p:blipFill rotWithShape="1">
            <a:blip r:embed="rId4">
              <a:alphaModFix/>
            </a:blip>
            <a:srcRect b="0" l="2307" r="26568" t="0"/>
            <a:stretch/>
          </p:blipFill>
          <p:spPr>
            <a:xfrm>
              <a:off x="775593" y="1817185"/>
              <a:ext cx="8568431" cy="963743"/>
            </a:xfrm>
            <a:prstGeom prst="rect">
              <a:avLst/>
            </a:prstGeom>
            <a:noFill/>
            <a:ln>
              <a:noFill/>
            </a:ln>
          </p:spPr>
        </p:pic>
        <p:sp>
          <p:nvSpPr>
            <p:cNvPr id="570" name="Google Shape;570;p23"/>
            <p:cNvSpPr/>
            <p:nvPr/>
          </p:nvSpPr>
          <p:spPr>
            <a:xfrm>
              <a:off x="3043200" y="1950719"/>
              <a:ext cx="3420380" cy="231877"/>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23"/>
            <p:cNvSpPr/>
            <p:nvPr/>
          </p:nvSpPr>
          <p:spPr>
            <a:xfrm>
              <a:off x="3439013" y="2423783"/>
              <a:ext cx="5871496" cy="231877"/>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23"/>
            <p:cNvSpPr txBox="1"/>
            <p:nvPr/>
          </p:nvSpPr>
          <p:spPr>
            <a:xfrm>
              <a:off x="1092927" y="1920799"/>
              <a:ext cx="25519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717BBD"/>
                  </a:solidFill>
                  <a:latin typeface="Arial"/>
                  <a:ea typeface="Arial"/>
                  <a:cs typeface="Arial"/>
                  <a:sym typeface="Arial"/>
                </a:rPr>
                <a:t>1</a:t>
              </a:r>
              <a:endParaRPr sz="1100">
                <a:solidFill>
                  <a:srgbClr val="717BBD"/>
                </a:solidFill>
                <a:latin typeface="Arial"/>
                <a:ea typeface="Arial"/>
                <a:cs typeface="Arial"/>
                <a:sym typeface="Arial"/>
              </a:endParaRPr>
            </a:p>
          </p:txBody>
        </p:sp>
        <p:sp>
          <p:nvSpPr>
            <p:cNvPr id="573" name="Google Shape;573;p23"/>
            <p:cNvSpPr txBox="1"/>
            <p:nvPr/>
          </p:nvSpPr>
          <p:spPr>
            <a:xfrm>
              <a:off x="1092927" y="2399144"/>
              <a:ext cx="25519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717BBD"/>
                  </a:solidFill>
                  <a:latin typeface="Arial"/>
                  <a:ea typeface="Arial"/>
                  <a:cs typeface="Arial"/>
                  <a:sym typeface="Arial"/>
                </a:rPr>
                <a:t>2</a:t>
              </a:r>
              <a:endParaRPr sz="1100">
                <a:solidFill>
                  <a:srgbClr val="717BBD"/>
                </a:solidFill>
                <a:latin typeface="Arial"/>
                <a:ea typeface="Arial"/>
                <a:cs typeface="Arial"/>
                <a:sym typeface="Arial"/>
              </a:endParaRPr>
            </a:p>
          </p:txBody>
        </p:sp>
      </p:gr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9" name="Shape 4629"/>
        <p:cNvGrpSpPr/>
        <p:nvPr/>
      </p:nvGrpSpPr>
      <p:grpSpPr>
        <a:xfrm>
          <a:off x="0" y="0"/>
          <a:ext cx="0" cy="0"/>
          <a:chOff x="0" y="0"/>
          <a:chExt cx="0" cy="0"/>
        </a:xfrm>
      </p:grpSpPr>
      <p:grpSp>
        <p:nvGrpSpPr>
          <p:cNvPr id="4630" name="Google Shape;4630;p231"/>
          <p:cNvGrpSpPr/>
          <p:nvPr/>
        </p:nvGrpSpPr>
        <p:grpSpPr>
          <a:xfrm>
            <a:off x="450000" y="450000"/>
            <a:ext cx="9018000" cy="276999"/>
            <a:chOff x="450000" y="450000"/>
            <a:chExt cx="9018000" cy="276999"/>
          </a:xfrm>
        </p:grpSpPr>
        <p:sp>
          <p:nvSpPr>
            <p:cNvPr id="4631" name="Google Shape;4631;p2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632" name="Google Shape;4632;p2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633" name="Google Shape;4633;p23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Khoảng tin cậy (95%) khi chỉ có một biến giải thích</a:t>
            </a:r>
            <a:endParaRPr sz="1400">
              <a:solidFill>
                <a:schemeClr val="dk1"/>
              </a:solidFill>
              <a:latin typeface="Arial"/>
              <a:ea typeface="Arial"/>
              <a:cs typeface="Arial"/>
              <a:sym typeface="Arial"/>
            </a:endParaRPr>
          </a:p>
        </p:txBody>
      </p:sp>
      <p:sp>
        <p:nvSpPr>
          <p:cNvPr id="4634" name="Google Shape;4634;p231"/>
          <p:cNvSpPr txBox="1"/>
          <p:nvPr/>
        </p:nvSpPr>
        <p:spPr>
          <a:xfrm>
            <a:off x="2028674" y="1773238"/>
            <a:ext cx="5845475" cy="165712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635" name="Google Shape;4635;p231"/>
          <p:cNvSpPr/>
          <p:nvPr/>
        </p:nvSpPr>
        <p:spPr>
          <a:xfrm>
            <a:off x="666750" y="3559407"/>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𝑞𝑢𝑎𝑛𝑡𝑖𝑙𝑒(𝛼,𝑘) là sinh viên-t lượng tử của mức độ tự do 𝑘.</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0" name="Shape 4640"/>
        <p:cNvGrpSpPr/>
        <p:nvPr/>
      </p:nvGrpSpPr>
      <p:grpSpPr>
        <a:xfrm>
          <a:off x="0" y="0"/>
          <a:ext cx="0" cy="0"/>
          <a:chOff x="0" y="0"/>
          <a:chExt cx="0" cy="0"/>
        </a:xfrm>
      </p:grpSpPr>
      <p:grpSp>
        <p:nvGrpSpPr>
          <p:cNvPr id="4641" name="Google Shape;4641;p232"/>
          <p:cNvGrpSpPr/>
          <p:nvPr/>
        </p:nvGrpSpPr>
        <p:grpSpPr>
          <a:xfrm>
            <a:off x="450000" y="450000"/>
            <a:ext cx="9018000" cy="276999"/>
            <a:chOff x="450000" y="450000"/>
            <a:chExt cx="9018000" cy="276999"/>
          </a:xfrm>
        </p:grpSpPr>
        <p:sp>
          <p:nvSpPr>
            <p:cNvPr id="4642" name="Google Shape;4642;p2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643" name="Google Shape;4643;p2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644" name="Google Shape;4644;p23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Vai trò của các biến phân loại</a:t>
            </a:r>
            <a:endParaRPr sz="1400">
              <a:solidFill>
                <a:schemeClr val="dk1"/>
              </a:solidFill>
              <a:latin typeface="Arial"/>
              <a:ea typeface="Arial"/>
              <a:cs typeface="Arial"/>
              <a:sym typeface="Arial"/>
            </a:endParaRPr>
          </a:p>
        </p:txBody>
      </p:sp>
      <p:sp>
        <p:nvSpPr>
          <p:cNvPr id="4645" name="Google Shape;4645;p232"/>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có biến phân loại: cân nặng ~ chiều cao </a:t>
            </a:r>
            <a:endParaRPr/>
          </a:p>
        </p:txBody>
      </p:sp>
      <p:pic>
        <p:nvPicPr>
          <p:cNvPr id="4646" name="Google Shape;4646;p232"/>
          <p:cNvPicPr preferRelativeResize="0"/>
          <p:nvPr/>
        </p:nvPicPr>
        <p:blipFill rotWithShape="1">
          <a:blip r:embed="rId3">
            <a:alphaModFix/>
          </a:blip>
          <a:srcRect b="0" l="0" r="0" t="15712"/>
          <a:stretch/>
        </p:blipFill>
        <p:spPr>
          <a:xfrm>
            <a:off x="3029943" y="2162823"/>
            <a:ext cx="3651892" cy="2427500"/>
          </a:xfrm>
          <a:prstGeom prst="rect">
            <a:avLst/>
          </a:prstGeom>
          <a:noFill/>
          <a:ln>
            <a:noFill/>
          </a:ln>
        </p:spPr>
      </p:pic>
      <p:grpSp>
        <p:nvGrpSpPr>
          <p:cNvPr id="4647" name="Google Shape;4647;p232"/>
          <p:cNvGrpSpPr/>
          <p:nvPr/>
        </p:nvGrpSpPr>
        <p:grpSpPr>
          <a:xfrm>
            <a:off x="6809767" y="2205038"/>
            <a:ext cx="1201983" cy="484801"/>
            <a:chOff x="8497852" y="2830511"/>
            <a:chExt cx="1418431" cy="484801"/>
          </a:xfrm>
        </p:grpSpPr>
        <p:sp>
          <p:nvSpPr>
            <p:cNvPr id="4648" name="Google Shape;4648;p232"/>
            <p:cNvSpPr/>
            <p:nvPr/>
          </p:nvSpPr>
          <p:spPr>
            <a:xfrm>
              <a:off x="8498541" y="2921115"/>
              <a:ext cx="36000" cy="36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49" name="Google Shape;4649;p232"/>
            <p:cNvSpPr/>
            <p:nvPr/>
          </p:nvSpPr>
          <p:spPr>
            <a:xfrm>
              <a:off x="8497852" y="3210062"/>
              <a:ext cx="36000" cy="36000"/>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50" name="Google Shape;4650;p232"/>
            <p:cNvSpPr txBox="1"/>
            <p:nvPr/>
          </p:nvSpPr>
          <p:spPr>
            <a:xfrm>
              <a:off x="8497852" y="2830511"/>
              <a:ext cx="1418431" cy="215444"/>
            </a:xfrm>
            <a:prstGeom prst="rect">
              <a:avLst/>
            </a:prstGeom>
            <a:blipFill rotWithShape="1">
              <a:blip r:embed="rId4">
                <a:alphaModFix/>
              </a:blip>
              <a:stretch>
                <a:fillRect b="0" l="0" r="0" t="-285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651" name="Google Shape;4651;p232"/>
            <p:cNvSpPr txBox="1"/>
            <p:nvPr/>
          </p:nvSpPr>
          <p:spPr>
            <a:xfrm>
              <a:off x="8554542" y="3099868"/>
              <a:ext cx="1077142" cy="21544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652" name="Google Shape;4652;p232"/>
          <p:cNvSpPr txBox="1"/>
          <p:nvPr/>
        </p:nvSpPr>
        <p:spPr>
          <a:xfrm>
            <a:off x="4672522" y="4257092"/>
            <a:ext cx="841897"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Chiều cao</a:t>
            </a:r>
            <a:endParaRPr sz="1200">
              <a:solidFill>
                <a:srgbClr val="262626"/>
              </a:solidFill>
              <a:latin typeface="Arial"/>
              <a:ea typeface="Arial"/>
              <a:cs typeface="Arial"/>
              <a:sym typeface="Arial"/>
            </a:endParaRPr>
          </a:p>
        </p:txBody>
      </p:sp>
      <p:sp>
        <p:nvSpPr>
          <p:cNvPr id="4653" name="Google Shape;4653;p232"/>
          <p:cNvSpPr txBox="1"/>
          <p:nvPr/>
        </p:nvSpPr>
        <p:spPr>
          <a:xfrm rot="-5400000">
            <a:off x="2700767" y="2958662"/>
            <a:ext cx="817853"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Cân nặng</a:t>
            </a:r>
            <a:endParaRPr sz="1200">
              <a:solidFill>
                <a:srgbClr val="262626"/>
              </a:solidFill>
              <a:latin typeface="Arial"/>
              <a:ea typeface="Arial"/>
              <a:cs typeface="Arial"/>
              <a:sym typeface="Arial"/>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8" name="Shape 4658"/>
        <p:cNvGrpSpPr/>
        <p:nvPr/>
      </p:nvGrpSpPr>
      <p:grpSpPr>
        <a:xfrm>
          <a:off x="0" y="0"/>
          <a:ext cx="0" cy="0"/>
          <a:chOff x="0" y="0"/>
          <a:chExt cx="0" cy="0"/>
        </a:xfrm>
      </p:grpSpPr>
      <p:grpSp>
        <p:nvGrpSpPr>
          <p:cNvPr id="4659" name="Google Shape;4659;p233"/>
          <p:cNvGrpSpPr/>
          <p:nvPr/>
        </p:nvGrpSpPr>
        <p:grpSpPr>
          <a:xfrm>
            <a:off x="450000" y="450000"/>
            <a:ext cx="9018000" cy="276999"/>
            <a:chOff x="450000" y="450000"/>
            <a:chExt cx="9018000" cy="276999"/>
          </a:xfrm>
        </p:grpSpPr>
        <p:sp>
          <p:nvSpPr>
            <p:cNvPr id="4660" name="Google Shape;4660;p2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661" name="Google Shape;4661;p2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662" name="Google Shape;4662;p23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Vai trò của các biến phân loại</a:t>
            </a:r>
            <a:endParaRPr sz="1400">
              <a:solidFill>
                <a:schemeClr val="dk1"/>
              </a:solidFill>
              <a:latin typeface="Arial"/>
              <a:ea typeface="Arial"/>
              <a:cs typeface="Arial"/>
              <a:sym typeface="Arial"/>
            </a:endParaRPr>
          </a:p>
        </p:txBody>
      </p:sp>
      <p:sp>
        <p:nvSpPr>
          <p:cNvPr id="4663" name="Google Shape;4663;p233"/>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một biến phân loại </a:t>
            </a:r>
            <a:r>
              <a:rPr b="1" lang="en-US" sz="1300">
                <a:solidFill>
                  <a:srgbClr val="1429A0"/>
                </a:solidFill>
                <a:latin typeface="Arial"/>
                <a:ea typeface="Arial"/>
                <a:cs typeface="Arial"/>
                <a:sym typeface="Arial"/>
              </a:rPr>
              <a:t>giới tính</a:t>
            </a:r>
            <a:r>
              <a:rPr lang="en-US" sz="1300">
                <a:solidFill>
                  <a:srgbClr val="262626"/>
                </a:solidFill>
                <a:latin typeface="Arial"/>
                <a:ea typeface="Arial"/>
                <a:cs typeface="Arial"/>
                <a:sym typeface="Arial"/>
              </a:rPr>
              <a:t>: cân nặng ~ chiều cao + </a:t>
            </a:r>
            <a:r>
              <a:rPr b="1" lang="en-US" sz="1300">
                <a:solidFill>
                  <a:srgbClr val="1429A0"/>
                </a:solidFill>
                <a:latin typeface="Arial"/>
                <a:ea typeface="Arial"/>
                <a:cs typeface="Arial"/>
                <a:sym typeface="Arial"/>
              </a:rPr>
              <a:t>giới tính</a:t>
            </a:r>
            <a:endParaRPr b="1" sz="1300">
              <a:solidFill>
                <a:srgbClr val="1429A0"/>
              </a:solidFill>
              <a:latin typeface="Arial"/>
              <a:ea typeface="Arial"/>
              <a:cs typeface="Arial"/>
              <a:sym typeface="Arial"/>
            </a:endParaRPr>
          </a:p>
        </p:txBody>
      </p:sp>
      <p:sp>
        <p:nvSpPr>
          <p:cNvPr id="4664" name="Google Shape;4664;p233"/>
          <p:cNvSpPr/>
          <p:nvPr/>
        </p:nvSpPr>
        <p:spPr>
          <a:xfrm>
            <a:off x="671261" y="5050723"/>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Biến phân loại trước tiên phải được biến thành (các) biến giả.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Tăng hoặc giảm hiệu quả việc đánh chặn.</a:t>
            </a:r>
            <a:endParaRPr/>
          </a:p>
        </p:txBody>
      </p:sp>
      <p:pic>
        <p:nvPicPr>
          <p:cNvPr id="4665" name="Google Shape;4665;p233"/>
          <p:cNvPicPr preferRelativeResize="0"/>
          <p:nvPr/>
        </p:nvPicPr>
        <p:blipFill rotWithShape="1">
          <a:blip r:embed="rId3">
            <a:alphaModFix/>
          </a:blip>
          <a:srcRect b="2353" l="0" r="1676" t="12537"/>
          <a:stretch/>
        </p:blipFill>
        <p:spPr>
          <a:xfrm>
            <a:off x="3030951" y="2060848"/>
            <a:ext cx="3590614" cy="2451100"/>
          </a:xfrm>
          <a:prstGeom prst="rect">
            <a:avLst/>
          </a:prstGeom>
          <a:noFill/>
          <a:ln>
            <a:noFill/>
          </a:ln>
        </p:spPr>
      </p:pic>
      <p:sp>
        <p:nvSpPr>
          <p:cNvPr id="4666" name="Google Shape;4666;p233"/>
          <p:cNvSpPr txBox="1"/>
          <p:nvPr/>
        </p:nvSpPr>
        <p:spPr>
          <a:xfrm>
            <a:off x="4672522" y="4257092"/>
            <a:ext cx="841897"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Chiều cao</a:t>
            </a:r>
            <a:endParaRPr sz="1200">
              <a:solidFill>
                <a:srgbClr val="262626"/>
              </a:solidFill>
              <a:latin typeface="Arial"/>
              <a:ea typeface="Arial"/>
              <a:cs typeface="Arial"/>
              <a:sym typeface="Arial"/>
            </a:endParaRPr>
          </a:p>
        </p:txBody>
      </p:sp>
      <p:sp>
        <p:nvSpPr>
          <p:cNvPr id="4667" name="Google Shape;4667;p233"/>
          <p:cNvSpPr txBox="1"/>
          <p:nvPr/>
        </p:nvSpPr>
        <p:spPr>
          <a:xfrm rot="-5400000">
            <a:off x="2700767" y="2958662"/>
            <a:ext cx="817853"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Cân nặng</a:t>
            </a:r>
            <a:endParaRPr sz="1200">
              <a:solidFill>
                <a:srgbClr val="262626"/>
              </a:solidFill>
              <a:latin typeface="Arial"/>
              <a:ea typeface="Arial"/>
              <a:cs typeface="Arial"/>
              <a:sym typeface="Arial"/>
            </a:endParaRPr>
          </a:p>
        </p:txBody>
      </p:sp>
      <p:grpSp>
        <p:nvGrpSpPr>
          <p:cNvPr id="4668" name="Google Shape;4668;p233"/>
          <p:cNvGrpSpPr/>
          <p:nvPr/>
        </p:nvGrpSpPr>
        <p:grpSpPr>
          <a:xfrm>
            <a:off x="6809767" y="2205038"/>
            <a:ext cx="1201983" cy="484801"/>
            <a:chOff x="8497852" y="2830511"/>
            <a:chExt cx="1418431" cy="484801"/>
          </a:xfrm>
        </p:grpSpPr>
        <p:sp>
          <p:nvSpPr>
            <p:cNvPr id="4669" name="Google Shape;4669;p233"/>
            <p:cNvSpPr/>
            <p:nvPr/>
          </p:nvSpPr>
          <p:spPr>
            <a:xfrm>
              <a:off x="8498541" y="2921115"/>
              <a:ext cx="36000" cy="36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70" name="Google Shape;4670;p233"/>
            <p:cNvSpPr/>
            <p:nvPr/>
          </p:nvSpPr>
          <p:spPr>
            <a:xfrm>
              <a:off x="8497852" y="3210062"/>
              <a:ext cx="36000" cy="36000"/>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71" name="Google Shape;4671;p233"/>
            <p:cNvSpPr txBox="1"/>
            <p:nvPr/>
          </p:nvSpPr>
          <p:spPr>
            <a:xfrm>
              <a:off x="8497852" y="2830511"/>
              <a:ext cx="1418431" cy="215444"/>
            </a:xfrm>
            <a:prstGeom prst="rect">
              <a:avLst/>
            </a:prstGeom>
            <a:blipFill rotWithShape="1">
              <a:blip r:embed="rId4">
                <a:alphaModFix/>
              </a:blip>
              <a:stretch>
                <a:fillRect b="0" l="0" r="0" t="-285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672" name="Google Shape;4672;p233"/>
            <p:cNvSpPr txBox="1"/>
            <p:nvPr/>
          </p:nvSpPr>
          <p:spPr>
            <a:xfrm>
              <a:off x="8554542" y="3099868"/>
              <a:ext cx="1077142" cy="21544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7" name="Shape 4677"/>
        <p:cNvGrpSpPr/>
        <p:nvPr/>
      </p:nvGrpSpPr>
      <p:grpSpPr>
        <a:xfrm>
          <a:off x="0" y="0"/>
          <a:ext cx="0" cy="0"/>
          <a:chOff x="0" y="0"/>
          <a:chExt cx="0" cy="0"/>
        </a:xfrm>
      </p:grpSpPr>
      <p:grpSp>
        <p:nvGrpSpPr>
          <p:cNvPr id="4678" name="Google Shape;4678;p234"/>
          <p:cNvGrpSpPr/>
          <p:nvPr/>
        </p:nvGrpSpPr>
        <p:grpSpPr>
          <a:xfrm>
            <a:off x="450000" y="450000"/>
            <a:ext cx="9018000" cy="276999"/>
            <a:chOff x="450000" y="450000"/>
            <a:chExt cx="9018000" cy="276999"/>
          </a:xfrm>
        </p:grpSpPr>
        <p:sp>
          <p:nvSpPr>
            <p:cNvPr id="4679" name="Google Shape;4679;p2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680" name="Google Shape;4680;p2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681" name="Google Shape;4681;p23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Vai trò của các biến phân loại</a:t>
            </a:r>
            <a:endParaRPr sz="1400">
              <a:solidFill>
                <a:schemeClr val="dk1"/>
              </a:solidFill>
              <a:latin typeface="Arial"/>
              <a:ea typeface="Arial"/>
              <a:cs typeface="Arial"/>
              <a:sym typeface="Arial"/>
            </a:endParaRPr>
          </a:p>
        </p:txBody>
      </p:sp>
      <p:sp>
        <p:nvSpPr>
          <p:cNvPr id="4682" name="Google Shape;4682;p234"/>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một biến phân loại </a:t>
            </a:r>
            <a:r>
              <a:rPr b="1" lang="en-US" sz="1300">
                <a:solidFill>
                  <a:srgbClr val="1429A0"/>
                </a:solidFill>
                <a:latin typeface="Arial"/>
                <a:ea typeface="Arial"/>
                <a:cs typeface="Arial"/>
                <a:sym typeface="Arial"/>
              </a:rPr>
              <a:t>giới tính</a:t>
            </a:r>
            <a:r>
              <a:rPr lang="en-US" sz="1300">
                <a:solidFill>
                  <a:srgbClr val="193EB0"/>
                </a:solidFill>
                <a:latin typeface="Arial"/>
                <a:ea typeface="Arial"/>
                <a:cs typeface="Arial"/>
                <a:sym typeface="Arial"/>
              </a:rPr>
              <a:t> </a:t>
            </a:r>
            <a:r>
              <a:rPr lang="en-US" sz="1300">
                <a:solidFill>
                  <a:srgbClr val="262626"/>
                </a:solidFill>
                <a:latin typeface="Arial"/>
                <a:ea typeface="Arial"/>
                <a:cs typeface="Arial"/>
                <a:sym typeface="Arial"/>
              </a:rPr>
              <a:t>"tương tác": Cân nặng ~ Chiều cao + </a:t>
            </a:r>
            <a:r>
              <a:rPr b="1" lang="en-US" sz="1300">
                <a:solidFill>
                  <a:srgbClr val="1429A0"/>
                </a:solidFill>
                <a:latin typeface="Arial"/>
                <a:ea typeface="Arial"/>
                <a:cs typeface="Arial"/>
                <a:sym typeface="Arial"/>
              </a:rPr>
              <a:t>giới tính</a:t>
            </a:r>
            <a:r>
              <a:rPr lang="en-US" sz="1300">
                <a:solidFill>
                  <a:srgbClr val="262626"/>
                </a:solidFill>
                <a:latin typeface="Arial"/>
                <a:ea typeface="Arial"/>
                <a:cs typeface="Arial"/>
                <a:sym typeface="Arial"/>
              </a:rPr>
              <a:t> + Chiều cao</a:t>
            </a:r>
            <a:r>
              <a:rPr b="1" lang="en-US" sz="1300">
                <a:solidFill>
                  <a:srgbClr val="262626"/>
                </a:solidFill>
                <a:latin typeface="Arial"/>
                <a:ea typeface="Arial"/>
                <a:cs typeface="Arial"/>
                <a:sym typeface="Arial"/>
              </a:rPr>
              <a:t> </a:t>
            </a:r>
            <a:r>
              <a:rPr b="1" lang="en-US" sz="1300">
                <a:solidFill>
                  <a:srgbClr val="FF0000"/>
                </a:solidFill>
                <a:latin typeface="Arial"/>
                <a:ea typeface="Arial"/>
                <a:cs typeface="Arial"/>
                <a:sym typeface="Arial"/>
              </a:rPr>
              <a:t>×</a:t>
            </a:r>
            <a:r>
              <a:rPr lang="en-US" sz="1300">
                <a:solidFill>
                  <a:srgbClr val="262626"/>
                </a:solidFill>
                <a:latin typeface="Arial"/>
                <a:ea typeface="Arial"/>
                <a:cs typeface="Arial"/>
                <a:sym typeface="Arial"/>
              </a:rPr>
              <a:t> </a:t>
            </a:r>
            <a:r>
              <a:rPr b="1" lang="en-US" sz="1300">
                <a:solidFill>
                  <a:srgbClr val="1429A0"/>
                </a:solidFill>
                <a:latin typeface="Arial"/>
                <a:ea typeface="Arial"/>
                <a:cs typeface="Arial"/>
                <a:sym typeface="Arial"/>
              </a:rPr>
              <a:t>giới tính</a:t>
            </a:r>
            <a:endParaRPr b="1" sz="1300">
              <a:solidFill>
                <a:srgbClr val="1429A0"/>
              </a:solidFill>
              <a:latin typeface="Arial"/>
              <a:ea typeface="Arial"/>
              <a:cs typeface="Arial"/>
              <a:sym typeface="Arial"/>
            </a:endParaRPr>
          </a:p>
        </p:txBody>
      </p:sp>
      <p:sp>
        <p:nvSpPr>
          <p:cNvPr id="4683" name="Google Shape;4683;p234"/>
          <p:cNvSpPr/>
          <p:nvPr/>
        </p:nvSpPr>
        <p:spPr>
          <a:xfrm>
            <a:off x="671261" y="5050723"/>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 biến chặn và độ nghiêng đều phụ thuộc vào biến phân loại.</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Cải thiện hơn nữa các chỉ số lỗi. </a:t>
            </a:r>
            <a:endParaRPr/>
          </a:p>
        </p:txBody>
      </p:sp>
      <p:pic>
        <p:nvPicPr>
          <p:cNvPr id="4684" name="Google Shape;4684;p234"/>
          <p:cNvPicPr preferRelativeResize="0"/>
          <p:nvPr/>
        </p:nvPicPr>
        <p:blipFill rotWithShape="1">
          <a:blip r:embed="rId3">
            <a:alphaModFix/>
          </a:blip>
          <a:srcRect b="0" l="0" r="0" t="16087"/>
          <a:stretch/>
        </p:blipFill>
        <p:spPr>
          <a:xfrm>
            <a:off x="3030951" y="2160821"/>
            <a:ext cx="3651892" cy="2416689"/>
          </a:xfrm>
          <a:prstGeom prst="rect">
            <a:avLst/>
          </a:prstGeom>
          <a:noFill/>
          <a:ln>
            <a:noFill/>
          </a:ln>
        </p:spPr>
      </p:pic>
      <p:sp>
        <p:nvSpPr>
          <p:cNvPr id="4685" name="Google Shape;4685;p234"/>
          <p:cNvSpPr txBox="1"/>
          <p:nvPr/>
        </p:nvSpPr>
        <p:spPr>
          <a:xfrm>
            <a:off x="4672522" y="4257092"/>
            <a:ext cx="841897"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Chiều cao</a:t>
            </a:r>
            <a:endParaRPr sz="1200">
              <a:solidFill>
                <a:srgbClr val="262626"/>
              </a:solidFill>
              <a:latin typeface="Arial"/>
              <a:ea typeface="Arial"/>
              <a:cs typeface="Arial"/>
              <a:sym typeface="Arial"/>
            </a:endParaRPr>
          </a:p>
        </p:txBody>
      </p:sp>
      <p:sp>
        <p:nvSpPr>
          <p:cNvPr id="4686" name="Google Shape;4686;p234"/>
          <p:cNvSpPr txBox="1"/>
          <p:nvPr/>
        </p:nvSpPr>
        <p:spPr>
          <a:xfrm rot="-5400000">
            <a:off x="2700767" y="2958662"/>
            <a:ext cx="817853"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Cân nặng</a:t>
            </a:r>
            <a:endParaRPr sz="1200">
              <a:solidFill>
                <a:srgbClr val="262626"/>
              </a:solidFill>
              <a:latin typeface="Arial"/>
              <a:ea typeface="Arial"/>
              <a:cs typeface="Arial"/>
              <a:sym typeface="Arial"/>
            </a:endParaRPr>
          </a:p>
        </p:txBody>
      </p:sp>
      <p:grpSp>
        <p:nvGrpSpPr>
          <p:cNvPr id="4687" name="Google Shape;4687;p234"/>
          <p:cNvGrpSpPr/>
          <p:nvPr/>
        </p:nvGrpSpPr>
        <p:grpSpPr>
          <a:xfrm>
            <a:off x="6809767" y="2205038"/>
            <a:ext cx="1201983" cy="484801"/>
            <a:chOff x="8497852" y="2830511"/>
            <a:chExt cx="1418431" cy="484801"/>
          </a:xfrm>
        </p:grpSpPr>
        <p:sp>
          <p:nvSpPr>
            <p:cNvPr id="4688" name="Google Shape;4688;p234"/>
            <p:cNvSpPr/>
            <p:nvPr/>
          </p:nvSpPr>
          <p:spPr>
            <a:xfrm>
              <a:off x="8498541" y="2921115"/>
              <a:ext cx="36000" cy="36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89" name="Google Shape;4689;p234"/>
            <p:cNvSpPr/>
            <p:nvPr/>
          </p:nvSpPr>
          <p:spPr>
            <a:xfrm>
              <a:off x="8497852" y="3210062"/>
              <a:ext cx="36000" cy="36000"/>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90" name="Google Shape;4690;p234"/>
            <p:cNvSpPr txBox="1"/>
            <p:nvPr/>
          </p:nvSpPr>
          <p:spPr>
            <a:xfrm>
              <a:off x="8497852" y="2830511"/>
              <a:ext cx="1418431" cy="215444"/>
            </a:xfrm>
            <a:prstGeom prst="rect">
              <a:avLst/>
            </a:prstGeom>
            <a:blipFill rotWithShape="1">
              <a:blip r:embed="rId4">
                <a:alphaModFix/>
              </a:blip>
              <a:stretch>
                <a:fillRect b="0" l="0" r="0" t="-285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691" name="Google Shape;4691;p234"/>
            <p:cNvSpPr txBox="1"/>
            <p:nvPr/>
          </p:nvSpPr>
          <p:spPr>
            <a:xfrm>
              <a:off x="8554542" y="3099868"/>
              <a:ext cx="1077142" cy="21544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6" name="Shape 4696"/>
        <p:cNvGrpSpPr/>
        <p:nvPr/>
      </p:nvGrpSpPr>
      <p:grpSpPr>
        <a:xfrm>
          <a:off x="0" y="0"/>
          <a:ext cx="0" cy="0"/>
          <a:chOff x="0" y="0"/>
          <a:chExt cx="0" cy="0"/>
        </a:xfrm>
      </p:grpSpPr>
      <p:sp>
        <p:nvSpPr>
          <p:cNvPr id="4697" name="Google Shape;4697;p235"/>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luyện tập #0301</a:t>
            </a:r>
            <a:endParaRPr/>
          </a:p>
        </p:txBody>
      </p:sp>
      <p:grpSp>
        <p:nvGrpSpPr>
          <p:cNvPr id="4698" name="Google Shape;4698;p235"/>
          <p:cNvGrpSpPr/>
          <p:nvPr/>
        </p:nvGrpSpPr>
        <p:grpSpPr>
          <a:xfrm>
            <a:off x="558798" y="2060849"/>
            <a:ext cx="8797129" cy="3960439"/>
            <a:chOff x="558798" y="2060849"/>
            <a:chExt cx="8797129" cy="3960439"/>
          </a:xfrm>
        </p:grpSpPr>
        <p:sp>
          <p:nvSpPr>
            <p:cNvPr id="4699" name="Google Shape;4699;p235"/>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700" name="Google Shape;4700;p235"/>
            <p:cNvGrpSpPr/>
            <p:nvPr/>
          </p:nvGrpSpPr>
          <p:grpSpPr>
            <a:xfrm>
              <a:off x="558798" y="3945816"/>
              <a:ext cx="8797129" cy="576572"/>
              <a:chOff x="4778069" y="4391025"/>
              <a:chExt cx="2349160" cy="431802"/>
            </a:xfrm>
          </p:grpSpPr>
          <p:sp>
            <p:nvSpPr>
              <p:cNvPr id="4701" name="Google Shape;4701;p235"/>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4702" name="Google Shape;4702;p235"/>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hướng dẫn trong file 'ex_0301.ipynb'.</a:t>
                </a:r>
                <a:endParaRPr/>
              </a:p>
            </p:txBody>
          </p:sp>
        </p:grpSp>
        <p:pic>
          <p:nvPicPr>
            <p:cNvPr descr="텍스트, 클립아트이(가) 표시된 사진&#10;&#10;자동 생성된 설명" id="4703" name="Google Shape;4703;p235"/>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4704" name="Google Shape;4704;p235"/>
          <p:cNvGrpSpPr/>
          <p:nvPr/>
        </p:nvGrpSpPr>
        <p:grpSpPr>
          <a:xfrm>
            <a:off x="450000" y="450000"/>
            <a:ext cx="9018000" cy="276999"/>
            <a:chOff x="450000" y="450000"/>
            <a:chExt cx="9018000" cy="276999"/>
          </a:xfrm>
        </p:grpSpPr>
        <p:sp>
          <p:nvSpPr>
            <p:cNvPr id="4705" name="Google Shape;4705;p2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Đại cương về hồi quy tuyến tính</a:t>
              </a:r>
              <a:endParaRPr sz="1800">
                <a:solidFill>
                  <a:schemeClr val="lt1"/>
                </a:solidFill>
                <a:latin typeface="Arial"/>
                <a:ea typeface="Arial"/>
                <a:cs typeface="Arial"/>
                <a:sym typeface="Arial"/>
              </a:endParaRPr>
            </a:p>
          </p:txBody>
        </p:sp>
        <p:sp>
          <p:nvSpPr>
            <p:cNvPr id="4706" name="Google Shape;4706;p2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1" name="Shape 4711"/>
        <p:cNvGrpSpPr/>
        <p:nvPr/>
      </p:nvGrpSpPr>
      <p:grpSpPr>
        <a:xfrm>
          <a:off x="0" y="0"/>
          <a:ext cx="0" cy="0"/>
          <a:chOff x="0" y="0"/>
          <a:chExt cx="0" cy="0"/>
        </a:xfrm>
      </p:grpSpPr>
      <p:sp>
        <p:nvSpPr>
          <p:cNvPr id="4712" name="Google Shape;4712;p23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sp>
        <p:nvSpPr>
          <p:cNvPr id="4713" name="Google Shape;4713;p236"/>
          <p:cNvSpPr/>
          <p:nvPr/>
        </p:nvSpPr>
        <p:spPr>
          <a:xfrm>
            <a:off x="989683" y="3212976"/>
            <a:ext cx="8462229" cy="9233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000">
                <a:solidFill>
                  <a:srgbClr val="000000"/>
                </a:solidFill>
                <a:latin typeface="Arial"/>
                <a:ea typeface="Arial"/>
                <a:cs typeface="Arial"/>
                <a:sym typeface="Arial"/>
              </a:rPr>
              <a:t>Ứng dụng của mô hình học có giám sát cho Dự báo số </a:t>
            </a:r>
            <a:endParaRPr/>
          </a:p>
        </p:txBody>
      </p:sp>
      <p:sp>
        <p:nvSpPr>
          <p:cNvPr id="4714" name="Google Shape;4714;p236"/>
          <p:cNvSpPr/>
          <p:nvPr/>
        </p:nvSpPr>
        <p:spPr>
          <a:xfrm>
            <a:off x="1054111" y="4293096"/>
            <a:ext cx="7317681" cy="1897955"/>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Huấn luyện và Kiểm tra với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Đại cương về hồi quy tuyến tính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2.3. Quá trình phân tích hồi quy tuyến tính</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Các loại hồi quy khác</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2.5. Thực hành Học có giám sát cho Dự báo số</a:t>
            </a:r>
            <a:endParaRPr sz="1800">
              <a:solidFill>
                <a:srgbClr val="A6A6A6"/>
              </a:solidFill>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9" name="Shape 4719"/>
        <p:cNvGrpSpPr/>
        <p:nvPr/>
      </p:nvGrpSpPr>
      <p:grpSpPr>
        <a:xfrm>
          <a:off x="0" y="0"/>
          <a:ext cx="0" cy="0"/>
          <a:chOff x="0" y="0"/>
          <a:chExt cx="0" cy="0"/>
        </a:xfrm>
      </p:grpSpPr>
      <p:grpSp>
        <p:nvGrpSpPr>
          <p:cNvPr id="4720" name="Google Shape;4720;p237"/>
          <p:cNvGrpSpPr/>
          <p:nvPr/>
        </p:nvGrpSpPr>
        <p:grpSpPr>
          <a:xfrm>
            <a:off x="450000" y="450000"/>
            <a:ext cx="9018000" cy="276999"/>
            <a:chOff x="450000" y="450000"/>
            <a:chExt cx="9018000" cy="276999"/>
          </a:xfrm>
        </p:grpSpPr>
        <p:sp>
          <p:nvSpPr>
            <p:cNvPr id="4721" name="Google Shape;4721;p2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722" name="Google Shape;4722;p2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723" name="Google Shape;4723;p2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Quá trình phân tích hồi quy tuyến tính </a:t>
            </a:r>
            <a:endParaRPr/>
          </a:p>
        </p:txBody>
      </p:sp>
      <p:sp>
        <p:nvSpPr>
          <p:cNvPr id="4724" name="Google Shape;4724;p237"/>
          <p:cNvSpPr/>
          <p:nvPr/>
        </p:nvSpPr>
        <p:spPr>
          <a:xfrm>
            <a:off x="672080" y="2204864"/>
            <a:ext cx="8632825" cy="1858696"/>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Chỉ số lỗi: MSE, RMSE, MAE, MAPE, etc.</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Hệ số xác định hoặc “r-squared” 𝑅</a:t>
            </a:r>
            <a:r>
              <a:rPr baseline="30000" lang="en-US" sz="1300">
                <a:solidFill>
                  <a:srgbClr val="262626"/>
                </a:solidFill>
                <a:latin typeface="Arial"/>
                <a:ea typeface="Arial"/>
                <a:cs typeface="Arial"/>
                <a:sym typeface="Arial"/>
              </a:rPr>
              <a:t>2</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3) F-test cho ý nghĩa tổng thể của Mô hình tuyến tính</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4) t-test đối với tầm quan trọng của các hệ số hồi quy riêng lẻ</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5) Mối tương quan giữa 𝑌 và 𝑌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6) Yếu tố lạm phát phương sai (Variance inflation factor – VIF)</a:t>
            </a:r>
            <a:endParaRPr/>
          </a:p>
        </p:txBody>
      </p:sp>
      <p:sp>
        <p:nvSpPr>
          <p:cNvPr id="4725" name="Google Shape;4725;p237"/>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thức phân tích hồi quy tuyến tính</a:t>
            </a:r>
            <a:endParaRPr sz="1400">
              <a:solidFill>
                <a:schemeClr val="dk1"/>
              </a:solidFill>
              <a:latin typeface="Arial"/>
              <a:ea typeface="Arial"/>
              <a:cs typeface="Arial"/>
              <a:sym typeface="Arial"/>
            </a:endParaRPr>
          </a:p>
        </p:txBody>
      </p:sp>
      <p:sp>
        <p:nvSpPr>
          <p:cNvPr id="4726" name="Google Shape;4726;p237"/>
          <p:cNvSpPr/>
          <p:nvPr/>
        </p:nvSpPr>
        <p:spPr>
          <a:xfrm>
            <a:off x="558800" y="4150808"/>
            <a:ext cx="8763637"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Tạo mô hình: tối ưu hóa các tiêu chí thông tin: AIC or BIC</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Phân tích dư lượng và đòn bẩy</a:t>
            </a:r>
            <a:endParaRPr sz="1400">
              <a:solidFill>
                <a:schemeClr val="dk1"/>
              </a:solidFill>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1" name="Shape 4731"/>
        <p:cNvGrpSpPr/>
        <p:nvPr/>
      </p:nvGrpSpPr>
      <p:grpSpPr>
        <a:xfrm>
          <a:off x="0" y="0"/>
          <a:ext cx="0" cy="0"/>
          <a:chOff x="0" y="0"/>
          <a:chExt cx="0" cy="0"/>
        </a:xfrm>
      </p:grpSpPr>
      <p:grpSp>
        <p:nvGrpSpPr>
          <p:cNvPr id="4732" name="Google Shape;4732;p238"/>
          <p:cNvGrpSpPr/>
          <p:nvPr/>
        </p:nvGrpSpPr>
        <p:grpSpPr>
          <a:xfrm>
            <a:off x="450000" y="450000"/>
            <a:ext cx="9018000" cy="276999"/>
            <a:chOff x="450000" y="450000"/>
            <a:chExt cx="9018000" cy="276999"/>
          </a:xfrm>
        </p:grpSpPr>
        <p:sp>
          <p:nvSpPr>
            <p:cNvPr id="4733" name="Google Shape;4733;p2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734" name="Google Shape;4734;p2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735" name="Google Shape;4735;p23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Chỉ số lỗi</a:t>
            </a:r>
            <a:endParaRPr sz="1400">
              <a:solidFill>
                <a:schemeClr val="dk1"/>
              </a:solidFill>
              <a:latin typeface="Arial"/>
              <a:ea typeface="Arial"/>
              <a:cs typeface="Arial"/>
              <a:sym typeface="Arial"/>
            </a:endParaRPr>
          </a:p>
        </p:txBody>
      </p:sp>
      <p:sp>
        <p:nvSpPr>
          <p:cNvPr id="4736" name="Google Shape;4736;p238"/>
          <p:cNvSpPr/>
          <p:nvPr/>
        </p:nvSpPr>
        <p:spPr>
          <a:xfrm>
            <a:off x="671261" y="4329490"/>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Càng nhỏ, càng tốt!</a:t>
            </a:r>
            <a:endParaRPr/>
          </a:p>
        </p:txBody>
      </p:sp>
      <p:sp>
        <p:nvSpPr>
          <p:cNvPr id="4737" name="Google Shape;4737;p238"/>
          <p:cNvSpPr txBox="1"/>
          <p:nvPr/>
        </p:nvSpPr>
        <p:spPr>
          <a:xfrm>
            <a:off x="3557748" y="1773238"/>
            <a:ext cx="2787330" cy="242720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2" name="Shape 4742"/>
        <p:cNvGrpSpPr/>
        <p:nvPr/>
      </p:nvGrpSpPr>
      <p:grpSpPr>
        <a:xfrm>
          <a:off x="0" y="0"/>
          <a:ext cx="0" cy="0"/>
          <a:chOff x="0" y="0"/>
          <a:chExt cx="0" cy="0"/>
        </a:xfrm>
      </p:grpSpPr>
      <p:grpSp>
        <p:nvGrpSpPr>
          <p:cNvPr id="4743" name="Google Shape;4743;p239"/>
          <p:cNvGrpSpPr/>
          <p:nvPr/>
        </p:nvGrpSpPr>
        <p:grpSpPr>
          <a:xfrm>
            <a:off x="450000" y="450000"/>
            <a:ext cx="9018000" cy="276999"/>
            <a:chOff x="450000" y="450000"/>
            <a:chExt cx="9018000" cy="276999"/>
          </a:xfrm>
        </p:grpSpPr>
        <p:sp>
          <p:nvSpPr>
            <p:cNvPr id="4744" name="Google Shape;4744;p2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745" name="Google Shape;4745;p2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746" name="Google Shape;4746;p23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Hệ số xác định hoặc 𝑅</a:t>
            </a:r>
            <a:r>
              <a:rPr baseline="30000" lang="en-US" sz="1400">
                <a:solidFill>
                  <a:schemeClr val="dk1"/>
                </a:solidFill>
                <a:latin typeface="Arial"/>
                <a:ea typeface="Arial"/>
                <a:cs typeface="Arial"/>
                <a:sym typeface="Arial"/>
              </a:rPr>
              <a:t>2</a:t>
            </a:r>
            <a:endParaRPr sz="1400">
              <a:solidFill>
                <a:schemeClr val="dk1"/>
              </a:solidFill>
              <a:latin typeface="Arial"/>
              <a:ea typeface="Arial"/>
              <a:cs typeface="Arial"/>
              <a:sym typeface="Arial"/>
            </a:endParaRPr>
          </a:p>
        </p:txBody>
      </p:sp>
      <p:sp>
        <p:nvSpPr>
          <p:cNvPr id="4747" name="Google Shape;4747;p239"/>
          <p:cNvSpPr/>
          <p:nvPr/>
        </p:nvSpPr>
        <p:spPr>
          <a:xfrm>
            <a:off x="671261" y="2780928"/>
            <a:ext cx="8632825" cy="1253402"/>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𝑅</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 được giới hạn ở trên và dưới: 0&lt;𝑅</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&lt;1.</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𝑅</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 gần với một có nghĩa là biến phản hồi được giải thích rõ ràng.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nhiều biến giải thích được thêm vào, 𝑅</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 có xu hướng tăng một cách giả tạo: 𝑅</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 đã điều chỉnh được thêm vào.</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chỉ có một biến giải thích 𝑋, thì:</a:t>
            </a:r>
            <a:endParaRPr/>
          </a:p>
        </p:txBody>
      </p:sp>
      <p:sp>
        <p:nvSpPr>
          <p:cNvPr id="4748" name="Google Shape;4748;p239"/>
          <p:cNvSpPr txBox="1"/>
          <p:nvPr/>
        </p:nvSpPr>
        <p:spPr>
          <a:xfrm>
            <a:off x="2525093" y="1773238"/>
            <a:ext cx="4852638" cy="798232"/>
          </a:xfrm>
          <a:prstGeom prst="rect">
            <a:avLst/>
          </a:prstGeom>
          <a:blipFill rotWithShape="1">
            <a:blip r:embed="rId3">
              <a:alphaModFix/>
            </a:blip>
            <a:stretch>
              <a:fillRect b="-725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49" name="Google Shape;4749;p239"/>
          <p:cNvSpPr txBox="1"/>
          <p:nvPr/>
        </p:nvSpPr>
        <p:spPr>
          <a:xfrm>
            <a:off x="4040668" y="4113076"/>
            <a:ext cx="1821488" cy="44114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4" name="Shape 4754"/>
        <p:cNvGrpSpPr/>
        <p:nvPr/>
      </p:nvGrpSpPr>
      <p:grpSpPr>
        <a:xfrm>
          <a:off x="0" y="0"/>
          <a:ext cx="0" cy="0"/>
          <a:chOff x="0" y="0"/>
          <a:chExt cx="0" cy="0"/>
        </a:xfrm>
      </p:grpSpPr>
      <p:grpSp>
        <p:nvGrpSpPr>
          <p:cNvPr id="4755" name="Google Shape;4755;p240"/>
          <p:cNvGrpSpPr/>
          <p:nvPr/>
        </p:nvGrpSpPr>
        <p:grpSpPr>
          <a:xfrm>
            <a:off x="450000" y="450000"/>
            <a:ext cx="9018000" cy="276999"/>
            <a:chOff x="450000" y="450000"/>
            <a:chExt cx="9018000" cy="276999"/>
          </a:xfrm>
        </p:grpSpPr>
        <p:sp>
          <p:nvSpPr>
            <p:cNvPr id="4756" name="Google Shape;4756;p2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757" name="Google Shape;4757;p2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758" name="Google Shape;4758;p24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F-test cho ý nghĩa tổng thể của Mô hình tuyến tính</a:t>
            </a:r>
            <a:endParaRPr sz="1400">
              <a:solidFill>
                <a:schemeClr val="dk1"/>
              </a:solidFill>
              <a:latin typeface="Arial"/>
              <a:ea typeface="Arial"/>
              <a:cs typeface="Arial"/>
              <a:sym typeface="Arial"/>
            </a:endParaRPr>
          </a:p>
        </p:txBody>
      </p:sp>
      <p:sp>
        <p:nvSpPr>
          <p:cNvPr id="4759" name="Google Shape;4759;p240"/>
          <p:cNvSpPr txBox="1"/>
          <p:nvPr/>
        </p:nvSpPr>
        <p:spPr>
          <a:xfrm>
            <a:off x="2215108" y="2484754"/>
            <a:ext cx="3519132" cy="70391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60" name="Google Shape;4760;p240"/>
          <p:cNvSpPr/>
          <p:nvPr/>
        </p:nvSpPr>
        <p:spPr>
          <a:xfrm>
            <a:off x="671261" y="1700808"/>
            <a:ext cx="8632825" cy="248963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thuyết null         𝑯𝟎: 𝛽</a:t>
            </a:r>
            <a:r>
              <a:rPr baseline="-25000" lang="en-US" sz="1300">
                <a:solidFill>
                  <a:srgbClr val="262626"/>
                </a:solidFill>
                <a:latin typeface="Arial"/>
                <a:ea typeface="Arial"/>
                <a:cs typeface="Arial"/>
                <a:sym typeface="Arial"/>
              </a:rPr>
              <a:t>1</a:t>
            </a:r>
            <a:r>
              <a:rPr lang="en-US" sz="1300">
                <a:solidFill>
                  <a:srgbClr val="262626"/>
                </a:solidFill>
                <a:latin typeface="Arial"/>
                <a:ea typeface="Arial"/>
                <a:cs typeface="Arial"/>
                <a:sym typeface="Arial"/>
              </a:rPr>
              <a:t>=𝛽</a:t>
            </a:r>
            <a:r>
              <a:rPr baseline="-25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=⋯=𝛽</a:t>
            </a:r>
            <a:r>
              <a:rPr baseline="-25000" lang="en-US" sz="1300">
                <a:solidFill>
                  <a:srgbClr val="262626"/>
                </a:solidFill>
                <a:latin typeface="Arial"/>
                <a:ea typeface="Arial"/>
                <a:cs typeface="Arial"/>
                <a:sym typeface="Arial"/>
              </a:rPr>
              <a:t>K</a:t>
            </a:r>
            <a:r>
              <a:rPr lang="en-US" sz="1300">
                <a:solidFill>
                  <a:srgbClr val="262626"/>
                </a:solidFill>
                <a:latin typeface="Arial"/>
                <a:ea typeface="Arial"/>
                <a:cs typeface="Arial"/>
                <a:sym typeface="Arial"/>
              </a:rPr>
              <a:t>=0</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thuyết thay thế 𝑯𝟏: Ít nhất là một 𝛽</a:t>
            </a:r>
            <a:r>
              <a:rPr baseline="-25000" lang="en-US" sz="1300">
                <a:solidFill>
                  <a:srgbClr val="262626"/>
                </a:solidFill>
                <a:latin typeface="Arial"/>
                <a:ea typeface="Arial"/>
                <a:cs typeface="Arial"/>
                <a:sym typeface="Arial"/>
              </a:rPr>
              <a:t>i</a:t>
            </a:r>
            <a:r>
              <a:rPr lang="en-US" sz="1300">
                <a:solidFill>
                  <a:srgbClr val="262626"/>
                </a:solidFill>
                <a:latin typeface="Arial"/>
                <a:ea typeface="Arial"/>
                <a:cs typeface="Arial"/>
                <a:sym typeface="Arial"/>
              </a:rPr>
              <a:t> khác 0.</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1400"/>
              </a:spcBef>
              <a:spcAft>
                <a:spcPts val="0"/>
              </a:spcAft>
              <a:buNone/>
            </a:pPr>
            <a:r>
              <a:rPr lang="en-US" sz="1300">
                <a:solidFill>
                  <a:srgbClr val="262626"/>
                </a:solidFill>
                <a:latin typeface="Arial"/>
                <a:ea typeface="Arial"/>
                <a:cs typeface="Arial"/>
                <a:sym typeface="Arial"/>
              </a:rPr>
              <a:t>⇦ F-test Thống kê  = </a:t>
            </a:r>
            <a:endParaRPr/>
          </a:p>
          <a:p>
            <a:pPr indent="-100013" lvl="0" marL="182563" marR="0" rtl="0" algn="l">
              <a:spcBef>
                <a:spcPts val="16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1600"/>
              </a:spcBef>
              <a:spcAft>
                <a:spcPts val="0"/>
              </a:spcAft>
              <a:buNone/>
            </a:pPr>
            <a:r>
              <a:rPr lang="en-US" sz="1300">
                <a:solidFill>
                  <a:srgbClr val="262626"/>
                </a:solidFill>
                <a:latin typeface="Arial"/>
                <a:ea typeface="Arial"/>
                <a:cs typeface="Arial"/>
                <a:sym typeface="Arial"/>
              </a:rPr>
              <a:t>⇦ Nếu giá trị p nằm dưới tham chiếu (giả sử 0,05), thì 𝑯𝟎 bị từ chối để ưu tiên 𝑯𝟏.</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Trong trường hợp này, Mô hình tuyến tính có ý nghĩa tổng thể.</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24"/>
          <p:cNvGrpSpPr/>
          <p:nvPr/>
        </p:nvGrpSpPr>
        <p:grpSpPr>
          <a:xfrm>
            <a:off x="450000" y="450000"/>
            <a:ext cx="9018000" cy="276999"/>
            <a:chOff x="450000" y="450000"/>
            <a:chExt cx="9018000" cy="276999"/>
          </a:xfrm>
        </p:grpSpPr>
        <p:sp>
          <p:nvSpPr>
            <p:cNvPr id="580" name="Google Shape;580;p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581" name="Google Shape;581;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582" name="Google Shape;582;p2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grpSp>
        <p:nvGrpSpPr>
          <p:cNvPr id="583" name="Google Shape;583;p24"/>
          <p:cNvGrpSpPr/>
          <p:nvPr/>
        </p:nvGrpSpPr>
        <p:grpSpPr>
          <a:xfrm>
            <a:off x="666749" y="1772816"/>
            <a:ext cx="8677275" cy="855858"/>
            <a:chOff x="666749" y="4302970"/>
            <a:chExt cx="8677275" cy="855858"/>
          </a:xfrm>
        </p:grpSpPr>
        <p:sp>
          <p:nvSpPr>
            <p:cNvPr id="584" name="Google Shape;584;p24"/>
            <p:cNvSpPr/>
            <p:nvPr/>
          </p:nvSpPr>
          <p:spPr>
            <a:xfrm>
              <a:off x="666749" y="4302970"/>
              <a:ext cx="8677275" cy="8558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5" name="Google Shape;585;p24"/>
            <p:cNvPicPr preferRelativeResize="0"/>
            <p:nvPr/>
          </p:nvPicPr>
          <p:blipFill rotWithShape="1">
            <a:blip r:embed="rId3">
              <a:alphaModFix/>
            </a:blip>
            <a:srcRect b="0" l="949" r="27437" t="0"/>
            <a:stretch/>
          </p:blipFill>
          <p:spPr>
            <a:xfrm>
              <a:off x="757083" y="4331848"/>
              <a:ext cx="8586941" cy="753693"/>
            </a:xfrm>
            <a:prstGeom prst="rect">
              <a:avLst/>
            </a:prstGeom>
            <a:noFill/>
            <a:ln>
              <a:noFill/>
            </a:ln>
          </p:spPr>
        </p:pic>
      </p:grpSp>
      <p:grpSp>
        <p:nvGrpSpPr>
          <p:cNvPr id="586" name="Google Shape;586;p24"/>
          <p:cNvGrpSpPr/>
          <p:nvPr/>
        </p:nvGrpSpPr>
        <p:grpSpPr>
          <a:xfrm>
            <a:off x="666750" y="2708920"/>
            <a:ext cx="8677275" cy="969931"/>
            <a:chOff x="559817" y="3081410"/>
            <a:chExt cx="8677275" cy="969931"/>
          </a:xfrm>
        </p:grpSpPr>
        <p:sp>
          <p:nvSpPr>
            <p:cNvPr id="587" name="Google Shape;587;p24"/>
            <p:cNvSpPr/>
            <p:nvPr/>
          </p:nvSpPr>
          <p:spPr>
            <a:xfrm>
              <a:off x="559817" y="3081410"/>
              <a:ext cx="8677275" cy="9699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588" name="Google Shape;588;p24"/>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589" name="Google Shape;589;p24"/>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7</a:t>
              </a:r>
              <a:endParaRPr b="1" sz="1300">
                <a:solidFill>
                  <a:srgbClr val="262626"/>
                </a:solidFill>
                <a:latin typeface="Arial"/>
                <a:ea typeface="Arial"/>
                <a:cs typeface="Arial"/>
                <a:sym typeface="Arial"/>
              </a:endParaRPr>
            </a:p>
          </p:txBody>
        </p:sp>
        <p:sp>
          <p:nvSpPr>
            <p:cNvPr id="590" name="Google Shape;590;p24"/>
            <p:cNvSpPr txBox="1"/>
            <p:nvPr/>
          </p:nvSpPr>
          <p:spPr>
            <a:xfrm>
              <a:off x="1036273" y="3467475"/>
              <a:ext cx="8167303" cy="430887"/>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Từ tổng số 569 giá trị quan sát được, chia dữ liệu cho huấn luyện và đánh giá thành 7:3 hoặc 8:2. </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7.5: 2.5 là giá trị mặc định.</a:t>
              </a:r>
              <a:endParaRPr sz="1400">
                <a:solidFill>
                  <a:srgbClr val="262626"/>
                </a:solidFill>
                <a:latin typeface="Arial"/>
                <a:ea typeface="Arial"/>
                <a:cs typeface="Arial"/>
                <a:sym typeface="Arial"/>
              </a:endParaRPr>
            </a:p>
          </p:txBody>
        </p:sp>
      </p:gr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5" name="Shape 4765"/>
        <p:cNvGrpSpPr/>
        <p:nvPr/>
      </p:nvGrpSpPr>
      <p:grpSpPr>
        <a:xfrm>
          <a:off x="0" y="0"/>
          <a:ext cx="0" cy="0"/>
          <a:chOff x="0" y="0"/>
          <a:chExt cx="0" cy="0"/>
        </a:xfrm>
      </p:grpSpPr>
      <p:grpSp>
        <p:nvGrpSpPr>
          <p:cNvPr id="4766" name="Google Shape;4766;p241"/>
          <p:cNvGrpSpPr/>
          <p:nvPr/>
        </p:nvGrpSpPr>
        <p:grpSpPr>
          <a:xfrm>
            <a:off x="450000" y="450000"/>
            <a:ext cx="9018000" cy="276999"/>
            <a:chOff x="450000" y="450000"/>
            <a:chExt cx="9018000" cy="276999"/>
          </a:xfrm>
        </p:grpSpPr>
        <p:sp>
          <p:nvSpPr>
            <p:cNvPr id="4767" name="Google Shape;4767;p2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768" name="Google Shape;4768;p2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769" name="Google Shape;4769;p24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t-test đối với tầm quan trọng của các hệ số hồi quy riêng lẻ</a:t>
            </a:r>
            <a:endParaRPr sz="1400">
              <a:solidFill>
                <a:schemeClr val="dk1"/>
              </a:solidFill>
              <a:latin typeface="Arial"/>
              <a:ea typeface="Arial"/>
              <a:cs typeface="Arial"/>
              <a:sym typeface="Arial"/>
            </a:endParaRPr>
          </a:p>
        </p:txBody>
      </p:sp>
      <p:sp>
        <p:nvSpPr>
          <p:cNvPr id="4770" name="Google Shape;4770;p241"/>
          <p:cNvSpPr txBox="1"/>
          <p:nvPr/>
        </p:nvSpPr>
        <p:spPr>
          <a:xfrm>
            <a:off x="2134427" y="2524426"/>
            <a:ext cx="5437391" cy="74616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71" name="Google Shape;4771;p241"/>
          <p:cNvSpPr/>
          <p:nvPr/>
        </p:nvSpPr>
        <p:spPr>
          <a:xfrm>
            <a:off x="671261" y="1700808"/>
            <a:ext cx="8632825" cy="257171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thuyết null         𝑯𝟎: 𝛽</a:t>
            </a:r>
            <a:r>
              <a:rPr baseline="-25000" lang="en-US" sz="1300">
                <a:solidFill>
                  <a:srgbClr val="262626"/>
                </a:solidFill>
                <a:latin typeface="Arial"/>
                <a:ea typeface="Arial"/>
                <a:cs typeface="Arial"/>
                <a:sym typeface="Arial"/>
              </a:rPr>
              <a:t>i</a:t>
            </a:r>
            <a:r>
              <a:rPr lang="en-US" sz="1300">
                <a:solidFill>
                  <a:srgbClr val="262626"/>
                </a:solidFill>
                <a:latin typeface="Arial"/>
                <a:ea typeface="Arial"/>
                <a:cs typeface="Arial"/>
                <a:sym typeface="Arial"/>
              </a:rPr>
              <a:t>=0</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thuyết thay thế 𝑯𝟏: 𝛽</a:t>
            </a:r>
            <a:r>
              <a:rPr baseline="-25000" lang="en-US" sz="1300">
                <a:solidFill>
                  <a:srgbClr val="262626"/>
                </a:solidFill>
                <a:latin typeface="Arial"/>
                <a:ea typeface="Arial"/>
                <a:cs typeface="Arial"/>
                <a:sym typeface="Arial"/>
              </a:rPr>
              <a:t>i</a:t>
            </a:r>
            <a:r>
              <a:rPr lang="en-US" sz="1300">
                <a:solidFill>
                  <a:srgbClr val="262626"/>
                </a:solidFill>
                <a:latin typeface="Arial"/>
                <a:ea typeface="Arial"/>
                <a:cs typeface="Arial"/>
                <a:sym typeface="Arial"/>
              </a:rPr>
              <a:t>≠0</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1600"/>
              </a:spcBef>
              <a:spcAft>
                <a:spcPts val="0"/>
              </a:spcAft>
              <a:buNone/>
            </a:pPr>
            <a:r>
              <a:rPr lang="en-US" sz="1300">
                <a:solidFill>
                  <a:srgbClr val="262626"/>
                </a:solidFill>
                <a:latin typeface="Arial"/>
                <a:ea typeface="Arial"/>
                <a:cs typeface="Arial"/>
                <a:sym typeface="Arial"/>
              </a:rPr>
              <a:t>⇦ t-test thống kê = </a:t>
            </a:r>
            <a:endParaRPr/>
          </a:p>
          <a:p>
            <a:pPr indent="-203200" lvl="0" marL="285750" marR="0" rtl="0" algn="l">
              <a:spcBef>
                <a:spcPts val="1600"/>
              </a:spcBef>
              <a:spcAft>
                <a:spcPts val="0"/>
              </a:spcAft>
              <a:buClr>
                <a:srgbClr val="193EB0"/>
              </a:buClr>
              <a:buSzPts val="1300"/>
              <a:buFont typeface="Noto Sans Symbols"/>
              <a:buNone/>
            </a:pPr>
            <a:r>
              <a:t/>
            </a:r>
            <a:endParaRPr sz="1300">
              <a:solidFill>
                <a:srgbClr val="262626"/>
              </a:solidFill>
              <a:latin typeface="Arial"/>
              <a:ea typeface="Arial"/>
              <a:cs typeface="Arial"/>
              <a:sym typeface="Arial"/>
            </a:endParaRPr>
          </a:p>
          <a:p>
            <a:pPr indent="0" lvl="0" marL="0" marR="0" rtl="0" algn="l">
              <a:spcBef>
                <a:spcPts val="1600"/>
              </a:spcBef>
              <a:spcAft>
                <a:spcPts val="0"/>
              </a:spcAft>
              <a:buNone/>
            </a:pPr>
            <a:r>
              <a:rPr lang="en-US" sz="1300">
                <a:solidFill>
                  <a:srgbClr val="262626"/>
                </a:solidFill>
                <a:latin typeface="Arial"/>
                <a:ea typeface="Arial"/>
                <a:cs typeface="Arial"/>
                <a:sym typeface="Arial"/>
              </a:rPr>
              <a:t>⇦ Nếu giá trị p nằm dưới tham chiếu (giả sử 0,05), thì 𝑯𝟎 bị từ chối để ưu tiên 𝑯𝟏.</a:t>
            </a:r>
            <a:endParaRPr/>
          </a:p>
          <a:p>
            <a:pPr indent="0" lvl="0" marL="0" marR="0" rtl="0" algn="l">
              <a:spcBef>
                <a:spcPts val="1600"/>
              </a:spcBef>
              <a:spcAft>
                <a:spcPts val="0"/>
              </a:spcAft>
              <a:buNone/>
            </a:pPr>
            <a:r>
              <a:rPr lang="en-US" sz="1300">
                <a:solidFill>
                  <a:srgbClr val="262626"/>
                </a:solidFill>
                <a:latin typeface="Arial"/>
                <a:ea typeface="Arial"/>
                <a:cs typeface="Arial"/>
                <a:sym typeface="Arial"/>
              </a:rPr>
              <a:t>     Trong trường hợp này, bao gồm các biến giải thích 𝑋</a:t>
            </a:r>
            <a:r>
              <a:rPr baseline="-25000" lang="en-US" sz="1300">
                <a:solidFill>
                  <a:srgbClr val="262626"/>
                </a:solidFill>
                <a:latin typeface="Arial"/>
                <a:ea typeface="Arial"/>
                <a:cs typeface="Arial"/>
                <a:sym typeface="Arial"/>
              </a:rPr>
              <a:t>i</a:t>
            </a:r>
            <a:r>
              <a:rPr lang="en-US" sz="1300">
                <a:solidFill>
                  <a:srgbClr val="262626"/>
                </a:solidFill>
                <a:latin typeface="Arial"/>
                <a:ea typeface="Arial"/>
                <a:cs typeface="Arial"/>
                <a:sym typeface="Arial"/>
              </a:rPr>
              <a:t> là hợp lý.</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6" name="Shape 4776"/>
        <p:cNvGrpSpPr/>
        <p:nvPr/>
      </p:nvGrpSpPr>
      <p:grpSpPr>
        <a:xfrm>
          <a:off x="0" y="0"/>
          <a:ext cx="0" cy="0"/>
          <a:chOff x="0" y="0"/>
          <a:chExt cx="0" cy="0"/>
        </a:xfrm>
      </p:grpSpPr>
      <p:grpSp>
        <p:nvGrpSpPr>
          <p:cNvPr id="4777" name="Google Shape;4777;p242"/>
          <p:cNvGrpSpPr/>
          <p:nvPr/>
        </p:nvGrpSpPr>
        <p:grpSpPr>
          <a:xfrm>
            <a:off x="450000" y="450000"/>
            <a:ext cx="9018000" cy="276999"/>
            <a:chOff x="450000" y="450000"/>
            <a:chExt cx="9018000" cy="276999"/>
          </a:xfrm>
        </p:grpSpPr>
        <p:sp>
          <p:nvSpPr>
            <p:cNvPr id="4778" name="Google Shape;4778;p2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779" name="Google Shape;4779;p2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780" name="Google Shape;4780;p242"/>
          <p:cNvSpPr/>
          <p:nvPr/>
        </p:nvSpPr>
        <p:spPr>
          <a:xfrm>
            <a:off x="558924" y="1428745"/>
            <a:ext cx="9180558" cy="221279"/>
          </a:xfrm>
          <a:prstGeom prst="rect">
            <a:avLst/>
          </a:prstGeom>
          <a:blipFill rotWithShape="1">
            <a:blip r:embed="rId3">
              <a:alphaModFix/>
            </a:blip>
            <a:stretch>
              <a:fillRect b="0" l="-19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4781" name="Google Shape;4781;p242"/>
          <p:cNvGrpSpPr/>
          <p:nvPr/>
        </p:nvGrpSpPr>
        <p:grpSpPr>
          <a:xfrm>
            <a:off x="1483709" y="2132856"/>
            <a:ext cx="6988000" cy="3119104"/>
            <a:chOff x="1483709" y="1773238"/>
            <a:chExt cx="6988000" cy="3119104"/>
          </a:xfrm>
        </p:grpSpPr>
        <p:grpSp>
          <p:nvGrpSpPr>
            <p:cNvPr id="4782" name="Google Shape;4782;p242"/>
            <p:cNvGrpSpPr/>
            <p:nvPr/>
          </p:nvGrpSpPr>
          <p:grpSpPr>
            <a:xfrm>
              <a:off x="5647076" y="1773238"/>
              <a:ext cx="2605383" cy="2721640"/>
              <a:chOff x="5647076" y="2780485"/>
              <a:chExt cx="2605383" cy="2721640"/>
            </a:xfrm>
          </p:grpSpPr>
          <p:grpSp>
            <p:nvGrpSpPr>
              <p:cNvPr id="4783" name="Google Shape;4783;p242"/>
              <p:cNvGrpSpPr/>
              <p:nvPr/>
            </p:nvGrpSpPr>
            <p:grpSpPr>
              <a:xfrm>
                <a:off x="5647076" y="2780485"/>
                <a:ext cx="2605383" cy="2721640"/>
                <a:chOff x="1682045" y="2052347"/>
                <a:chExt cx="2851855" cy="2979109"/>
              </a:xfrm>
            </p:grpSpPr>
            <p:grpSp>
              <p:nvGrpSpPr>
                <p:cNvPr id="4784" name="Google Shape;4784;p242"/>
                <p:cNvGrpSpPr/>
                <p:nvPr/>
              </p:nvGrpSpPr>
              <p:grpSpPr>
                <a:xfrm>
                  <a:off x="2117473" y="2237014"/>
                  <a:ext cx="2340429" cy="2280558"/>
                  <a:chOff x="2084614" y="1638300"/>
                  <a:chExt cx="2340429" cy="2280558"/>
                </a:xfrm>
              </p:grpSpPr>
              <p:cxnSp>
                <p:nvCxnSpPr>
                  <p:cNvPr id="4785" name="Google Shape;4785;p242"/>
                  <p:cNvCxnSpPr/>
                  <p:nvPr/>
                </p:nvCxnSpPr>
                <p:spPr>
                  <a:xfrm>
                    <a:off x="2084614" y="3918858"/>
                    <a:ext cx="2340429" cy="0"/>
                  </a:xfrm>
                  <a:prstGeom prst="straightConnector1">
                    <a:avLst/>
                  </a:prstGeom>
                  <a:noFill/>
                  <a:ln cap="flat" cmpd="sng" w="12700">
                    <a:solidFill>
                      <a:srgbClr val="A5A5A5"/>
                    </a:solidFill>
                    <a:prstDash val="solid"/>
                    <a:miter lim="800000"/>
                    <a:headEnd len="sm" w="sm" type="none"/>
                    <a:tailEnd len="med" w="med" type="triangle"/>
                  </a:ln>
                </p:spPr>
              </p:cxnSp>
              <p:cxnSp>
                <p:nvCxnSpPr>
                  <p:cNvPr id="4786" name="Google Shape;4786;p242"/>
                  <p:cNvCxnSpPr/>
                  <p:nvPr/>
                </p:nvCxnSpPr>
                <p:spPr>
                  <a:xfrm rot="10800000">
                    <a:off x="2084614" y="1638300"/>
                    <a:ext cx="0" cy="2280558"/>
                  </a:xfrm>
                  <a:prstGeom prst="straightConnector1">
                    <a:avLst/>
                  </a:prstGeom>
                  <a:noFill/>
                  <a:ln cap="flat" cmpd="sng" w="12700">
                    <a:solidFill>
                      <a:srgbClr val="A5A5A5"/>
                    </a:solidFill>
                    <a:prstDash val="solid"/>
                    <a:miter lim="800000"/>
                    <a:headEnd len="sm" w="sm" type="none"/>
                    <a:tailEnd len="med" w="med" type="triangle"/>
                  </a:ln>
                </p:spPr>
              </p:cxnSp>
            </p:grpSp>
            <p:sp>
              <p:nvSpPr>
                <p:cNvPr id="4787" name="Google Shape;4787;p242"/>
                <p:cNvSpPr txBox="1"/>
                <p:nvPr/>
              </p:nvSpPr>
              <p:spPr>
                <a:xfrm>
                  <a:off x="4098472" y="4569352"/>
                  <a:ext cx="435428" cy="46210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88" name="Google Shape;4788;p242"/>
                <p:cNvSpPr txBox="1"/>
                <p:nvPr/>
              </p:nvSpPr>
              <p:spPr>
                <a:xfrm>
                  <a:off x="1682045" y="2052347"/>
                  <a:ext cx="435428" cy="45480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789" name="Google Shape;4789;p242"/>
              <p:cNvSpPr/>
              <p:nvPr/>
            </p:nvSpPr>
            <p:spPr>
              <a:xfrm>
                <a:off x="6273274" y="4702790"/>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0" name="Google Shape;4790;p242"/>
              <p:cNvSpPr/>
              <p:nvPr/>
            </p:nvSpPr>
            <p:spPr>
              <a:xfrm>
                <a:off x="6526676" y="4498790"/>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1" name="Google Shape;4791;p242"/>
              <p:cNvSpPr/>
              <p:nvPr/>
            </p:nvSpPr>
            <p:spPr>
              <a:xfrm>
                <a:off x="6789693" y="4280131"/>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2" name="Google Shape;4792;p242"/>
              <p:cNvSpPr/>
              <p:nvPr/>
            </p:nvSpPr>
            <p:spPr>
              <a:xfrm>
                <a:off x="7137764" y="3990923"/>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3" name="Google Shape;4793;p242"/>
              <p:cNvSpPr/>
              <p:nvPr/>
            </p:nvSpPr>
            <p:spPr>
              <a:xfrm>
                <a:off x="7440697" y="3729065"/>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4" name="Google Shape;4794;p242"/>
              <p:cNvSpPr/>
              <p:nvPr/>
            </p:nvSpPr>
            <p:spPr>
              <a:xfrm>
                <a:off x="6948996" y="4145875"/>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5" name="Google Shape;4795;p242"/>
              <p:cNvSpPr/>
              <p:nvPr/>
            </p:nvSpPr>
            <p:spPr>
              <a:xfrm>
                <a:off x="7309314" y="3842649"/>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6" name="Google Shape;4796;p242"/>
              <p:cNvSpPr/>
              <p:nvPr/>
            </p:nvSpPr>
            <p:spPr>
              <a:xfrm>
                <a:off x="6422347" y="4578774"/>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7" name="Google Shape;4797;p242"/>
              <p:cNvSpPr/>
              <p:nvPr/>
            </p:nvSpPr>
            <p:spPr>
              <a:xfrm>
                <a:off x="7712083" y="3508178"/>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8" name="Google Shape;4798;p242"/>
              <p:cNvSpPr/>
              <p:nvPr/>
            </p:nvSpPr>
            <p:spPr>
              <a:xfrm>
                <a:off x="7560423" y="3623084"/>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9" name="Google Shape;4799;p242"/>
              <p:cNvSpPr/>
              <p:nvPr/>
            </p:nvSpPr>
            <p:spPr>
              <a:xfrm>
                <a:off x="7904388" y="3361913"/>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00" name="Google Shape;4800;p242"/>
              <p:cNvCxnSpPr/>
              <p:nvPr/>
            </p:nvCxnSpPr>
            <p:spPr>
              <a:xfrm flipH="1" rot="10800000">
                <a:off x="6255511" y="3310864"/>
                <a:ext cx="1764505" cy="1467856"/>
              </a:xfrm>
              <a:prstGeom prst="straightConnector1">
                <a:avLst/>
              </a:prstGeom>
              <a:noFill/>
              <a:ln cap="flat" cmpd="sng" w="9525">
                <a:solidFill>
                  <a:srgbClr val="193EB0"/>
                </a:solidFill>
                <a:prstDash val="dash"/>
                <a:miter lim="800000"/>
                <a:headEnd len="sm" w="sm" type="none"/>
                <a:tailEnd len="sm" w="sm" type="none"/>
              </a:ln>
            </p:spPr>
          </p:cxnSp>
        </p:grpSp>
        <p:sp>
          <p:nvSpPr>
            <p:cNvPr id="4801" name="Google Shape;4801;p242"/>
            <p:cNvSpPr txBox="1"/>
            <p:nvPr/>
          </p:nvSpPr>
          <p:spPr>
            <a:xfrm>
              <a:off x="5716969" y="4596332"/>
              <a:ext cx="2754740" cy="2923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193EB0"/>
                  </a:solidFill>
                  <a:latin typeface="Arial"/>
                  <a:ea typeface="Arial"/>
                  <a:cs typeface="Arial"/>
                  <a:sym typeface="Arial"/>
                </a:rPr>
                <a:t>Tương quan thuận mạnh</a:t>
              </a:r>
              <a:endParaRPr sz="1300">
                <a:solidFill>
                  <a:srgbClr val="193EB0"/>
                </a:solidFill>
                <a:latin typeface="Arial"/>
                <a:ea typeface="Arial"/>
                <a:cs typeface="Arial"/>
                <a:sym typeface="Arial"/>
              </a:endParaRPr>
            </a:p>
          </p:txBody>
        </p:sp>
        <p:grpSp>
          <p:nvGrpSpPr>
            <p:cNvPr id="4802" name="Google Shape;4802;p242"/>
            <p:cNvGrpSpPr/>
            <p:nvPr/>
          </p:nvGrpSpPr>
          <p:grpSpPr>
            <a:xfrm>
              <a:off x="1483709" y="1775479"/>
              <a:ext cx="2605384" cy="2721639"/>
              <a:chOff x="1239943" y="2782726"/>
              <a:chExt cx="2605384" cy="2721639"/>
            </a:xfrm>
          </p:grpSpPr>
          <p:grpSp>
            <p:nvGrpSpPr>
              <p:cNvPr id="4803" name="Google Shape;4803;p242"/>
              <p:cNvGrpSpPr/>
              <p:nvPr/>
            </p:nvGrpSpPr>
            <p:grpSpPr>
              <a:xfrm>
                <a:off x="1239943" y="2782726"/>
                <a:ext cx="2605384" cy="2721639"/>
                <a:chOff x="1682045" y="2052347"/>
                <a:chExt cx="2851855" cy="2979109"/>
              </a:xfrm>
            </p:grpSpPr>
            <p:grpSp>
              <p:nvGrpSpPr>
                <p:cNvPr id="4804" name="Google Shape;4804;p242"/>
                <p:cNvGrpSpPr/>
                <p:nvPr/>
              </p:nvGrpSpPr>
              <p:grpSpPr>
                <a:xfrm>
                  <a:off x="2117473" y="2237014"/>
                  <a:ext cx="2340429" cy="2280558"/>
                  <a:chOff x="2084614" y="1638300"/>
                  <a:chExt cx="2340429" cy="2280558"/>
                </a:xfrm>
              </p:grpSpPr>
              <p:cxnSp>
                <p:nvCxnSpPr>
                  <p:cNvPr id="4805" name="Google Shape;4805;p242"/>
                  <p:cNvCxnSpPr/>
                  <p:nvPr/>
                </p:nvCxnSpPr>
                <p:spPr>
                  <a:xfrm>
                    <a:off x="2084614" y="3918858"/>
                    <a:ext cx="2340429" cy="0"/>
                  </a:xfrm>
                  <a:prstGeom prst="straightConnector1">
                    <a:avLst/>
                  </a:prstGeom>
                  <a:noFill/>
                  <a:ln cap="flat" cmpd="sng" w="12700">
                    <a:solidFill>
                      <a:srgbClr val="A5A5A5"/>
                    </a:solidFill>
                    <a:prstDash val="solid"/>
                    <a:miter lim="800000"/>
                    <a:headEnd len="sm" w="sm" type="none"/>
                    <a:tailEnd len="med" w="med" type="triangle"/>
                  </a:ln>
                </p:spPr>
              </p:cxnSp>
              <p:cxnSp>
                <p:nvCxnSpPr>
                  <p:cNvPr id="4806" name="Google Shape;4806;p242"/>
                  <p:cNvCxnSpPr/>
                  <p:nvPr/>
                </p:nvCxnSpPr>
                <p:spPr>
                  <a:xfrm rot="10800000">
                    <a:off x="2084614" y="1638300"/>
                    <a:ext cx="0" cy="2280558"/>
                  </a:xfrm>
                  <a:prstGeom prst="straightConnector1">
                    <a:avLst/>
                  </a:prstGeom>
                  <a:noFill/>
                  <a:ln cap="flat" cmpd="sng" w="12700">
                    <a:solidFill>
                      <a:srgbClr val="A5A5A5"/>
                    </a:solidFill>
                    <a:prstDash val="solid"/>
                    <a:miter lim="800000"/>
                    <a:headEnd len="sm" w="sm" type="none"/>
                    <a:tailEnd len="med" w="med" type="triangle"/>
                  </a:ln>
                </p:spPr>
              </p:cxnSp>
            </p:grpSp>
            <p:sp>
              <p:nvSpPr>
                <p:cNvPr id="4807" name="Google Shape;4807;p242"/>
                <p:cNvSpPr txBox="1"/>
                <p:nvPr/>
              </p:nvSpPr>
              <p:spPr>
                <a:xfrm>
                  <a:off x="4098472" y="4569352"/>
                  <a:ext cx="435428" cy="46210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08" name="Google Shape;4808;p242"/>
                <p:cNvSpPr txBox="1"/>
                <p:nvPr/>
              </p:nvSpPr>
              <p:spPr>
                <a:xfrm>
                  <a:off x="1682045" y="2052347"/>
                  <a:ext cx="435428" cy="404271"/>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cxnSp>
            <p:nvCxnSpPr>
              <p:cNvPr id="4809" name="Google Shape;4809;p242"/>
              <p:cNvCxnSpPr/>
              <p:nvPr/>
            </p:nvCxnSpPr>
            <p:spPr>
              <a:xfrm flipH="1" rot="10800000">
                <a:off x="1876563" y="3364154"/>
                <a:ext cx="1764505" cy="1467856"/>
              </a:xfrm>
              <a:prstGeom prst="straightConnector1">
                <a:avLst/>
              </a:prstGeom>
              <a:noFill/>
              <a:ln cap="flat" cmpd="sng" w="9525">
                <a:solidFill>
                  <a:srgbClr val="193EB0"/>
                </a:solidFill>
                <a:prstDash val="dash"/>
                <a:miter lim="800000"/>
                <a:headEnd len="sm" w="sm" type="none"/>
                <a:tailEnd len="sm" w="sm" type="none"/>
              </a:ln>
            </p:spPr>
          </p:cxnSp>
          <p:sp>
            <p:nvSpPr>
              <p:cNvPr id="4810" name="Google Shape;4810;p242"/>
              <p:cNvSpPr/>
              <p:nvPr/>
            </p:nvSpPr>
            <p:spPr>
              <a:xfrm>
                <a:off x="1840761" y="4617059"/>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1" name="Google Shape;4811;p242"/>
              <p:cNvSpPr/>
              <p:nvPr/>
            </p:nvSpPr>
            <p:spPr>
              <a:xfrm>
                <a:off x="2258137" y="4216595"/>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2" name="Google Shape;4812;p242"/>
              <p:cNvSpPr/>
              <p:nvPr/>
            </p:nvSpPr>
            <p:spPr>
              <a:xfrm>
                <a:off x="2447201" y="4348150"/>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3" name="Google Shape;4813;p242"/>
              <p:cNvSpPr/>
              <p:nvPr/>
            </p:nvSpPr>
            <p:spPr>
              <a:xfrm>
                <a:off x="2822749" y="4282064"/>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4" name="Google Shape;4814;p242"/>
              <p:cNvSpPr/>
              <p:nvPr/>
            </p:nvSpPr>
            <p:spPr>
              <a:xfrm>
                <a:off x="3385587" y="3274725"/>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5" name="Google Shape;4815;p242"/>
              <p:cNvSpPr/>
              <p:nvPr/>
            </p:nvSpPr>
            <p:spPr>
              <a:xfrm>
                <a:off x="2460592" y="3830074"/>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6" name="Google Shape;4816;p242"/>
              <p:cNvSpPr/>
              <p:nvPr/>
            </p:nvSpPr>
            <p:spPr>
              <a:xfrm>
                <a:off x="3033563" y="3779113"/>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7" name="Google Shape;4817;p242"/>
              <p:cNvSpPr/>
              <p:nvPr/>
            </p:nvSpPr>
            <p:spPr>
              <a:xfrm>
                <a:off x="2144226" y="4672143"/>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8" name="Google Shape;4818;p242"/>
              <p:cNvSpPr/>
              <p:nvPr/>
            </p:nvSpPr>
            <p:spPr>
              <a:xfrm>
                <a:off x="3150169" y="4114106"/>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9" name="Google Shape;4819;p242"/>
              <p:cNvSpPr/>
              <p:nvPr/>
            </p:nvSpPr>
            <p:spPr>
              <a:xfrm>
                <a:off x="2855070" y="3659550"/>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0" name="Google Shape;4820;p242"/>
              <p:cNvSpPr/>
              <p:nvPr/>
            </p:nvSpPr>
            <p:spPr>
              <a:xfrm>
                <a:off x="3471990" y="3752985"/>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1" name="Google Shape;4821;p242"/>
              <p:cNvSpPr/>
              <p:nvPr/>
            </p:nvSpPr>
            <p:spPr>
              <a:xfrm>
                <a:off x="2178693" y="4502297"/>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2" name="Google Shape;4822;p242"/>
              <p:cNvSpPr/>
              <p:nvPr/>
            </p:nvSpPr>
            <p:spPr>
              <a:xfrm>
                <a:off x="2554240" y="4436212"/>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3" name="Google Shape;4823;p242"/>
              <p:cNvSpPr/>
              <p:nvPr/>
            </p:nvSpPr>
            <p:spPr>
              <a:xfrm>
                <a:off x="3117078" y="3428873"/>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4" name="Google Shape;4824;p242"/>
              <p:cNvSpPr/>
              <p:nvPr/>
            </p:nvSpPr>
            <p:spPr>
              <a:xfrm>
                <a:off x="2192083" y="3984221"/>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5" name="Google Shape;4825;p242"/>
              <p:cNvSpPr/>
              <p:nvPr/>
            </p:nvSpPr>
            <p:spPr>
              <a:xfrm>
                <a:off x="2765054" y="3933260"/>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6" name="Google Shape;4826;p242"/>
              <p:cNvSpPr/>
              <p:nvPr/>
            </p:nvSpPr>
            <p:spPr>
              <a:xfrm>
                <a:off x="2881660" y="4268254"/>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7" name="Google Shape;4827;p242"/>
              <p:cNvSpPr/>
              <p:nvPr/>
            </p:nvSpPr>
            <p:spPr>
              <a:xfrm>
                <a:off x="2586561" y="3813697"/>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8" name="Google Shape;4828;p242"/>
              <p:cNvSpPr/>
              <p:nvPr/>
            </p:nvSpPr>
            <p:spPr>
              <a:xfrm>
                <a:off x="3203482" y="3907132"/>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9" name="Google Shape;4829;p242"/>
              <p:cNvSpPr/>
              <p:nvPr/>
            </p:nvSpPr>
            <p:spPr>
              <a:xfrm>
                <a:off x="3611219" y="3519275"/>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0" name="Google Shape;4830;p242"/>
              <p:cNvSpPr/>
              <p:nvPr/>
            </p:nvSpPr>
            <p:spPr>
              <a:xfrm>
                <a:off x="2042908" y="4372079"/>
                <a:ext cx="64642" cy="65777"/>
              </a:xfrm>
              <a:prstGeom prst="ellipse">
                <a:avLst/>
              </a:prstGeom>
              <a:solidFill>
                <a:srgbClr val="FF0000">
                  <a:alpha val="49803"/>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831" name="Google Shape;4831;p242"/>
            <p:cNvSpPr txBox="1"/>
            <p:nvPr/>
          </p:nvSpPr>
          <p:spPr>
            <a:xfrm>
              <a:off x="1605234" y="4599954"/>
              <a:ext cx="2754740" cy="2923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193EB0"/>
                  </a:solidFill>
                  <a:latin typeface="Arial"/>
                  <a:ea typeface="Arial"/>
                  <a:cs typeface="Arial"/>
                  <a:sym typeface="Arial"/>
                </a:rPr>
                <a:t>Tương quan thuận yếu</a:t>
              </a:r>
              <a:endParaRPr sz="1300">
                <a:solidFill>
                  <a:srgbClr val="193EB0"/>
                </a:solidFill>
                <a:latin typeface="Arial"/>
                <a:ea typeface="Arial"/>
                <a:cs typeface="Arial"/>
                <a:sym typeface="Arial"/>
              </a:endParaRPr>
            </a:p>
          </p:txBody>
        </p:sp>
        <p:sp>
          <p:nvSpPr>
            <p:cNvPr id="4832" name="Google Shape;4832;p242"/>
            <p:cNvSpPr txBox="1"/>
            <p:nvPr/>
          </p:nvSpPr>
          <p:spPr>
            <a:xfrm>
              <a:off x="4622429" y="2607159"/>
              <a:ext cx="672834" cy="33855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0">
                  <a:solidFill>
                    <a:srgbClr val="FF0000"/>
                  </a:solidFill>
                  <a:latin typeface="Arial"/>
                  <a:ea typeface="Arial"/>
                  <a:cs typeface="Arial"/>
                  <a:sym typeface="Arial"/>
                </a:rPr>
                <a:t>&lt;</a:t>
              </a:r>
              <a:endParaRPr sz="4000">
                <a:solidFill>
                  <a:srgbClr val="FF0000"/>
                </a:solidFill>
                <a:latin typeface="Arial"/>
                <a:ea typeface="Arial"/>
                <a:cs typeface="Arial"/>
                <a:sym typeface="Arial"/>
              </a:endParaRPr>
            </a:p>
          </p:txBody>
        </p:sp>
      </p:gr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7" name="Shape 4837"/>
        <p:cNvGrpSpPr/>
        <p:nvPr/>
      </p:nvGrpSpPr>
      <p:grpSpPr>
        <a:xfrm>
          <a:off x="0" y="0"/>
          <a:ext cx="0" cy="0"/>
          <a:chOff x="0" y="0"/>
          <a:chExt cx="0" cy="0"/>
        </a:xfrm>
      </p:grpSpPr>
      <p:grpSp>
        <p:nvGrpSpPr>
          <p:cNvPr id="4838" name="Google Shape;4838;p243"/>
          <p:cNvGrpSpPr/>
          <p:nvPr/>
        </p:nvGrpSpPr>
        <p:grpSpPr>
          <a:xfrm>
            <a:off x="450000" y="450000"/>
            <a:ext cx="9018000" cy="276999"/>
            <a:chOff x="450000" y="450000"/>
            <a:chExt cx="9018000" cy="276999"/>
          </a:xfrm>
        </p:grpSpPr>
        <p:sp>
          <p:nvSpPr>
            <p:cNvPr id="4839" name="Google Shape;4839;p2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840" name="Google Shape;4840;p2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841" name="Google Shape;4841;p24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Yếu tố lạm phát phương sai (Variance inflation factor - VIF)</a:t>
            </a:r>
            <a:endParaRPr/>
          </a:p>
        </p:txBody>
      </p:sp>
      <p:sp>
        <p:nvSpPr>
          <p:cNvPr id="4842" name="Google Shape;4842;p243"/>
          <p:cNvSpPr/>
          <p:nvPr/>
        </p:nvSpPr>
        <p:spPr>
          <a:xfrm>
            <a:off x="671261" y="1700808"/>
            <a:ext cx="8632800" cy="950700"/>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đo lường "mức độ nghiêm trọng" của đa thông tin.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Nói chung, VIF&gt;10 được coi là nghiêm trọng. Tuy nhiên, điểm tham chiếu này khá chủ quan.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trường hợp phát hiện đa cộng tuyến nghiêm trọng, cần đơn giản hóa mô hình.</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7" name="Shape 4847"/>
        <p:cNvGrpSpPr/>
        <p:nvPr/>
      </p:nvGrpSpPr>
      <p:grpSpPr>
        <a:xfrm>
          <a:off x="0" y="0"/>
          <a:ext cx="0" cy="0"/>
          <a:chOff x="0" y="0"/>
          <a:chExt cx="0" cy="0"/>
        </a:xfrm>
      </p:grpSpPr>
      <p:grpSp>
        <p:nvGrpSpPr>
          <p:cNvPr id="4848" name="Google Shape;4848;p244"/>
          <p:cNvGrpSpPr/>
          <p:nvPr/>
        </p:nvGrpSpPr>
        <p:grpSpPr>
          <a:xfrm>
            <a:off x="450000" y="450000"/>
            <a:ext cx="9018000" cy="276999"/>
            <a:chOff x="450000" y="450000"/>
            <a:chExt cx="9018000" cy="276999"/>
          </a:xfrm>
        </p:grpSpPr>
        <p:sp>
          <p:nvSpPr>
            <p:cNvPr id="4849" name="Google Shape;4849;p2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850" name="Google Shape;4850;p2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851" name="Google Shape;4851;p24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Yếu tố lạm phát phương sai (Variance inflation factor - VIF)</a:t>
            </a:r>
            <a:endParaRPr sz="1400">
              <a:solidFill>
                <a:schemeClr val="dk1"/>
              </a:solidFill>
              <a:latin typeface="Arial"/>
              <a:ea typeface="Arial"/>
              <a:cs typeface="Arial"/>
              <a:sym typeface="Arial"/>
            </a:endParaRPr>
          </a:p>
        </p:txBody>
      </p:sp>
      <p:sp>
        <p:nvSpPr>
          <p:cNvPr id="4852" name="Google Shape;4852;p244"/>
          <p:cNvSpPr/>
          <p:nvPr/>
        </p:nvSpPr>
        <p:spPr>
          <a:xfrm>
            <a:off x="671261" y="1700808"/>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VIF được tính riêng cho từng biến giải thích 𝑋</a:t>
            </a:r>
            <a:r>
              <a:rPr baseline="-25000" lang="en-US" sz="1300">
                <a:solidFill>
                  <a:srgbClr val="262626"/>
                </a:solidFill>
                <a:latin typeface="Arial"/>
                <a:ea typeface="Arial"/>
                <a:cs typeface="Arial"/>
                <a:sym typeface="Arial"/>
              </a:rPr>
              <a:t>𝑖</a:t>
            </a:r>
            <a:r>
              <a:rPr lang="en-US" sz="1300">
                <a:solidFill>
                  <a:srgbClr val="262626"/>
                </a:solidFill>
                <a:latin typeface="Arial"/>
                <a:ea typeface="Arial"/>
                <a:cs typeface="Arial"/>
                <a:sym typeface="Arial"/>
              </a:rPr>
              <a:t>.</a:t>
            </a:r>
            <a:endParaRPr/>
          </a:p>
          <a:p>
            <a:pPr indent="0" lvl="1" marL="180975" marR="0" rtl="0" algn="l">
              <a:spcBef>
                <a:spcPts val="800"/>
              </a:spcBef>
              <a:spcAft>
                <a:spcPts val="0"/>
              </a:spcAft>
              <a:buNone/>
            </a:pPr>
            <a:r>
              <a:rPr b="0" i="0" lang="en-US" sz="1300" u="none" cap="none" strike="noStrike">
                <a:solidFill>
                  <a:srgbClr val="262626"/>
                </a:solidFill>
                <a:latin typeface="Arial"/>
                <a:ea typeface="Arial"/>
                <a:cs typeface="Arial"/>
                <a:sym typeface="Arial"/>
              </a:rPr>
              <a:t>1) Đặt 𝑋</a:t>
            </a:r>
            <a:r>
              <a:rPr b="0" baseline="-25000" i="0" lang="en-US" sz="1300" u="none" cap="none" strike="noStrike">
                <a:solidFill>
                  <a:srgbClr val="262626"/>
                </a:solidFill>
                <a:latin typeface="Arial"/>
                <a:ea typeface="Arial"/>
                <a:cs typeface="Arial"/>
                <a:sym typeface="Arial"/>
              </a:rPr>
              <a:t>i</a:t>
            </a:r>
            <a:r>
              <a:rPr b="0" i="0" lang="en-US" sz="1300" u="none" cap="none" strike="noStrike">
                <a:solidFill>
                  <a:srgbClr val="262626"/>
                </a:solidFill>
                <a:latin typeface="Arial"/>
                <a:ea typeface="Arial"/>
                <a:cs typeface="Arial"/>
                <a:sym typeface="Arial"/>
              </a:rPr>
              <a:t> làm phản hồi và sau đó hồi quy bằng cách sử dụng biểu thức:</a:t>
            </a:r>
            <a:endParaRPr/>
          </a:p>
        </p:txBody>
      </p:sp>
      <p:sp>
        <p:nvSpPr>
          <p:cNvPr id="4853" name="Google Shape;4853;p244"/>
          <p:cNvSpPr txBox="1"/>
          <p:nvPr/>
        </p:nvSpPr>
        <p:spPr>
          <a:xfrm>
            <a:off x="4200273" y="3458618"/>
            <a:ext cx="1357387" cy="48968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54" name="Google Shape;4854;p244"/>
          <p:cNvSpPr txBox="1"/>
          <p:nvPr/>
        </p:nvSpPr>
        <p:spPr>
          <a:xfrm>
            <a:off x="1777433" y="2421859"/>
            <a:ext cx="5501405" cy="44114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55" name="Google Shape;4855;p244"/>
          <p:cNvSpPr/>
          <p:nvPr/>
        </p:nvSpPr>
        <p:spPr>
          <a:xfrm>
            <a:off x="671261" y="2988081"/>
            <a:ext cx="8632825" cy="345461"/>
          </a:xfrm>
          <a:prstGeom prst="rect">
            <a:avLst/>
          </a:prstGeom>
          <a:noFill/>
          <a:ln>
            <a:noFill/>
          </a:ln>
        </p:spPr>
        <p:txBody>
          <a:bodyPr anchorCtr="0" anchor="t" bIns="72000" lIns="0" spcFirstLastPara="1" rIns="144000" wrap="square" tIns="72000">
            <a:spAutoFit/>
          </a:bodyPr>
          <a:lstStyle/>
          <a:p>
            <a:pPr indent="0" lvl="1" marL="180975" marR="0" rtl="0" algn="l">
              <a:spcBef>
                <a:spcPts val="0"/>
              </a:spcBef>
              <a:spcAft>
                <a:spcPts val="0"/>
              </a:spcAft>
              <a:buNone/>
            </a:pPr>
            <a:r>
              <a:rPr b="0" i="0" lang="en-US" sz="1300" u="none" cap="none" strike="noStrike">
                <a:solidFill>
                  <a:srgbClr val="262626"/>
                </a:solidFill>
                <a:latin typeface="Arial"/>
                <a:ea typeface="Arial"/>
                <a:cs typeface="Arial"/>
                <a:sym typeface="Arial"/>
              </a:rPr>
              <a:t>2) Sử dụng tương ứng 𝑅</a:t>
            </a:r>
            <a:r>
              <a:rPr b="0" baseline="-25000" i="0" lang="en-US" sz="1300" u="none" cap="none" strike="noStrike">
                <a:solidFill>
                  <a:srgbClr val="262626"/>
                </a:solidFill>
                <a:latin typeface="Arial"/>
                <a:ea typeface="Arial"/>
                <a:cs typeface="Arial"/>
                <a:sym typeface="Arial"/>
              </a:rPr>
              <a:t>i</a:t>
            </a:r>
            <a:r>
              <a:rPr b="0" baseline="30000" i="0" lang="en-US" sz="1300" u="none" cap="none" strike="noStrike">
                <a:solidFill>
                  <a:srgbClr val="262626"/>
                </a:solidFill>
                <a:latin typeface="Arial"/>
                <a:ea typeface="Arial"/>
                <a:cs typeface="Arial"/>
                <a:sym typeface="Arial"/>
              </a:rPr>
              <a:t>2</a:t>
            </a:r>
            <a:r>
              <a:rPr b="0" i="0" lang="en-US" sz="1300" u="none" cap="none" strike="noStrike">
                <a:solidFill>
                  <a:srgbClr val="262626"/>
                </a:solidFill>
                <a:latin typeface="Arial"/>
                <a:ea typeface="Arial"/>
                <a:cs typeface="Arial"/>
                <a:sym typeface="Arial"/>
              </a:rPr>
              <a:t> tính toán 𝑉𝐼𝐹𝑖:</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0" name="Shape 4860"/>
        <p:cNvGrpSpPr/>
        <p:nvPr/>
      </p:nvGrpSpPr>
      <p:grpSpPr>
        <a:xfrm>
          <a:off x="0" y="0"/>
          <a:ext cx="0" cy="0"/>
          <a:chOff x="0" y="0"/>
          <a:chExt cx="0" cy="0"/>
        </a:xfrm>
      </p:grpSpPr>
      <p:grpSp>
        <p:nvGrpSpPr>
          <p:cNvPr id="4861" name="Google Shape;4861;p245"/>
          <p:cNvGrpSpPr/>
          <p:nvPr/>
        </p:nvGrpSpPr>
        <p:grpSpPr>
          <a:xfrm>
            <a:off x="450000" y="450000"/>
            <a:ext cx="9018000" cy="276999"/>
            <a:chOff x="450000" y="450000"/>
            <a:chExt cx="9018000" cy="276999"/>
          </a:xfrm>
        </p:grpSpPr>
        <p:sp>
          <p:nvSpPr>
            <p:cNvPr id="4862" name="Google Shape;4862;p2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863" name="Google Shape;4863;p2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864" name="Google Shape;4864;p24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Tiêu chí thông tin và mô hình hóa</a:t>
            </a:r>
            <a:endParaRPr sz="1400">
              <a:solidFill>
                <a:schemeClr val="dk1"/>
              </a:solidFill>
              <a:latin typeface="Arial"/>
              <a:ea typeface="Arial"/>
              <a:cs typeface="Arial"/>
              <a:sym typeface="Arial"/>
            </a:endParaRPr>
          </a:p>
        </p:txBody>
      </p:sp>
      <p:sp>
        <p:nvSpPr>
          <p:cNvPr id="4865" name="Google Shape;4865;p245"/>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Tiêu chí thông tin Akaike (Akaike information criteria - AIC) với 𝑝=số tham số:</a:t>
            </a:r>
            <a:endParaRPr/>
          </a:p>
        </p:txBody>
      </p:sp>
      <p:sp>
        <p:nvSpPr>
          <p:cNvPr id="4866" name="Google Shape;4866;p245"/>
          <p:cNvSpPr txBox="1"/>
          <p:nvPr/>
        </p:nvSpPr>
        <p:spPr>
          <a:xfrm>
            <a:off x="3409982" y="2060575"/>
            <a:ext cx="3082859" cy="66242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67" name="Google Shape;4867;p245"/>
          <p:cNvSpPr/>
          <p:nvPr/>
        </p:nvSpPr>
        <p:spPr>
          <a:xfrm>
            <a:off x="666936" y="2879812"/>
            <a:ext cx="863082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Tiêu chí thông tin Bayes (Bayes information criteria - BIC) với 𝑝=số tham số:</a:t>
            </a:r>
            <a:endParaRPr/>
          </a:p>
        </p:txBody>
      </p:sp>
      <p:sp>
        <p:nvSpPr>
          <p:cNvPr id="4868" name="Google Shape;4868;p245"/>
          <p:cNvSpPr/>
          <p:nvPr/>
        </p:nvSpPr>
        <p:spPr>
          <a:xfrm>
            <a:off x="666936" y="4266714"/>
            <a:ext cx="863082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các biểu thức trên, chúng ta có: </a:t>
            </a:r>
            <a:endParaRPr/>
          </a:p>
        </p:txBody>
      </p:sp>
      <p:sp>
        <p:nvSpPr>
          <p:cNvPr id="4869" name="Google Shape;4869;p245"/>
          <p:cNvSpPr txBox="1"/>
          <p:nvPr/>
        </p:nvSpPr>
        <p:spPr>
          <a:xfrm>
            <a:off x="3206402" y="3285810"/>
            <a:ext cx="3490022" cy="67281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70" name="Google Shape;4870;p245"/>
          <p:cNvSpPr txBox="1"/>
          <p:nvPr/>
        </p:nvSpPr>
        <p:spPr>
          <a:xfrm>
            <a:off x="2619829" y="4658338"/>
            <a:ext cx="4663163" cy="83131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5" name="Shape 4875"/>
        <p:cNvGrpSpPr/>
        <p:nvPr/>
      </p:nvGrpSpPr>
      <p:grpSpPr>
        <a:xfrm>
          <a:off x="0" y="0"/>
          <a:ext cx="0" cy="0"/>
          <a:chOff x="0" y="0"/>
          <a:chExt cx="0" cy="0"/>
        </a:xfrm>
      </p:grpSpPr>
      <p:grpSp>
        <p:nvGrpSpPr>
          <p:cNvPr id="4876" name="Google Shape;4876;p246"/>
          <p:cNvGrpSpPr/>
          <p:nvPr/>
        </p:nvGrpSpPr>
        <p:grpSpPr>
          <a:xfrm>
            <a:off x="450000" y="450000"/>
            <a:ext cx="9018000" cy="276999"/>
            <a:chOff x="450000" y="450000"/>
            <a:chExt cx="9018000" cy="276999"/>
          </a:xfrm>
        </p:grpSpPr>
        <p:sp>
          <p:nvSpPr>
            <p:cNvPr id="4877" name="Google Shape;4877;p2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878" name="Google Shape;4878;p2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879" name="Google Shape;4879;p24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Tiêu chí thông tin và mô hình hóa</a:t>
            </a:r>
            <a:endParaRPr sz="1400">
              <a:solidFill>
                <a:schemeClr val="dk1"/>
              </a:solidFill>
              <a:latin typeface="Arial"/>
              <a:ea typeface="Arial"/>
              <a:cs typeface="Arial"/>
              <a:sym typeface="Arial"/>
            </a:endParaRPr>
          </a:p>
        </p:txBody>
      </p:sp>
      <p:grpSp>
        <p:nvGrpSpPr>
          <p:cNvPr id="4880" name="Google Shape;4880;p246"/>
          <p:cNvGrpSpPr/>
          <p:nvPr/>
        </p:nvGrpSpPr>
        <p:grpSpPr>
          <a:xfrm>
            <a:off x="2827176" y="2024844"/>
            <a:ext cx="4803018" cy="3445056"/>
            <a:chOff x="2995917" y="1773238"/>
            <a:chExt cx="4803018" cy="3445056"/>
          </a:xfrm>
        </p:grpSpPr>
        <p:sp>
          <p:nvSpPr>
            <p:cNvPr id="4881" name="Google Shape;4881;p246"/>
            <p:cNvSpPr txBox="1"/>
            <p:nvPr/>
          </p:nvSpPr>
          <p:spPr>
            <a:xfrm>
              <a:off x="3206401" y="1773238"/>
              <a:ext cx="3490022" cy="124290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82" name="Google Shape;4882;p246"/>
            <p:cNvSpPr/>
            <p:nvPr/>
          </p:nvSpPr>
          <p:spPr>
            <a:xfrm>
              <a:off x="4236856" y="1773238"/>
              <a:ext cx="1332148" cy="1242904"/>
            </a:xfrm>
            <a:prstGeom prst="rect">
              <a:avLst/>
            </a:prstGeom>
            <a:noFill/>
            <a:ln cap="flat" cmpd="sng" w="19050">
              <a:solidFill>
                <a:srgbClr val="193EB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83" name="Google Shape;4883;p246"/>
            <p:cNvSpPr/>
            <p:nvPr/>
          </p:nvSpPr>
          <p:spPr>
            <a:xfrm>
              <a:off x="5792414" y="1773238"/>
              <a:ext cx="743524" cy="1242904"/>
            </a:xfrm>
            <a:prstGeom prst="rect">
              <a:avLst/>
            </a:prstGeom>
            <a:noFill/>
            <a:ln cap="flat" cmpd="sng" w="1905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884" name="Google Shape;4884;p246"/>
            <p:cNvGrpSpPr/>
            <p:nvPr/>
          </p:nvGrpSpPr>
          <p:grpSpPr>
            <a:xfrm>
              <a:off x="2995917" y="3434628"/>
              <a:ext cx="2451434" cy="1783666"/>
              <a:chOff x="7295226" y="2003056"/>
              <a:chExt cx="2977238" cy="2625112"/>
            </a:xfrm>
          </p:grpSpPr>
          <p:grpSp>
            <p:nvGrpSpPr>
              <p:cNvPr id="4885" name="Google Shape;4885;p246"/>
              <p:cNvGrpSpPr/>
              <p:nvPr/>
            </p:nvGrpSpPr>
            <p:grpSpPr>
              <a:xfrm>
                <a:off x="7896200" y="2003056"/>
                <a:ext cx="2376264" cy="2625112"/>
                <a:chOff x="7896200" y="2492896"/>
                <a:chExt cx="2376264" cy="2625112"/>
              </a:xfrm>
            </p:grpSpPr>
            <p:cxnSp>
              <p:nvCxnSpPr>
                <p:cNvPr id="4886" name="Google Shape;4886;p246"/>
                <p:cNvCxnSpPr/>
                <p:nvPr/>
              </p:nvCxnSpPr>
              <p:spPr>
                <a:xfrm rot="10800000">
                  <a:off x="7896200" y="2492896"/>
                  <a:ext cx="0" cy="2160240"/>
                </a:xfrm>
                <a:prstGeom prst="straightConnector1">
                  <a:avLst/>
                </a:prstGeom>
                <a:noFill/>
                <a:ln cap="flat" cmpd="sng" w="12700">
                  <a:solidFill>
                    <a:srgbClr val="A5A5A5"/>
                  </a:solidFill>
                  <a:prstDash val="solid"/>
                  <a:miter lim="800000"/>
                  <a:headEnd len="sm" w="sm" type="none"/>
                  <a:tailEnd len="med" w="med" type="triangle"/>
                </a:ln>
              </p:spPr>
            </p:cxnSp>
            <p:cxnSp>
              <p:nvCxnSpPr>
                <p:cNvPr id="4887" name="Google Shape;4887;p246"/>
                <p:cNvCxnSpPr/>
                <p:nvPr/>
              </p:nvCxnSpPr>
              <p:spPr>
                <a:xfrm>
                  <a:off x="7896200" y="4653136"/>
                  <a:ext cx="2376264" cy="0"/>
                </a:xfrm>
                <a:prstGeom prst="straightConnector1">
                  <a:avLst/>
                </a:prstGeom>
                <a:noFill/>
                <a:ln cap="flat" cmpd="sng" w="12700">
                  <a:solidFill>
                    <a:srgbClr val="A5A5A5"/>
                  </a:solidFill>
                  <a:prstDash val="solid"/>
                  <a:miter lim="800000"/>
                  <a:headEnd len="sm" w="sm" type="none"/>
                  <a:tailEnd len="med" w="med" type="triangle"/>
                </a:ln>
              </p:spPr>
            </p:cxnSp>
            <p:sp>
              <p:nvSpPr>
                <p:cNvPr id="4888" name="Google Shape;4888;p246"/>
                <p:cNvSpPr txBox="1"/>
                <p:nvPr/>
              </p:nvSpPr>
              <p:spPr>
                <a:xfrm>
                  <a:off x="8778940" y="4710334"/>
                  <a:ext cx="1318703" cy="40767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cxnSp>
            <p:nvCxnSpPr>
              <p:cNvPr id="4889" name="Google Shape;4889;p246"/>
              <p:cNvCxnSpPr/>
              <p:nvPr/>
            </p:nvCxnSpPr>
            <p:spPr>
              <a:xfrm>
                <a:off x="8112224" y="3155184"/>
                <a:ext cx="1656184" cy="648072"/>
              </a:xfrm>
              <a:prstGeom prst="straightConnector1">
                <a:avLst/>
              </a:prstGeom>
              <a:noFill/>
              <a:ln cap="flat" cmpd="sng" w="25400">
                <a:solidFill>
                  <a:srgbClr val="193EB0"/>
                </a:solidFill>
                <a:prstDash val="solid"/>
                <a:miter lim="800000"/>
                <a:headEnd len="sm" w="sm" type="none"/>
                <a:tailEnd len="sm" w="sm" type="none"/>
              </a:ln>
            </p:spPr>
          </p:cxnSp>
          <p:sp>
            <p:nvSpPr>
              <p:cNvPr id="4890" name="Google Shape;4890;p246"/>
              <p:cNvSpPr txBox="1"/>
              <p:nvPr/>
            </p:nvSpPr>
            <p:spPr>
              <a:xfrm>
                <a:off x="7295226" y="2624684"/>
                <a:ext cx="596956" cy="9059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AIC</a:t>
                </a:r>
                <a:endParaRPr/>
              </a:p>
              <a:p>
                <a:pPr indent="0" lvl="0" marL="0" marR="0" rtl="0" algn="ctr">
                  <a:spcBef>
                    <a:spcPts val="1200"/>
                  </a:spcBef>
                  <a:spcAft>
                    <a:spcPts val="0"/>
                  </a:spcAft>
                  <a:buNone/>
                </a:pPr>
                <a:r>
                  <a:rPr lang="en-US" sz="1200">
                    <a:solidFill>
                      <a:srgbClr val="262626"/>
                    </a:solidFill>
                    <a:latin typeface="Arial"/>
                    <a:ea typeface="Arial"/>
                    <a:cs typeface="Arial"/>
                    <a:sym typeface="Arial"/>
                  </a:rPr>
                  <a:t> BIC</a:t>
                </a:r>
                <a:endParaRPr sz="1200">
                  <a:solidFill>
                    <a:srgbClr val="262626"/>
                  </a:solidFill>
                  <a:latin typeface="Arial"/>
                  <a:ea typeface="Arial"/>
                  <a:cs typeface="Arial"/>
                  <a:sym typeface="Arial"/>
                </a:endParaRPr>
              </a:p>
            </p:txBody>
          </p:sp>
        </p:grpSp>
        <p:grpSp>
          <p:nvGrpSpPr>
            <p:cNvPr id="4891" name="Google Shape;4891;p246"/>
            <p:cNvGrpSpPr/>
            <p:nvPr/>
          </p:nvGrpSpPr>
          <p:grpSpPr>
            <a:xfrm>
              <a:off x="5347501" y="3434628"/>
              <a:ext cx="2451434" cy="1783666"/>
              <a:chOff x="5229827" y="4313800"/>
              <a:chExt cx="2451434" cy="1783666"/>
            </a:xfrm>
          </p:grpSpPr>
          <p:grpSp>
            <p:nvGrpSpPr>
              <p:cNvPr id="4892" name="Google Shape;4892;p246"/>
              <p:cNvGrpSpPr/>
              <p:nvPr/>
            </p:nvGrpSpPr>
            <p:grpSpPr>
              <a:xfrm>
                <a:off x="5229827" y="4313800"/>
                <a:ext cx="2451434" cy="1783666"/>
                <a:chOff x="7295226" y="2003056"/>
                <a:chExt cx="2977238" cy="2625112"/>
              </a:xfrm>
            </p:grpSpPr>
            <p:grpSp>
              <p:nvGrpSpPr>
                <p:cNvPr id="4893" name="Google Shape;4893;p246"/>
                <p:cNvGrpSpPr/>
                <p:nvPr/>
              </p:nvGrpSpPr>
              <p:grpSpPr>
                <a:xfrm>
                  <a:off x="7896200" y="2003056"/>
                  <a:ext cx="2376264" cy="2625112"/>
                  <a:chOff x="7896200" y="2492896"/>
                  <a:chExt cx="2376264" cy="2625112"/>
                </a:xfrm>
              </p:grpSpPr>
              <p:cxnSp>
                <p:nvCxnSpPr>
                  <p:cNvPr id="4894" name="Google Shape;4894;p246"/>
                  <p:cNvCxnSpPr/>
                  <p:nvPr/>
                </p:nvCxnSpPr>
                <p:spPr>
                  <a:xfrm rot="10800000">
                    <a:off x="7896200" y="2492896"/>
                    <a:ext cx="0" cy="2160240"/>
                  </a:xfrm>
                  <a:prstGeom prst="straightConnector1">
                    <a:avLst/>
                  </a:prstGeom>
                  <a:noFill/>
                  <a:ln cap="flat" cmpd="sng" w="12700">
                    <a:solidFill>
                      <a:srgbClr val="A5A5A5"/>
                    </a:solidFill>
                    <a:prstDash val="solid"/>
                    <a:miter lim="800000"/>
                    <a:headEnd len="sm" w="sm" type="none"/>
                    <a:tailEnd len="med" w="med" type="triangle"/>
                  </a:ln>
                </p:spPr>
              </p:cxnSp>
              <p:cxnSp>
                <p:nvCxnSpPr>
                  <p:cNvPr id="4895" name="Google Shape;4895;p246"/>
                  <p:cNvCxnSpPr/>
                  <p:nvPr/>
                </p:nvCxnSpPr>
                <p:spPr>
                  <a:xfrm>
                    <a:off x="7896200" y="4653136"/>
                    <a:ext cx="2376264" cy="0"/>
                  </a:xfrm>
                  <a:prstGeom prst="straightConnector1">
                    <a:avLst/>
                  </a:prstGeom>
                  <a:noFill/>
                  <a:ln cap="flat" cmpd="sng" w="12700">
                    <a:solidFill>
                      <a:srgbClr val="A5A5A5"/>
                    </a:solidFill>
                    <a:prstDash val="solid"/>
                    <a:miter lim="800000"/>
                    <a:headEnd len="sm" w="sm" type="none"/>
                    <a:tailEnd len="med" w="med" type="triangle"/>
                  </a:ln>
                </p:spPr>
              </p:cxnSp>
              <p:sp>
                <p:nvSpPr>
                  <p:cNvPr id="4896" name="Google Shape;4896;p246"/>
                  <p:cNvSpPr txBox="1"/>
                  <p:nvPr/>
                </p:nvSpPr>
                <p:spPr>
                  <a:xfrm>
                    <a:off x="8778940" y="4710334"/>
                    <a:ext cx="1318703" cy="40767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897" name="Google Shape;4897;p246"/>
                <p:cNvSpPr txBox="1"/>
                <p:nvPr/>
              </p:nvSpPr>
              <p:spPr>
                <a:xfrm>
                  <a:off x="7295226" y="2624684"/>
                  <a:ext cx="596956" cy="9059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AIC</a:t>
                  </a:r>
                  <a:endParaRPr/>
                </a:p>
                <a:p>
                  <a:pPr indent="0" lvl="0" marL="0" marR="0" rtl="0" algn="ctr">
                    <a:spcBef>
                      <a:spcPts val="1200"/>
                    </a:spcBef>
                    <a:spcAft>
                      <a:spcPts val="0"/>
                    </a:spcAft>
                    <a:buNone/>
                  </a:pPr>
                  <a:r>
                    <a:rPr lang="en-US" sz="1200">
                      <a:solidFill>
                        <a:srgbClr val="262626"/>
                      </a:solidFill>
                      <a:latin typeface="Arial"/>
                      <a:ea typeface="Arial"/>
                      <a:cs typeface="Arial"/>
                      <a:sym typeface="Arial"/>
                    </a:rPr>
                    <a:t> BIC</a:t>
                  </a:r>
                  <a:endParaRPr sz="1200">
                    <a:solidFill>
                      <a:srgbClr val="262626"/>
                    </a:solidFill>
                    <a:latin typeface="Arial"/>
                    <a:ea typeface="Arial"/>
                    <a:cs typeface="Arial"/>
                    <a:sym typeface="Arial"/>
                  </a:endParaRPr>
                </a:p>
              </p:txBody>
            </p:sp>
          </p:grpSp>
          <p:cxnSp>
            <p:nvCxnSpPr>
              <p:cNvPr id="4898" name="Google Shape;4898;p246"/>
              <p:cNvCxnSpPr/>
              <p:nvPr/>
            </p:nvCxnSpPr>
            <p:spPr>
              <a:xfrm flipH="1" rot="10800000">
                <a:off x="5877537" y="5035001"/>
                <a:ext cx="1363689" cy="489267"/>
              </a:xfrm>
              <a:prstGeom prst="straightConnector1">
                <a:avLst/>
              </a:prstGeom>
              <a:noFill/>
              <a:ln cap="flat" cmpd="sng" w="25400">
                <a:solidFill>
                  <a:srgbClr val="FF0000"/>
                </a:solidFill>
                <a:prstDash val="solid"/>
                <a:miter lim="800000"/>
                <a:headEnd len="sm" w="sm" type="none"/>
                <a:tailEnd len="sm" w="sm" type="none"/>
              </a:ln>
            </p:spPr>
          </p:cxnSp>
        </p:grpSp>
        <p:sp>
          <p:nvSpPr>
            <p:cNvPr id="4899" name="Google Shape;4899;p246"/>
            <p:cNvSpPr/>
            <p:nvPr/>
          </p:nvSpPr>
          <p:spPr>
            <a:xfrm>
              <a:off x="4848493" y="3160578"/>
              <a:ext cx="205838" cy="291878"/>
            </a:xfrm>
            <a:prstGeom prst="down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0" name="Google Shape;4900;p246"/>
            <p:cNvSpPr/>
            <p:nvPr/>
          </p:nvSpPr>
          <p:spPr>
            <a:xfrm>
              <a:off x="6061257" y="3160578"/>
              <a:ext cx="205838" cy="291878"/>
            </a:xfrm>
            <a:prstGeom prst="down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5" name="Shape 4905"/>
        <p:cNvGrpSpPr/>
        <p:nvPr/>
      </p:nvGrpSpPr>
      <p:grpSpPr>
        <a:xfrm>
          <a:off x="0" y="0"/>
          <a:ext cx="0" cy="0"/>
          <a:chOff x="0" y="0"/>
          <a:chExt cx="0" cy="0"/>
        </a:xfrm>
      </p:grpSpPr>
      <p:grpSp>
        <p:nvGrpSpPr>
          <p:cNvPr id="4906" name="Google Shape;4906;p247"/>
          <p:cNvGrpSpPr/>
          <p:nvPr/>
        </p:nvGrpSpPr>
        <p:grpSpPr>
          <a:xfrm>
            <a:off x="450000" y="450000"/>
            <a:ext cx="9018000" cy="276999"/>
            <a:chOff x="450000" y="450000"/>
            <a:chExt cx="9018000" cy="276999"/>
          </a:xfrm>
        </p:grpSpPr>
        <p:sp>
          <p:nvSpPr>
            <p:cNvPr id="4907" name="Google Shape;4907;p2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908" name="Google Shape;4908;p2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909" name="Google Shape;4909;p24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Tiêu chí thông tin và mô hình hóa</a:t>
            </a:r>
            <a:endParaRPr sz="1400">
              <a:solidFill>
                <a:schemeClr val="dk1"/>
              </a:solidFill>
              <a:latin typeface="Arial"/>
              <a:ea typeface="Arial"/>
              <a:cs typeface="Arial"/>
              <a:sym typeface="Arial"/>
            </a:endParaRPr>
          </a:p>
        </p:txBody>
      </p:sp>
      <p:grpSp>
        <p:nvGrpSpPr>
          <p:cNvPr id="4910" name="Google Shape;4910;p247"/>
          <p:cNvGrpSpPr/>
          <p:nvPr/>
        </p:nvGrpSpPr>
        <p:grpSpPr>
          <a:xfrm>
            <a:off x="2899184" y="1952836"/>
            <a:ext cx="4743719" cy="3511436"/>
            <a:chOff x="3206401" y="1773238"/>
            <a:chExt cx="4743719" cy="3511436"/>
          </a:xfrm>
        </p:grpSpPr>
        <p:sp>
          <p:nvSpPr>
            <p:cNvPr id="4911" name="Google Shape;4911;p247"/>
            <p:cNvSpPr txBox="1"/>
            <p:nvPr/>
          </p:nvSpPr>
          <p:spPr>
            <a:xfrm>
              <a:off x="3206401" y="1773238"/>
              <a:ext cx="3490022" cy="124290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912" name="Google Shape;4912;p247"/>
            <p:cNvSpPr/>
            <p:nvPr/>
          </p:nvSpPr>
          <p:spPr>
            <a:xfrm>
              <a:off x="3943300" y="1773238"/>
              <a:ext cx="2753122" cy="1242903"/>
            </a:xfrm>
            <a:prstGeom prst="rect">
              <a:avLst/>
            </a:prstGeom>
            <a:noFill/>
            <a:ln cap="flat" cmpd="sng" w="19050">
              <a:solidFill>
                <a:srgbClr val="7F7F7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3" name="Google Shape;4913;p247"/>
            <p:cNvSpPr/>
            <p:nvPr/>
          </p:nvSpPr>
          <p:spPr>
            <a:xfrm>
              <a:off x="5216121" y="3145190"/>
              <a:ext cx="205838" cy="291878"/>
            </a:xfrm>
            <a:prstGeom prst="downArrow">
              <a:avLst>
                <a:gd fmla="val 50000" name="adj1"/>
                <a:gd fmla="val 50000"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914" name="Google Shape;4914;p247"/>
            <p:cNvGrpSpPr/>
            <p:nvPr/>
          </p:nvGrpSpPr>
          <p:grpSpPr>
            <a:xfrm>
              <a:off x="3902485" y="3501008"/>
              <a:ext cx="4047635" cy="1783666"/>
              <a:chOff x="3902485" y="3501008"/>
              <a:chExt cx="4047635" cy="1783666"/>
            </a:xfrm>
          </p:grpSpPr>
          <p:grpSp>
            <p:nvGrpSpPr>
              <p:cNvPr id="4915" name="Google Shape;4915;p247"/>
              <p:cNvGrpSpPr/>
              <p:nvPr/>
            </p:nvGrpSpPr>
            <p:grpSpPr>
              <a:xfrm>
                <a:off x="3902485" y="3501008"/>
                <a:ext cx="2451434" cy="1783666"/>
                <a:chOff x="7295226" y="2003056"/>
                <a:chExt cx="2977238" cy="2625112"/>
              </a:xfrm>
            </p:grpSpPr>
            <p:grpSp>
              <p:nvGrpSpPr>
                <p:cNvPr id="4916" name="Google Shape;4916;p247"/>
                <p:cNvGrpSpPr/>
                <p:nvPr/>
              </p:nvGrpSpPr>
              <p:grpSpPr>
                <a:xfrm>
                  <a:off x="7896200" y="2003056"/>
                  <a:ext cx="2376264" cy="2625112"/>
                  <a:chOff x="7896200" y="2492896"/>
                  <a:chExt cx="2376264" cy="2625112"/>
                </a:xfrm>
              </p:grpSpPr>
              <p:cxnSp>
                <p:nvCxnSpPr>
                  <p:cNvPr id="4917" name="Google Shape;4917;p247"/>
                  <p:cNvCxnSpPr/>
                  <p:nvPr/>
                </p:nvCxnSpPr>
                <p:spPr>
                  <a:xfrm rot="10800000">
                    <a:off x="7896200" y="2492896"/>
                    <a:ext cx="0" cy="2160240"/>
                  </a:xfrm>
                  <a:prstGeom prst="straightConnector1">
                    <a:avLst/>
                  </a:prstGeom>
                  <a:noFill/>
                  <a:ln cap="flat" cmpd="sng" w="12700">
                    <a:solidFill>
                      <a:srgbClr val="A5A5A5"/>
                    </a:solidFill>
                    <a:prstDash val="solid"/>
                    <a:miter lim="800000"/>
                    <a:headEnd len="sm" w="sm" type="none"/>
                    <a:tailEnd len="med" w="med" type="triangle"/>
                  </a:ln>
                </p:spPr>
              </p:cxnSp>
              <p:cxnSp>
                <p:nvCxnSpPr>
                  <p:cNvPr id="4918" name="Google Shape;4918;p247"/>
                  <p:cNvCxnSpPr/>
                  <p:nvPr/>
                </p:nvCxnSpPr>
                <p:spPr>
                  <a:xfrm>
                    <a:off x="7896200" y="4653136"/>
                    <a:ext cx="2376264" cy="0"/>
                  </a:xfrm>
                  <a:prstGeom prst="straightConnector1">
                    <a:avLst/>
                  </a:prstGeom>
                  <a:noFill/>
                  <a:ln cap="flat" cmpd="sng" w="12700">
                    <a:solidFill>
                      <a:srgbClr val="A5A5A5"/>
                    </a:solidFill>
                    <a:prstDash val="solid"/>
                    <a:miter lim="800000"/>
                    <a:headEnd len="sm" w="sm" type="none"/>
                    <a:tailEnd len="med" w="med" type="triangle"/>
                  </a:ln>
                </p:spPr>
              </p:cxnSp>
              <p:sp>
                <p:nvSpPr>
                  <p:cNvPr id="4919" name="Google Shape;4919;p247"/>
                  <p:cNvSpPr txBox="1"/>
                  <p:nvPr/>
                </p:nvSpPr>
                <p:spPr>
                  <a:xfrm>
                    <a:off x="8778940" y="4710334"/>
                    <a:ext cx="1318703" cy="40767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920" name="Google Shape;4920;p247"/>
                <p:cNvSpPr txBox="1"/>
                <p:nvPr/>
              </p:nvSpPr>
              <p:spPr>
                <a:xfrm>
                  <a:off x="7295226" y="2624684"/>
                  <a:ext cx="596956" cy="9059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AIC</a:t>
                  </a:r>
                  <a:endParaRPr/>
                </a:p>
                <a:p>
                  <a:pPr indent="0" lvl="0" marL="0" marR="0" rtl="0" algn="ctr">
                    <a:spcBef>
                      <a:spcPts val="1200"/>
                    </a:spcBef>
                    <a:spcAft>
                      <a:spcPts val="0"/>
                    </a:spcAft>
                    <a:buNone/>
                  </a:pPr>
                  <a:r>
                    <a:rPr lang="en-US" sz="1200">
                      <a:solidFill>
                        <a:srgbClr val="262626"/>
                      </a:solidFill>
                      <a:latin typeface="Arial"/>
                      <a:ea typeface="Arial"/>
                      <a:cs typeface="Arial"/>
                      <a:sym typeface="Arial"/>
                    </a:rPr>
                    <a:t> BIC</a:t>
                  </a:r>
                  <a:endParaRPr sz="1200">
                    <a:solidFill>
                      <a:srgbClr val="262626"/>
                    </a:solidFill>
                    <a:latin typeface="Arial"/>
                    <a:ea typeface="Arial"/>
                    <a:cs typeface="Arial"/>
                    <a:sym typeface="Arial"/>
                  </a:endParaRPr>
                </a:p>
              </p:txBody>
            </p:sp>
          </p:grpSp>
          <p:grpSp>
            <p:nvGrpSpPr>
              <p:cNvPr id="4921" name="Google Shape;4921;p247"/>
              <p:cNvGrpSpPr/>
              <p:nvPr/>
            </p:nvGrpSpPr>
            <p:grpSpPr>
              <a:xfrm>
                <a:off x="4469370" y="4045445"/>
                <a:ext cx="1738089" cy="690892"/>
                <a:chOff x="4266956" y="4858237"/>
                <a:chExt cx="1802920" cy="690892"/>
              </a:xfrm>
            </p:grpSpPr>
            <p:sp>
              <p:nvSpPr>
                <p:cNvPr id="4922" name="Google Shape;4922;p247"/>
                <p:cNvSpPr/>
                <p:nvPr/>
              </p:nvSpPr>
              <p:spPr>
                <a:xfrm>
                  <a:off x="4266956" y="4858237"/>
                  <a:ext cx="1802920" cy="303395"/>
                </a:xfrm>
                <a:custGeom>
                  <a:rect b="b" l="l" r="r" t="t"/>
                  <a:pathLst>
                    <a:path extrusionOk="0" h="379567" w="1802920">
                      <a:moveTo>
                        <a:pt x="0" y="0"/>
                      </a:moveTo>
                      <a:cubicBezTo>
                        <a:pt x="298330" y="189062"/>
                        <a:pt x="596660" y="378124"/>
                        <a:pt x="897147" y="379562"/>
                      </a:cubicBezTo>
                      <a:cubicBezTo>
                        <a:pt x="1197634" y="381000"/>
                        <a:pt x="1738222" y="83388"/>
                        <a:pt x="1802920" y="8626"/>
                      </a:cubicBezTo>
                    </a:path>
                  </a:pathLst>
                </a:cu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4923" name="Google Shape;4923;p247"/>
                <p:cNvSpPr/>
                <p:nvPr/>
              </p:nvSpPr>
              <p:spPr>
                <a:xfrm>
                  <a:off x="5077488" y="5056773"/>
                  <a:ext cx="149371" cy="144000"/>
                </a:xfrm>
                <a:prstGeom prst="ellipse">
                  <a:avLst/>
                </a:prstGeom>
                <a:solidFill>
                  <a:srgbClr val="FF0000">
                    <a:alpha val="45882"/>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cxnSp>
              <p:nvCxnSpPr>
                <p:cNvPr id="4924" name="Google Shape;4924;p247"/>
                <p:cNvCxnSpPr/>
                <p:nvPr/>
              </p:nvCxnSpPr>
              <p:spPr>
                <a:xfrm>
                  <a:off x="4376721" y="5031113"/>
                  <a:ext cx="1656184" cy="518016"/>
                </a:xfrm>
                <a:prstGeom prst="straightConnector1">
                  <a:avLst/>
                </a:prstGeom>
                <a:noFill/>
                <a:ln cap="flat" cmpd="sng" w="25400">
                  <a:solidFill>
                    <a:srgbClr val="193EB0">
                      <a:alpha val="29803"/>
                    </a:srgbClr>
                  </a:solidFill>
                  <a:prstDash val="solid"/>
                  <a:miter lim="800000"/>
                  <a:headEnd len="sm" w="sm" type="none"/>
                  <a:tailEnd len="sm" w="sm" type="none"/>
                </a:ln>
              </p:spPr>
            </p:cxnSp>
            <p:cxnSp>
              <p:nvCxnSpPr>
                <p:cNvPr id="4925" name="Google Shape;4925;p247"/>
                <p:cNvCxnSpPr/>
                <p:nvPr/>
              </p:nvCxnSpPr>
              <p:spPr>
                <a:xfrm flipH="1" rot="10800000">
                  <a:off x="4376721" y="4973555"/>
                  <a:ext cx="1656184" cy="575573"/>
                </a:xfrm>
                <a:prstGeom prst="straightConnector1">
                  <a:avLst/>
                </a:prstGeom>
                <a:noFill/>
                <a:ln cap="flat" cmpd="sng" w="25400">
                  <a:solidFill>
                    <a:srgbClr val="FF0000">
                      <a:alpha val="29803"/>
                    </a:srgbClr>
                  </a:solidFill>
                  <a:prstDash val="solid"/>
                  <a:miter lim="800000"/>
                  <a:headEnd len="sm" w="sm" type="none"/>
                  <a:tailEnd len="sm" w="sm" type="none"/>
                </a:ln>
              </p:spPr>
            </p:cxnSp>
          </p:grpSp>
          <p:sp>
            <p:nvSpPr>
              <p:cNvPr id="4926" name="Google Shape;4926;p247"/>
              <p:cNvSpPr/>
              <p:nvPr/>
            </p:nvSpPr>
            <p:spPr>
              <a:xfrm>
                <a:off x="6455800" y="4045445"/>
                <a:ext cx="149432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a:t>
                </a:r>
                <a:r>
                  <a:rPr lang="en-US" sz="1200">
                    <a:solidFill>
                      <a:srgbClr val="262626"/>
                    </a:solidFill>
                    <a:latin typeface="Arial"/>
                    <a:ea typeface="Arial"/>
                    <a:cs typeface="Arial"/>
                    <a:sym typeface="Arial"/>
                  </a:rPr>
                  <a:t> Có mức tối thiểu.</a:t>
                </a:r>
                <a:endParaRPr sz="1200">
                  <a:solidFill>
                    <a:srgbClr val="262626"/>
                  </a:solidFill>
                  <a:latin typeface="Arial"/>
                  <a:ea typeface="Arial"/>
                  <a:cs typeface="Arial"/>
                  <a:sym typeface="Arial"/>
                </a:endParaRPr>
              </a:p>
            </p:txBody>
          </p:sp>
        </p:grpSp>
      </p:gr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1" name="Shape 4931"/>
        <p:cNvGrpSpPr/>
        <p:nvPr/>
      </p:nvGrpSpPr>
      <p:grpSpPr>
        <a:xfrm>
          <a:off x="0" y="0"/>
          <a:ext cx="0" cy="0"/>
          <a:chOff x="0" y="0"/>
          <a:chExt cx="0" cy="0"/>
        </a:xfrm>
      </p:grpSpPr>
      <p:grpSp>
        <p:nvGrpSpPr>
          <p:cNvPr id="4932" name="Google Shape;4932;p248"/>
          <p:cNvGrpSpPr/>
          <p:nvPr/>
        </p:nvGrpSpPr>
        <p:grpSpPr>
          <a:xfrm>
            <a:off x="450000" y="450000"/>
            <a:ext cx="9018000" cy="276999"/>
            <a:chOff x="450000" y="450000"/>
            <a:chExt cx="9018000" cy="276999"/>
          </a:xfrm>
        </p:grpSpPr>
        <p:sp>
          <p:nvSpPr>
            <p:cNvPr id="4933" name="Google Shape;4933;p2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934" name="Google Shape;4934;p2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935" name="Google Shape;4935;p24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Phân tích dư lượng</a:t>
            </a:r>
            <a:endParaRPr sz="1400">
              <a:solidFill>
                <a:schemeClr val="dk1"/>
              </a:solidFill>
              <a:latin typeface="Arial"/>
              <a:ea typeface="Arial"/>
              <a:cs typeface="Arial"/>
              <a:sym typeface="Arial"/>
            </a:endParaRPr>
          </a:p>
        </p:txBody>
      </p:sp>
      <p:sp>
        <p:nvSpPr>
          <p:cNvPr id="4936" name="Google Shape;4936;p248"/>
          <p:cNvSpPr/>
          <p:nvPr/>
        </p:nvSpPr>
        <p:spPr>
          <a:xfrm>
            <a:off x="671261" y="4449724"/>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Dư lượng là sự khác biệt giữa các dự đoán </a:t>
            </a:r>
            <a:r>
              <a:rPr lang="en-US" sz="1300">
                <a:solidFill>
                  <a:srgbClr val="193EB0"/>
                </a:solidFill>
                <a:latin typeface="Arial"/>
                <a:ea typeface="Arial"/>
                <a:cs typeface="Arial"/>
                <a:sym typeface="Arial"/>
              </a:rPr>
              <a:t>𝑦 ̂ </a:t>
            </a:r>
            <a:r>
              <a:rPr lang="en-US" sz="1300">
                <a:solidFill>
                  <a:srgbClr val="262626"/>
                </a:solidFill>
                <a:latin typeface="Arial"/>
                <a:ea typeface="Arial"/>
                <a:cs typeface="Arial"/>
                <a:sym typeface="Arial"/>
              </a:rPr>
              <a:t>và thực tế</a:t>
            </a:r>
            <a:r>
              <a:rPr lang="en-US" sz="1300">
                <a:solidFill>
                  <a:srgbClr val="FF0000"/>
                </a:solidFill>
                <a:latin typeface="Arial"/>
                <a:ea typeface="Arial"/>
                <a:cs typeface="Arial"/>
                <a:sym typeface="Arial"/>
              </a:rPr>
              <a:t> 𝑦</a:t>
            </a:r>
            <a:r>
              <a:rPr lang="en-US" sz="1300">
                <a:solidFill>
                  <a:srgbClr val="262626"/>
                </a:solidFill>
                <a:latin typeface="Arial"/>
                <a:ea typeface="Arial"/>
                <a:cs typeface="Arial"/>
                <a:sym typeface="Arial"/>
              </a:rPr>
              <a: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có thể dễ dàng phát hiện các ngoại lệ trong 𝑌 đi chệch đáng kể so với xu hướng chính.</a:t>
            </a:r>
            <a:endParaRPr/>
          </a:p>
        </p:txBody>
      </p:sp>
      <p:grpSp>
        <p:nvGrpSpPr>
          <p:cNvPr id="4937" name="Google Shape;4937;p248"/>
          <p:cNvGrpSpPr/>
          <p:nvPr/>
        </p:nvGrpSpPr>
        <p:grpSpPr>
          <a:xfrm>
            <a:off x="3306008" y="1988840"/>
            <a:ext cx="3290808" cy="2422456"/>
            <a:chOff x="1666313" y="3648531"/>
            <a:chExt cx="3290808" cy="2422456"/>
          </a:xfrm>
        </p:grpSpPr>
        <p:grpSp>
          <p:nvGrpSpPr>
            <p:cNvPr id="4938" name="Google Shape;4938;p248"/>
            <p:cNvGrpSpPr/>
            <p:nvPr/>
          </p:nvGrpSpPr>
          <p:grpSpPr>
            <a:xfrm>
              <a:off x="1666313" y="3648531"/>
              <a:ext cx="3290808" cy="2422456"/>
              <a:chOff x="3164912" y="3848762"/>
              <a:chExt cx="3290808" cy="2422456"/>
            </a:xfrm>
          </p:grpSpPr>
          <p:cxnSp>
            <p:nvCxnSpPr>
              <p:cNvPr id="4939" name="Google Shape;4939;p248"/>
              <p:cNvCxnSpPr/>
              <p:nvPr/>
            </p:nvCxnSpPr>
            <p:spPr>
              <a:xfrm rot="10800000">
                <a:off x="3503712" y="3884750"/>
                <a:ext cx="0" cy="1999360"/>
              </a:xfrm>
              <a:prstGeom prst="straightConnector1">
                <a:avLst/>
              </a:prstGeom>
              <a:noFill/>
              <a:ln cap="flat" cmpd="sng" w="12700">
                <a:solidFill>
                  <a:srgbClr val="A5A5A5"/>
                </a:solidFill>
                <a:prstDash val="solid"/>
                <a:miter lim="800000"/>
                <a:headEnd len="sm" w="sm" type="none"/>
                <a:tailEnd len="med" w="med" type="triangle"/>
              </a:ln>
            </p:spPr>
          </p:cxnSp>
          <p:cxnSp>
            <p:nvCxnSpPr>
              <p:cNvPr id="4940" name="Google Shape;4940;p248"/>
              <p:cNvCxnSpPr/>
              <p:nvPr/>
            </p:nvCxnSpPr>
            <p:spPr>
              <a:xfrm>
                <a:off x="3503712" y="5882355"/>
                <a:ext cx="2952008" cy="0"/>
              </a:xfrm>
              <a:prstGeom prst="straightConnector1">
                <a:avLst/>
              </a:prstGeom>
              <a:noFill/>
              <a:ln cap="flat" cmpd="sng" w="12700">
                <a:solidFill>
                  <a:srgbClr val="A5A5A5"/>
                </a:solidFill>
                <a:prstDash val="solid"/>
                <a:miter lim="800000"/>
                <a:headEnd len="sm" w="sm" type="none"/>
                <a:tailEnd len="med" w="med" type="triangle"/>
              </a:ln>
            </p:spPr>
          </p:cxnSp>
          <p:sp>
            <p:nvSpPr>
              <p:cNvPr id="4941" name="Google Shape;4941;p248"/>
              <p:cNvSpPr txBox="1"/>
              <p:nvPr/>
            </p:nvSpPr>
            <p:spPr>
              <a:xfrm>
                <a:off x="6145339" y="5963441"/>
                <a:ext cx="29206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a:t>
                </a:r>
                <a:endParaRPr sz="1400">
                  <a:solidFill>
                    <a:srgbClr val="262626"/>
                  </a:solidFill>
                  <a:latin typeface="Arial"/>
                  <a:ea typeface="Arial"/>
                  <a:cs typeface="Arial"/>
                  <a:sym typeface="Arial"/>
                </a:endParaRPr>
              </a:p>
            </p:txBody>
          </p:sp>
          <p:sp>
            <p:nvSpPr>
              <p:cNvPr id="4942" name="Google Shape;4942;p248"/>
              <p:cNvSpPr txBox="1"/>
              <p:nvPr/>
            </p:nvSpPr>
            <p:spPr>
              <a:xfrm>
                <a:off x="3164912" y="3848762"/>
                <a:ext cx="2872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Y</a:t>
                </a:r>
                <a:endParaRPr sz="1400">
                  <a:solidFill>
                    <a:srgbClr val="262626"/>
                  </a:solidFill>
                  <a:latin typeface="Arial"/>
                  <a:ea typeface="Arial"/>
                  <a:cs typeface="Arial"/>
                  <a:sym typeface="Arial"/>
                </a:endParaRPr>
              </a:p>
            </p:txBody>
          </p:sp>
        </p:grpSp>
        <p:cxnSp>
          <p:nvCxnSpPr>
            <p:cNvPr id="4943" name="Google Shape;4943;p248"/>
            <p:cNvCxnSpPr/>
            <p:nvPr/>
          </p:nvCxnSpPr>
          <p:spPr>
            <a:xfrm flipH="1" rot="10800000">
              <a:off x="2189285" y="4127321"/>
              <a:ext cx="2365130" cy="1411833"/>
            </a:xfrm>
            <a:prstGeom prst="straightConnector1">
              <a:avLst/>
            </a:prstGeom>
            <a:noFill/>
            <a:ln cap="flat" cmpd="sng" w="19050">
              <a:solidFill>
                <a:srgbClr val="193EB0"/>
              </a:solidFill>
              <a:prstDash val="solid"/>
              <a:miter lim="800000"/>
              <a:headEnd len="sm" w="sm" type="none"/>
              <a:tailEnd len="sm" w="sm" type="none"/>
            </a:ln>
          </p:spPr>
        </p:cxnSp>
        <p:sp>
          <p:nvSpPr>
            <p:cNvPr id="4944" name="Google Shape;4944;p248"/>
            <p:cNvSpPr/>
            <p:nvPr/>
          </p:nvSpPr>
          <p:spPr>
            <a:xfrm>
              <a:off x="2444805" y="5350657"/>
              <a:ext cx="188497" cy="188497"/>
            </a:xfrm>
            <a:prstGeom prst="ellipse">
              <a:avLst/>
            </a:prstGeom>
            <a:solidFill>
              <a:srgbClr val="FF0000">
                <a:alpha val="49803"/>
              </a:srgbClr>
            </a:solid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5" name="Google Shape;4945;p248"/>
            <p:cNvSpPr/>
            <p:nvPr/>
          </p:nvSpPr>
          <p:spPr>
            <a:xfrm>
              <a:off x="3148189" y="4946211"/>
              <a:ext cx="188497" cy="188497"/>
            </a:xfrm>
            <a:prstGeom prst="ellipse">
              <a:avLst/>
            </a:prstGeom>
            <a:solidFill>
              <a:srgbClr val="FF0000">
                <a:alpha val="49803"/>
              </a:srgbClr>
            </a:solid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6" name="Google Shape;4946;p248"/>
            <p:cNvSpPr/>
            <p:nvPr/>
          </p:nvSpPr>
          <p:spPr>
            <a:xfrm>
              <a:off x="3772443" y="3970264"/>
              <a:ext cx="188497" cy="188497"/>
            </a:xfrm>
            <a:prstGeom prst="ellipse">
              <a:avLst/>
            </a:prstGeom>
            <a:solidFill>
              <a:srgbClr val="FF0000">
                <a:alpha val="49803"/>
              </a:srgbClr>
            </a:solid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7" name="Google Shape;4947;p248"/>
            <p:cNvSpPr/>
            <p:nvPr/>
          </p:nvSpPr>
          <p:spPr>
            <a:xfrm>
              <a:off x="4458243" y="4207657"/>
              <a:ext cx="188497" cy="188497"/>
            </a:xfrm>
            <a:prstGeom prst="ellipse">
              <a:avLst/>
            </a:prstGeom>
            <a:solidFill>
              <a:srgbClr val="FF0000">
                <a:alpha val="49803"/>
              </a:srgbClr>
            </a:solid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8" name="Google Shape;4948;p248"/>
            <p:cNvSpPr/>
            <p:nvPr/>
          </p:nvSpPr>
          <p:spPr>
            <a:xfrm>
              <a:off x="3825040" y="4179699"/>
              <a:ext cx="83302" cy="335187"/>
            </a:xfrm>
            <a:prstGeom prst="upDownArrow">
              <a:avLst>
                <a:gd fmla="val 42376" name="adj1"/>
                <a:gd fmla="val 72869"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3" name="Shape 4953"/>
        <p:cNvGrpSpPr/>
        <p:nvPr/>
      </p:nvGrpSpPr>
      <p:grpSpPr>
        <a:xfrm>
          <a:off x="0" y="0"/>
          <a:ext cx="0" cy="0"/>
          <a:chOff x="0" y="0"/>
          <a:chExt cx="0" cy="0"/>
        </a:xfrm>
      </p:grpSpPr>
      <p:grpSp>
        <p:nvGrpSpPr>
          <p:cNvPr id="4954" name="Google Shape;4954;p249"/>
          <p:cNvGrpSpPr/>
          <p:nvPr/>
        </p:nvGrpSpPr>
        <p:grpSpPr>
          <a:xfrm>
            <a:off x="450000" y="450000"/>
            <a:ext cx="9018000" cy="276999"/>
            <a:chOff x="450000" y="450000"/>
            <a:chExt cx="9018000" cy="276999"/>
          </a:xfrm>
        </p:grpSpPr>
        <p:sp>
          <p:nvSpPr>
            <p:cNvPr id="4955" name="Google Shape;4955;p2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956" name="Google Shape;4956;p2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957" name="Google Shape;4957;p24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Phân tích dư lượng</a:t>
            </a:r>
            <a:endParaRPr sz="1400">
              <a:solidFill>
                <a:schemeClr val="dk1"/>
              </a:solidFill>
              <a:latin typeface="Arial"/>
              <a:ea typeface="Arial"/>
              <a:cs typeface="Arial"/>
              <a:sym typeface="Arial"/>
            </a:endParaRPr>
          </a:p>
        </p:txBody>
      </p:sp>
      <p:sp>
        <p:nvSpPr>
          <p:cNvPr id="4958" name="Google Shape;4958;p249"/>
          <p:cNvSpPr/>
          <p:nvPr/>
        </p:nvSpPr>
        <p:spPr>
          <a:xfrm>
            <a:off x="671261" y="1700808"/>
            <a:ext cx="8632825" cy="95075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Lý do cho phân tích dư lượng:</a:t>
            </a:r>
            <a:endParaRPr/>
          </a:p>
          <a:p>
            <a:pPr indent="0" lvl="1" marL="180975" marR="0" rtl="0" algn="l">
              <a:spcBef>
                <a:spcPts val="800"/>
              </a:spcBef>
              <a:spcAft>
                <a:spcPts val="0"/>
              </a:spcAft>
              <a:buNone/>
            </a:pPr>
            <a:r>
              <a:rPr b="0" i="0" lang="en-US" sz="1300" u="none" cap="none" strike="noStrike">
                <a:solidFill>
                  <a:srgbClr val="262626"/>
                </a:solidFill>
                <a:latin typeface="Arial"/>
                <a:ea typeface="Arial"/>
                <a:cs typeface="Arial"/>
                <a:sym typeface="Arial"/>
              </a:rPr>
              <a:t>1) Để phát hiện ngoại lệ trong 𝑌.</a:t>
            </a:r>
            <a:endParaRPr/>
          </a:p>
          <a:p>
            <a:pPr indent="0" lvl="1" marL="180975" marR="0" rtl="0" algn="l">
              <a:spcBef>
                <a:spcPts val="800"/>
              </a:spcBef>
              <a:spcAft>
                <a:spcPts val="0"/>
              </a:spcAft>
              <a:buNone/>
            </a:pPr>
            <a:r>
              <a:rPr b="0" i="0" lang="en-US" sz="1300" u="none" cap="none" strike="noStrike">
                <a:solidFill>
                  <a:srgbClr val="262626"/>
                </a:solidFill>
                <a:latin typeface="Arial"/>
                <a:ea typeface="Arial"/>
                <a:cs typeface="Arial"/>
                <a:sym typeface="Arial"/>
              </a:rPr>
              <a:t>2) Để xác minh các giả định của hồi quy tuyến tính.</a:t>
            </a:r>
            <a:endParaRPr/>
          </a:p>
        </p:txBody>
      </p:sp>
      <p:sp>
        <p:nvSpPr>
          <p:cNvPr id="4959" name="Google Shape;4959;p249"/>
          <p:cNvSpPr txBox="1"/>
          <p:nvPr/>
        </p:nvSpPr>
        <p:spPr>
          <a:xfrm>
            <a:off x="1026976" y="2708182"/>
            <a:ext cx="5495764" cy="897682"/>
          </a:xfrm>
          <a:prstGeom prst="rect">
            <a:avLst/>
          </a:prstGeom>
          <a:solidFill>
            <a:srgbClr val="F2F2F2"/>
          </a:solidFill>
          <a:ln>
            <a:noFill/>
          </a:ln>
        </p:spPr>
        <p:txBody>
          <a:bodyPr anchorCtr="0" anchor="ctr" bIns="45700" lIns="144000" spcFirstLastPara="1" rIns="144000" wrap="square" tIns="45700">
            <a:spAutoFit/>
          </a:bodyPr>
          <a:lstStyle/>
          <a:p>
            <a:pPr indent="0" lvl="1" marL="0" marR="0" rtl="0" algn="l">
              <a:spcBef>
                <a:spcPts val="0"/>
              </a:spcBef>
              <a:spcAft>
                <a:spcPts val="0"/>
              </a:spcAft>
              <a:buNone/>
            </a:pPr>
            <a:r>
              <a:rPr b="0" i="0" lang="en-US" sz="1300" u="none" cap="none" strike="noStrike">
                <a:solidFill>
                  <a:srgbClr val="262626"/>
                </a:solidFill>
                <a:latin typeface="Arial"/>
                <a:ea typeface="Arial"/>
                <a:cs typeface="Arial"/>
                <a:sym typeface="Arial"/>
              </a:rPr>
              <a:t>Phần dư nên được phân phối bình thường tập trung vào khoảng giá trị 0.</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Dư lượng nên được phân phối với một phương sai không đổi.</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Phần dư nên được phân phối ngẫu nhiên mà không có mẫu.</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4" name="Shape 4964"/>
        <p:cNvGrpSpPr/>
        <p:nvPr/>
      </p:nvGrpSpPr>
      <p:grpSpPr>
        <a:xfrm>
          <a:off x="0" y="0"/>
          <a:ext cx="0" cy="0"/>
          <a:chOff x="0" y="0"/>
          <a:chExt cx="0" cy="0"/>
        </a:xfrm>
      </p:grpSpPr>
      <p:grpSp>
        <p:nvGrpSpPr>
          <p:cNvPr id="4965" name="Google Shape;4965;p250"/>
          <p:cNvGrpSpPr/>
          <p:nvPr/>
        </p:nvGrpSpPr>
        <p:grpSpPr>
          <a:xfrm>
            <a:off x="450000" y="450000"/>
            <a:ext cx="9018000" cy="276999"/>
            <a:chOff x="450000" y="450000"/>
            <a:chExt cx="9018000" cy="276999"/>
          </a:xfrm>
        </p:grpSpPr>
        <p:sp>
          <p:nvSpPr>
            <p:cNvPr id="4966" name="Google Shape;4966;p2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Quá trình phân tích hồi quy tuyến tính</a:t>
              </a:r>
              <a:endParaRPr sz="1800">
                <a:solidFill>
                  <a:schemeClr val="lt1"/>
                </a:solidFill>
                <a:latin typeface="Arial"/>
                <a:ea typeface="Arial"/>
                <a:cs typeface="Arial"/>
                <a:sym typeface="Arial"/>
              </a:endParaRPr>
            </a:p>
          </p:txBody>
        </p:sp>
        <p:sp>
          <p:nvSpPr>
            <p:cNvPr id="4967" name="Google Shape;4967;p2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968" name="Google Shape;4968;p25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Phân tích đòn bẩy</a:t>
            </a:r>
            <a:endParaRPr sz="1400">
              <a:solidFill>
                <a:schemeClr val="dk1"/>
              </a:solidFill>
              <a:latin typeface="Arial"/>
              <a:ea typeface="Arial"/>
              <a:cs typeface="Arial"/>
              <a:sym typeface="Arial"/>
            </a:endParaRPr>
          </a:p>
        </p:txBody>
      </p:sp>
      <p:sp>
        <p:nvSpPr>
          <p:cNvPr id="4969" name="Google Shape;4969;p250"/>
          <p:cNvSpPr/>
          <p:nvPr/>
        </p:nvSpPr>
        <p:spPr>
          <a:xfrm>
            <a:off x="676178" y="2660033"/>
            <a:ext cx="863082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một "quy tắc tổng.”</a:t>
            </a:r>
            <a:endParaRPr/>
          </a:p>
        </p:txBody>
      </p:sp>
      <p:sp>
        <p:nvSpPr>
          <p:cNvPr id="4970" name="Google Shape;4970;p250"/>
          <p:cNvSpPr/>
          <p:nvPr/>
        </p:nvSpPr>
        <p:spPr>
          <a:xfrm>
            <a:off x="676178" y="4642377"/>
            <a:ext cx="863082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Đòn bẩy cho biết X cách trung tâm bao xa =&gt; Phát hiện các ngoại lệ trong 𝑋. </a:t>
            </a:r>
            <a:endParaRPr/>
          </a:p>
        </p:txBody>
      </p:sp>
      <p:sp>
        <p:nvSpPr>
          <p:cNvPr id="4971" name="Google Shape;4971;p250"/>
          <p:cNvSpPr txBox="1"/>
          <p:nvPr/>
        </p:nvSpPr>
        <p:spPr>
          <a:xfrm>
            <a:off x="2890225" y="2057045"/>
            <a:ext cx="4268633" cy="418384"/>
          </a:xfrm>
          <a:prstGeom prst="rect">
            <a:avLst/>
          </a:prstGeom>
          <a:blipFill rotWithShape="1">
            <a:blip r:embed="rId3">
              <a:alphaModFix/>
            </a:blip>
            <a:stretch>
              <a:fillRect b="-13042" l="0" r="-57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4972" name="Google Shape;4972;p250"/>
          <p:cNvGrpSpPr/>
          <p:nvPr/>
        </p:nvGrpSpPr>
        <p:grpSpPr>
          <a:xfrm>
            <a:off x="3342504" y="3005460"/>
            <a:ext cx="3913163" cy="1580689"/>
            <a:chOff x="3378508" y="3858926"/>
            <a:chExt cx="3913163" cy="1580689"/>
          </a:xfrm>
        </p:grpSpPr>
        <p:grpSp>
          <p:nvGrpSpPr>
            <p:cNvPr id="4973" name="Google Shape;4973;p250"/>
            <p:cNvGrpSpPr/>
            <p:nvPr/>
          </p:nvGrpSpPr>
          <p:grpSpPr>
            <a:xfrm>
              <a:off x="3378508" y="3858926"/>
              <a:ext cx="3913163" cy="1580689"/>
              <a:chOff x="3644958" y="3858926"/>
              <a:chExt cx="3913163" cy="1580689"/>
            </a:xfrm>
          </p:grpSpPr>
          <p:sp>
            <p:nvSpPr>
              <p:cNvPr id="4974" name="Google Shape;4974;p250"/>
              <p:cNvSpPr txBox="1"/>
              <p:nvPr/>
            </p:nvSpPr>
            <p:spPr>
              <a:xfrm>
                <a:off x="3644958" y="4227091"/>
                <a:ext cx="1282622" cy="86709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975" name="Google Shape;4975;p250"/>
              <p:cNvSpPr txBox="1"/>
              <p:nvPr/>
            </p:nvSpPr>
            <p:spPr>
              <a:xfrm>
                <a:off x="5027594" y="3858926"/>
                <a:ext cx="2530527" cy="158068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976" name="Google Shape;4976;p250"/>
            <p:cNvSpPr/>
            <p:nvPr/>
          </p:nvSpPr>
          <p:spPr>
            <a:xfrm flipH="1">
              <a:off x="4694469" y="4087868"/>
              <a:ext cx="342337" cy="1141357"/>
            </a:xfrm>
            <a:prstGeom prst="rightBrace">
              <a:avLst>
                <a:gd fmla="val 34851"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77" name="Google Shape;4977;p250"/>
          <p:cNvSpPr/>
          <p:nvPr/>
        </p:nvSpPr>
        <p:spPr>
          <a:xfrm>
            <a:off x="673032"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Đòn bẩy của quan sát thứ i</a:t>
            </a:r>
            <a:endParaRPr sz="1300">
              <a:solidFill>
                <a:srgbClr val="262626"/>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grpSp>
        <p:nvGrpSpPr>
          <p:cNvPr id="596" name="Google Shape;596;p25"/>
          <p:cNvGrpSpPr/>
          <p:nvPr/>
        </p:nvGrpSpPr>
        <p:grpSpPr>
          <a:xfrm>
            <a:off x="450000" y="450000"/>
            <a:ext cx="9018000" cy="276999"/>
            <a:chOff x="450000" y="450000"/>
            <a:chExt cx="9018000" cy="276999"/>
          </a:xfrm>
        </p:grpSpPr>
        <p:sp>
          <p:nvSpPr>
            <p:cNvPr id="597" name="Google Shape;597;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598" name="Google Shape;598;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599" name="Google Shape;599;p2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600" name="Google Shape;600;p25"/>
          <p:cNvSpPr/>
          <p:nvPr/>
        </p:nvSpPr>
        <p:spPr>
          <a:xfrm>
            <a:off x="666749" y="2119511"/>
            <a:ext cx="8677275" cy="235437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1" name="Google Shape;601;p25"/>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train_test_split() để tách dữ liệu nhằm tạo và đánh giá mô hình. </a:t>
            </a:r>
            <a:endParaRPr/>
          </a:p>
        </p:txBody>
      </p:sp>
      <p:pic>
        <p:nvPicPr>
          <p:cNvPr id="602" name="Google Shape;602;p25"/>
          <p:cNvPicPr preferRelativeResize="0"/>
          <p:nvPr/>
        </p:nvPicPr>
        <p:blipFill rotWithShape="1">
          <a:blip r:embed="rId3">
            <a:alphaModFix/>
          </a:blip>
          <a:srcRect b="0" l="1317" r="26253" t="3308"/>
          <a:stretch/>
        </p:blipFill>
        <p:spPr>
          <a:xfrm>
            <a:off x="810951" y="2213734"/>
            <a:ext cx="8533073" cy="2139962"/>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2" name="Shape 4982"/>
        <p:cNvGrpSpPr/>
        <p:nvPr/>
      </p:nvGrpSpPr>
      <p:grpSpPr>
        <a:xfrm>
          <a:off x="0" y="0"/>
          <a:ext cx="0" cy="0"/>
          <a:chOff x="0" y="0"/>
          <a:chExt cx="0" cy="0"/>
        </a:xfrm>
      </p:grpSpPr>
      <p:sp>
        <p:nvSpPr>
          <p:cNvPr id="4983" name="Google Shape;4983;p251"/>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sp>
        <p:nvSpPr>
          <p:cNvPr id="4984" name="Google Shape;4984;p251"/>
          <p:cNvSpPr/>
          <p:nvPr/>
        </p:nvSpPr>
        <p:spPr>
          <a:xfrm>
            <a:off x="989683" y="3212976"/>
            <a:ext cx="8462229" cy="9233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000">
                <a:solidFill>
                  <a:srgbClr val="000000"/>
                </a:solidFill>
                <a:latin typeface="Arial"/>
                <a:ea typeface="Arial"/>
                <a:cs typeface="Arial"/>
                <a:sym typeface="Arial"/>
              </a:rPr>
              <a:t>Ứng dụng của mô hình học có giám sát cho Dự báo số </a:t>
            </a:r>
            <a:endParaRPr/>
          </a:p>
        </p:txBody>
      </p:sp>
      <p:sp>
        <p:nvSpPr>
          <p:cNvPr id="4985" name="Google Shape;4985;p251"/>
          <p:cNvSpPr/>
          <p:nvPr/>
        </p:nvSpPr>
        <p:spPr>
          <a:xfrm>
            <a:off x="1054111" y="4293096"/>
            <a:ext cx="7317681" cy="1897955"/>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Huấn luyện và Kiểm tra với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Đại cương về hồi quy tuyến tính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Quá trình phân tích hồi quy tuyến tính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2.4. Các loại hồi quy khác</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2.5. Thực hành Học có giám sát cho Dự báo số</a:t>
            </a:r>
            <a:endParaRPr sz="1800">
              <a:solidFill>
                <a:srgbClr val="A6A6A6"/>
              </a:solidFill>
              <a:latin typeface="Arial"/>
              <a:ea typeface="Arial"/>
              <a:cs typeface="Arial"/>
              <a:sym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0" name="Shape 4990"/>
        <p:cNvGrpSpPr/>
        <p:nvPr/>
      </p:nvGrpSpPr>
      <p:grpSpPr>
        <a:xfrm>
          <a:off x="0" y="0"/>
          <a:ext cx="0" cy="0"/>
          <a:chOff x="0" y="0"/>
          <a:chExt cx="0" cy="0"/>
        </a:xfrm>
      </p:grpSpPr>
      <p:grpSp>
        <p:nvGrpSpPr>
          <p:cNvPr id="4991" name="Google Shape;4991;p252"/>
          <p:cNvGrpSpPr/>
          <p:nvPr/>
        </p:nvGrpSpPr>
        <p:grpSpPr>
          <a:xfrm>
            <a:off x="450000" y="450000"/>
            <a:ext cx="9018000" cy="276999"/>
            <a:chOff x="450000" y="450000"/>
            <a:chExt cx="9018000" cy="276999"/>
          </a:xfrm>
        </p:grpSpPr>
        <p:sp>
          <p:nvSpPr>
            <p:cNvPr id="4992" name="Google Shape;4992;p2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loại hồi quy khác</a:t>
              </a:r>
              <a:endParaRPr sz="1800">
                <a:solidFill>
                  <a:schemeClr val="lt1"/>
                </a:solidFill>
                <a:latin typeface="Arial"/>
                <a:ea typeface="Arial"/>
                <a:cs typeface="Arial"/>
                <a:sym typeface="Arial"/>
              </a:endParaRPr>
            </a:p>
          </p:txBody>
        </p:sp>
        <p:sp>
          <p:nvSpPr>
            <p:cNvPr id="4993" name="Google Shape;4993;p2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4994" name="Google Shape;4994;p2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Hồi quy chính quy</a:t>
            </a:r>
            <a:endParaRPr sz="2400">
              <a:solidFill>
                <a:srgbClr val="0C0C0C"/>
              </a:solidFill>
              <a:latin typeface="Arial"/>
              <a:ea typeface="Arial"/>
              <a:cs typeface="Arial"/>
              <a:sym typeface="Arial"/>
            </a:endParaRPr>
          </a:p>
        </p:txBody>
      </p:sp>
      <p:sp>
        <p:nvSpPr>
          <p:cNvPr id="4995" name="Google Shape;4995;p252"/>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Đánh đổi độ chênh-phương sai</a:t>
            </a:r>
            <a:endParaRPr sz="1400">
              <a:solidFill>
                <a:schemeClr val="dk1"/>
              </a:solidFill>
              <a:latin typeface="Arial"/>
              <a:ea typeface="Arial"/>
              <a:cs typeface="Arial"/>
              <a:sym typeface="Arial"/>
            </a:endParaRPr>
          </a:p>
        </p:txBody>
      </p:sp>
      <p:sp>
        <p:nvSpPr>
          <p:cNvPr id="4996" name="Google Shape;4996;p252"/>
          <p:cNvSpPr/>
          <p:nvPr/>
        </p:nvSpPr>
        <p:spPr>
          <a:xfrm>
            <a:off x="671261" y="5085038"/>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Mối quan hệ đánh đổi giữa </a:t>
            </a:r>
            <a:r>
              <a:rPr b="1" lang="en-US" sz="1300">
                <a:solidFill>
                  <a:schemeClr val="accent4"/>
                </a:solidFill>
                <a:latin typeface="Arial"/>
                <a:ea typeface="Arial"/>
                <a:cs typeface="Arial"/>
                <a:sym typeface="Arial"/>
              </a:rPr>
              <a:t>Lỗi độ chênh </a:t>
            </a:r>
            <a:r>
              <a:rPr lang="en-US" sz="1300">
                <a:solidFill>
                  <a:srgbClr val="262626"/>
                </a:solidFill>
                <a:latin typeface="Arial"/>
                <a:ea typeface="Arial"/>
                <a:cs typeface="Arial"/>
                <a:sym typeface="Arial"/>
              </a:rPr>
              <a:t>và </a:t>
            </a:r>
            <a:r>
              <a:rPr b="1" lang="en-US" sz="1300">
                <a:solidFill>
                  <a:srgbClr val="00B050"/>
                </a:solidFill>
                <a:latin typeface="Arial"/>
                <a:ea typeface="Arial"/>
                <a:cs typeface="Arial"/>
                <a:sym typeface="Arial"/>
              </a:rPr>
              <a:t>Lỗi phương sai</a:t>
            </a:r>
            <a:r>
              <a:rPr lang="en-US" sz="1300">
                <a:solidFill>
                  <a:srgbClr val="262626"/>
                </a:solidFill>
                <a:latin typeface="Arial"/>
                <a:ea typeface="Arial"/>
                <a:cs typeface="Arial"/>
                <a:sym typeface="Arial"/>
              </a:rPr>
              <a: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Mục tiêu nên là giảm thiểu </a:t>
            </a:r>
            <a:r>
              <a:rPr b="1" lang="en-US" sz="1300">
                <a:solidFill>
                  <a:srgbClr val="FF0000"/>
                </a:solidFill>
                <a:latin typeface="Arial"/>
                <a:ea typeface="Arial"/>
                <a:cs typeface="Arial"/>
                <a:sym typeface="Arial"/>
              </a:rPr>
              <a:t>Tổng số lỗi </a:t>
            </a:r>
            <a:r>
              <a:rPr lang="en-US" sz="1300">
                <a:solidFill>
                  <a:srgbClr val="262626"/>
                </a:solidFill>
                <a:latin typeface="Arial"/>
                <a:ea typeface="Arial"/>
                <a:cs typeface="Arial"/>
                <a:sym typeface="Arial"/>
              </a:rPr>
              <a:t>= </a:t>
            </a:r>
            <a:r>
              <a:rPr b="1" lang="en-US" sz="1300">
                <a:solidFill>
                  <a:schemeClr val="accent4"/>
                </a:solidFill>
                <a:latin typeface="Arial"/>
                <a:ea typeface="Arial"/>
                <a:cs typeface="Arial"/>
                <a:sym typeface="Arial"/>
              </a:rPr>
              <a:t>Lỗi độ chênh </a:t>
            </a:r>
            <a:r>
              <a:rPr lang="en-US" sz="1300">
                <a:solidFill>
                  <a:srgbClr val="FFC000"/>
                </a:solidFill>
                <a:latin typeface="Arial"/>
                <a:ea typeface="Arial"/>
                <a:cs typeface="Arial"/>
                <a:sym typeface="Arial"/>
              </a:rPr>
              <a:t> </a:t>
            </a:r>
            <a:r>
              <a:rPr lang="en-US" sz="1300">
                <a:solidFill>
                  <a:srgbClr val="262626"/>
                </a:solidFill>
                <a:latin typeface="Arial"/>
                <a:ea typeface="Arial"/>
                <a:cs typeface="Arial"/>
                <a:sym typeface="Arial"/>
              </a:rPr>
              <a:t>+ </a:t>
            </a:r>
            <a:r>
              <a:rPr b="1" lang="en-US" sz="1300">
                <a:solidFill>
                  <a:srgbClr val="00B050"/>
                </a:solidFill>
                <a:latin typeface="Arial"/>
                <a:ea typeface="Arial"/>
                <a:cs typeface="Arial"/>
                <a:sym typeface="Arial"/>
              </a:rPr>
              <a:t>Lỗi phương sai</a:t>
            </a:r>
            <a:r>
              <a:rPr lang="en-US" sz="1300">
                <a:solidFill>
                  <a:srgbClr val="262626"/>
                </a:solidFill>
                <a:latin typeface="Arial"/>
                <a:ea typeface="Arial"/>
                <a:cs typeface="Arial"/>
                <a:sym typeface="Arial"/>
              </a:rPr>
              <a:t>.</a:t>
            </a:r>
            <a:endParaRPr sz="1300">
              <a:solidFill>
                <a:srgbClr val="00B050"/>
              </a:solidFill>
              <a:latin typeface="Arial"/>
              <a:ea typeface="Arial"/>
              <a:cs typeface="Arial"/>
              <a:sym typeface="Arial"/>
            </a:endParaRPr>
          </a:p>
        </p:txBody>
      </p:sp>
      <p:pic>
        <p:nvPicPr>
          <p:cNvPr id="4997" name="Google Shape;4997;p252"/>
          <p:cNvPicPr preferRelativeResize="0"/>
          <p:nvPr/>
        </p:nvPicPr>
        <p:blipFill rotWithShape="1">
          <a:blip r:embed="rId3">
            <a:alphaModFix/>
          </a:blip>
          <a:srcRect b="0" l="0" r="0" t="0"/>
          <a:stretch/>
        </p:blipFill>
        <p:spPr>
          <a:xfrm>
            <a:off x="2894892" y="2205038"/>
            <a:ext cx="4113041" cy="2880000"/>
          </a:xfrm>
          <a:prstGeom prst="rect">
            <a:avLst/>
          </a:prstGeom>
          <a:noFill/>
          <a:ln>
            <a:noFill/>
          </a:ln>
        </p:spPr>
      </p:pic>
      <p:sp>
        <p:nvSpPr>
          <p:cNvPr id="4998" name="Google Shape;4998;p252"/>
          <p:cNvSpPr txBox="1"/>
          <p:nvPr/>
        </p:nvSpPr>
        <p:spPr>
          <a:xfrm>
            <a:off x="3900439" y="4702819"/>
            <a:ext cx="1950854"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Độ phức tạp của mô hình</a:t>
            </a:r>
            <a:endParaRPr sz="1400">
              <a:solidFill>
                <a:schemeClr val="dk1"/>
              </a:solidFill>
              <a:latin typeface="Arial"/>
              <a:ea typeface="Arial"/>
              <a:cs typeface="Arial"/>
              <a:sym typeface="Arial"/>
            </a:endParaRPr>
          </a:p>
        </p:txBody>
      </p:sp>
      <p:sp>
        <p:nvSpPr>
          <p:cNvPr id="4999" name="Google Shape;4999;p252"/>
          <p:cNvSpPr txBox="1"/>
          <p:nvPr/>
        </p:nvSpPr>
        <p:spPr>
          <a:xfrm>
            <a:off x="3560694" y="2274678"/>
            <a:ext cx="857607"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Lỗi độ chênh</a:t>
            </a:r>
            <a:endParaRPr sz="1200">
              <a:solidFill>
                <a:schemeClr val="dk1"/>
              </a:solidFill>
              <a:latin typeface="Arial"/>
              <a:ea typeface="Arial"/>
              <a:cs typeface="Arial"/>
              <a:sym typeface="Arial"/>
            </a:endParaRPr>
          </a:p>
        </p:txBody>
      </p:sp>
      <p:sp>
        <p:nvSpPr>
          <p:cNvPr id="5000" name="Google Shape;5000;p252"/>
          <p:cNvSpPr txBox="1"/>
          <p:nvPr/>
        </p:nvSpPr>
        <p:spPr>
          <a:xfrm>
            <a:off x="4613776" y="2269466"/>
            <a:ext cx="98103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Lỗi phương sai</a:t>
            </a:r>
            <a:endParaRPr sz="1200">
              <a:solidFill>
                <a:schemeClr val="dk1"/>
              </a:solidFill>
              <a:latin typeface="Arial"/>
              <a:ea typeface="Arial"/>
              <a:cs typeface="Arial"/>
              <a:sym typeface="Arial"/>
            </a:endParaRPr>
          </a:p>
        </p:txBody>
      </p:sp>
      <p:sp>
        <p:nvSpPr>
          <p:cNvPr id="5001" name="Google Shape;5001;p252"/>
          <p:cNvSpPr txBox="1"/>
          <p:nvPr/>
        </p:nvSpPr>
        <p:spPr>
          <a:xfrm>
            <a:off x="5852314" y="2269466"/>
            <a:ext cx="72776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Tổng số lỗi</a:t>
            </a:r>
            <a:endParaRPr sz="1200">
              <a:solidFill>
                <a:schemeClr val="dk1"/>
              </a:solidFill>
              <a:latin typeface="Arial"/>
              <a:ea typeface="Arial"/>
              <a:cs typeface="Arial"/>
              <a:sym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6" name="Shape 5006"/>
        <p:cNvGrpSpPr/>
        <p:nvPr/>
      </p:nvGrpSpPr>
      <p:grpSpPr>
        <a:xfrm>
          <a:off x="0" y="0"/>
          <a:ext cx="0" cy="0"/>
          <a:chOff x="0" y="0"/>
          <a:chExt cx="0" cy="0"/>
        </a:xfrm>
      </p:grpSpPr>
      <p:grpSp>
        <p:nvGrpSpPr>
          <p:cNvPr id="5007" name="Google Shape;5007;p253"/>
          <p:cNvGrpSpPr/>
          <p:nvPr/>
        </p:nvGrpSpPr>
        <p:grpSpPr>
          <a:xfrm>
            <a:off x="450000" y="450000"/>
            <a:ext cx="9018000" cy="276999"/>
            <a:chOff x="450000" y="450000"/>
            <a:chExt cx="9018000" cy="276999"/>
          </a:xfrm>
        </p:grpSpPr>
        <p:sp>
          <p:nvSpPr>
            <p:cNvPr id="5008" name="Google Shape;5008;p2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loại hồi quy khác</a:t>
              </a:r>
              <a:endParaRPr sz="1800">
                <a:solidFill>
                  <a:schemeClr val="lt1"/>
                </a:solidFill>
                <a:latin typeface="Arial"/>
                <a:ea typeface="Arial"/>
                <a:cs typeface="Arial"/>
                <a:sym typeface="Arial"/>
              </a:endParaRPr>
            </a:p>
          </p:txBody>
        </p:sp>
        <p:sp>
          <p:nvSpPr>
            <p:cNvPr id="5009" name="Google Shape;5009;p2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5010" name="Google Shape;5010;p253"/>
          <p:cNvSpPr/>
          <p:nvPr/>
        </p:nvSpPr>
        <p:spPr>
          <a:xfrm>
            <a:off x="3962922" y="2709514"/>
            <a:ext cx="1976979" cy="89248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11" name="Google Shape;5011;p25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Hồi quy Ridge</a:t>
            </a:r>
            <a:endParaRPr sz="1400">
              <a:solidFill>
                <a:schemeClr val="dk1"/>
              </a:solidFill>
              <a:latin typeface="Arial"/>
              <a:ea typeface="Arial"/>
              <a:cs typeface="Arial"/>
              <a:sym typeface="Arial"/>
            </a:endParaRPr>
          </a:p>
        </p:txBody>
      </p:sp>
      <p:sp>
        <p:nvSpPr>
          <p:cNvPr id="5012" name="Google Shape;5012;p253"/>
          <p:cNvSpPr/>
          <p:nvPr/>
        </p:nvSpPr>
        <p:spPr>
          <a:xfrm>
            <a:off x="671261" y="1700808"/>
            <a:ext cx="8632825" cy="95075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Hữu ích khi hồi quy tuyến tính thông thường quá khớp (lỗi độ chênh </a:t>
            </a:r>
            <a:r>
              <a:rPr lang="en-US" sz="1300">
                <a:solidFill>
                  <a:srgbClr val="FF0000"/>
                </a:solidFill>
                <a:latin typeface="Arial"/>
                <a:ea typeface="Arial"/>
                <a:cs typeface="Arial"/>
                <a:sym typeface="Arial"/>
              </a:rPr>
              <a:t>&lt;&lt; </a:t>
            </a:r>
            <a:r>
              <a:rPr lang="en-US" sz="1300">
                <a:solidFill>
                  <a:srgbClr val="262626"/>
                </a:solidFill>
                <a:latin typeface="Arial"/>
                <a:ea typeface="Arial"/>
                <a:cs typeface="Arial"/>
                <a:sym typeface="Arial"/>
              </a:rPr>
              <a:t>lỗi phương sai).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Cần nhớ rằng giải pháp OLS bao gồm giảm thiểu |𝜺|</a:t>
            </a:r>
            <a:r>
              <a:rPr baseline="30000" lang="en-US" sz="1300">
                <a:solidFill>
                  <a:srgbClr val="262626"/>
                </a:solidFill>
                <a:latin typeface="Arial"/>
                <a:ea typeface="Arial"/>
                <a:cs typeface="Arial"/>
                <a:sym typeface="Arial"/>
              </a:rPr>
              <a:t>2</a:t>
            </a:r>
            <a:r>
              <a:rPr lang="en-US" sz="1300">
                <a:solidFill>
                  <a:srgbClr val="262626"/>
                </a:solidFill>
                <a:latin typeface="Arial"/>
                <a:ea typeface="Arial"/>
                <a:cs typeface="Arial"/>
                <a:sym typeface="Arial"/>
              </a:rPr>
              <a: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hồi quy Ridge, có thể giảm thiểu “hàm hụt" sau đây:</a:t>
            </a:r>
            <a:endParaRPr/>
          </a:p>
        </p:txBody>
      </p:sp>
      <p:sp>
        <p:nvSpPr>
          <p:cNvPr id="5013" name="Google Shape;5013;p253"/>
          <p:cNvSpPr/>
          <p:nvPr/>
        </p:nvSpPr>
        <p:spPr>
          <a:xfrm>
            <a:off x="671261" y="3789040"/>
            <a:ext cx="8632825" cy="36322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8" name="Shape 5018"/>
        <p:cNvGrpSpPr/>
        <p:nvPr/>
      </p:nvGrpSpPr>
      <p:grpSpPr>
        <a:xfrm>
          <a:off x="0" y="0"/>
          <a:ext cx="0" cy="0"/>
          <a:chOff x="0" y="0"/>
          <a:chExt cx="0" cy="0"/>
        </a:xfrm>
      </p:grpSpPr>
      <p:grpSp>
        <p:nvGrpSpPr>
          <p:cNvPr id="5019" name="Google Shape;5019;p254"/>
          <p:cNvGrpSpPr/>
          <p:nvPr/>
        </p:nvGrpSpPr>
        <p:grpSpPr>
          <a:xfrm>
            <a:off x="450000" y="450000"/>
            <a:ext cx="9018000" cy="276999"/>
            <a:chOff x="450000" y="450000"/>
            <a:chExt cx="9018000" cy="276999"/>
          </a:xfrm>
        </p:grpSpPr>
        <p:sp>
          <p:nvSpPr>
            <p:cNvPr id="5020" name="Google Shape;5020;p2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loại hồi quy khác</a:t>
              </a:r>
              <a:endParaRPr sz="1800">
                <a:solidFill>
                  <a:schemeClr val="lt1"/>
                </a:solidFill>
                <a:latin typeface="Arial"/>
                <a:ea typeface="Arial"/>
                <a:cs typeface="Arial"/>
                <a:sym typeface="Arial"/>
              </a:endParaRPr>
            </a:p>
          </p:txBody>
        </p:sp>
        <p:sp>
          <p:nvSpPr>
            <p:cNvPr id="5021" name="Google Shape;5021;p2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5022" name="Google Shape;5022;p254"/>
          <p:cNvSpPr/>
          <p:nvPr/>
        </p:nvSpPr>
        <p:spPr>
          <a:xfrm>
            <a:off x="3962922" y="2102888"/>
            <a:ext cx="1976979" cy="89248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23" name="Google Shape;5023;p25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Hồi quy Ridge</a:t>
            </a:r>
            <a:endParaRPr/>
          </a:p>
        </p:txBody>
      </p:sp>
      <p:sp>
        <p:nvSpPr>
          <p:cNvPr id="5024" name="Google Shape;5024;p254"/>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số </a:t>
            </a:r>
            <a:r>
              <a:rPr lang="en-US" sz="1300">
                <a:solidFill>
                  <a:srgbClr val="00B050"/>
                </a:solidFill>
                <a:latin typeface="Arial"/>
                <a:ea typeface="Arial"/>
                <a:cs typeface="Arial"/>
                <a:sym typeface="Arial"/>
              </a:rPr>
              <a:t>λ</a:t>
            </a:r>
            <a:r>
              <a:rPr lang="en-US" sz="1300">
                <a:solidFill>
                  <a:srgbClr val="262626"/>
                </a:solidFill>
                <a:latin typeface="Arial"/>
                <a:ea typeface="Arial"/>
                <a:cs typeface="Arial"/>
                <a:sym typeface="Arial"/>
              </a:rPr>
              <a:t> dương tính và lớn hơn hạn chế hơn nữa các hệ số 𝛽</a:t>
            </a:r>
            <a:r>
              <a:rPr baseline="-25000" lang="en-US" sz="1300">
                <a:solidFill>
                  <a:srgbClr val="262626"/>
                </a:solidFill>
                <a:latin typeface="Arial"/>
                <a:ea typeface="Arial"/>
                <a:cs typeface="Arial"/>
                <a:sym typeface="Arial"/>
              </a:rPr>
              <a:t>i</a:t>
            </a:r>
            <a:r>
              <a:rPr lang="en-US" sz="1300">
                <a:solidFill>
                  <a:srgbClr val="262626"/>
                </a:solidFill>
                <a:latin typeface="Arial"/>
                <a:ea typeface="Arial"/>
                <a:cs typeface="Arial"/>
                <a:sym typeface="Arial"/>
              </a:rPr>
              <a:t>, giảm lỗi phương sai (quá khớp).</a:t>
            </a:r>
            <a:endParaRPr/>
          </a:p>
        </p:txBody>
      </p:sp>
      <p:sp>
        <p:nvSpPr>
          <p:cNvPr id="5025" name="Google Shape;5025;p254"/>
          <p:cNvSpPr/>
          <p:nvPr/>
        </p:nvSpPr>
        <p:spPr>
          <a:xfrm>
            <a:off x="3092427" y="3555900"/>
            <a:ext cx="3717968" cy="338554"/>
          </a:xfrm>
          <a:prstGeom prst="rect">
            <a:avLst/>
          </a:prstGeom>
          <a:blipFill rotWithShape="1">
            <a:blip r:embed="rId4">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5026" name="Google Shape;5026;p254"/>
          <p:cNvGrpSpPr/>
          <p:nvPr/>
        </p:nvGrpSpPr>
        <p:grpSpPr>
          <a:xfrm>
            <a:off x="3727276" y="3243831"/>
            <a:ext cx="2212625" cy="984209"/>
            <a:chOff x="3727276" y="3243831"/>
            <a:chExt cx="2212625" cy="984209"/>
          </a:xfrm>
        </p:grpSpPr>
        <p:cxnSp>
          <p:nvCxnSpPr>
            <p:cNvPr id="5027" name="Google Shape;5027;p254"/>
            <p:cNvCxnSpPr/>
            <p:nvPr/>
          </p:nvCxnSpPr>
          <p:spPr>
            <a:xfrm flipH="1" rot="10800000">
              <a:off x="3727276" y="3243831"/>
              <a:ext cx="1336" cy="260872"/>
            </a:xfrm>
            <a:prstGeom prst="straightConnector1">
              <a:avLst/>
            </a:prstGeom>
            <a:noFill/>
            <a:ln cap="flat" cmpd="sng" w="12700">
              <a:solidFill>
                <a:srgbClr val="FF0000"/>
              </a:solidFill>
              <a:prstDash val="solid"/>
              <a:miter lim="800000"/>
              <a:headEnd len="med" w="med" type="triangle"/>
              <a:tailEnd len="sm" w="sm" type="none"/>
            </a:ln>
          </p:spPr>
        </p:cxnSp>
        <p:cxnSp>
          <p:nvCxnSpPr>
            <p:cNvPr id="5028" name="Google Shape;5028;p254"/>
            <p:cNvCxnSpPr/>
            <p:nvPr/>
          </p:nvCxnSpPr>
          <p:spPr>
            <a:xfrm flipH="1" rot="10800000">
              <a:off x="4193421" y="3243831"/>
              <a:ext cx="1336" cy="260872"/>
            </a:xfrm>
            <a:prstGeom prst="straightConnector1">
              <a:avLst/>
            </a:prstGeom>
            <a:noFill/>
            <a:ln cap="flat" cmpd="sng" w="12700">
              <a:solidFill>
                <a:srgbClr val="FF0000"/>
              </a:solidFill>
              <a:prstDash val="solid"/>
              <a:miter lim="800000"/>
              <a:headEnd len="med" w="med" type="triangle"/>
              <a:tailEnd len="sm" w="sm" type="none"/>
            </a:ln>
          </p:spPr>
        </p:cxnSp>
        <p:cxnSp>
          <p:nvCxnSpPr>
            <p:cNvPr id="5029" name="Google Shape;5029;p254"/>
            <p:cNvCxnSpPr/>
            <p:nvPr/>
          </p:nvCxnSpPr>
          <p:spPr>
            <a:xfrm flipH="1" rot="10800000">
              <a:off x="4859388" y="3243831"/>
              <a:ext cx="1336" cy="260872"/>
            </a:xfrm>
            <a:prstGeom prst="straightConnector1">
              <a:avLst/>
            </a:prstGeom>
            <a:noFill/>
            <a:ln cap="flat" cmpd="sng" w="12700">
              <a:solidFill>
                <a:srgbClr val="FF0000"/>
              </a:solidFill>
              <a:prstDash val="solid"/>
              <a:miter lim="800000"/>
              <a:headEnd len="med" w="med" type="triangle"/>
              <a:tailEnd len="sm" w="sm" type="none"/>
            </a:ln>
          </p:spPr>
        </p:cxnSp>
        <p:cxnSp>
          <p:nvCxnSpPr>
            <p:cNvPr id="5030" name="Google Shape;5030;p254"/>
            <p:cNvCxnSpPr/>
            <p:nvPr/>
          </p:nvCxnSpPr>
          <p:spPr>
            <a:xfrm flipH="1" rot="10800000">
              <a:off x="5938565" y="3243831"/>
              <a:ext cx="1336" cy="260872"/>
            </a:xfrm>
            <a:prstGeom prst="straightConnector1">
              <a:avLst/>
            </a:prstGeom>
            <a:noFill/>
            <a:ln cap="flat" cmpd="sng" w="12700">
              <a:solidFill>
                <a:srgbClr val="FF0000"/>
              </a:solidFill>
              <a:prstDash val="solid"/>
              <a:miter lim="800000"/>
              <a:headEnd len="med" w="med" type="triangle"/>
              <a:tailEnd len="sm" w="sm" type="none"/>
            </a:ln>
          </p:spPr>
        </p:cxnSp>
        <p:cxnSp>
          <p:nvCxnSpPr>
            <p:cNvPr id="5031" name="Google Shape;5031;p254"/>
            <p:cNvCxnSpPr/>
            <p:nvPr/>
          </p:nvCxnSpPr>
          <p:spPr>
            <a:xfrm flipH="1" rot="10800000">
              <a:off x="3727276" y="3967168"/>
              <a:ext cx="1336" cy="260872"/>
            </a:xfrm>
            <a:prstGeom prst="straightConnector1">
              <a:avLst/>
            </a:prstGeom>
            <a:noFill/>
            <a:ln cap="flat" cmpd="sng" w="12700">
              <a:solidFill>
                <a:srgbClr val="FF0000"/>
              </a:solidFill>
              <a:prstDash val="solid"/>
              <a:miter lim="800000"/>
              <a:headEnd len="sm" w="sm" type="none"/>
              <a:tailEnd len="med" w="med" type="triangle"/>
            </a:ln>
          </p:spPr>
        </p:cxnSp>
        <p:cxnSp>
          <p:nvCxnSpPr>
            <p:cNvPr id="5032" name="Google Shape;5032;p254"/>
            <p:cNvCxnSpPr/>
            <p:nvPr/>
          </p:nvCxnSpPr>
          <p:spPr>
            <a:xfrm flipH="1" rot="10800000">
              <a:off x="4193421" y="3967168"/>
              <a:ext cx="1336" cy="260872"/>
            </a:xfrm>
            <a:prstGeom prst="straightConnector1">
              <a:avLst/>
            </a:prstGeom>
            <a:noFill/>
            <a:ln cap="flat" cmpd="sng" w="12700">
              <a:solidFill>
                <a:srgbClr val="FF0000"/>
              </a:solidFill>
              <a:prstDash val="solid"/>
              <a:miter lim="800000"/>
              <a:headEnd len="sm" w="sm" type="none"/>
              <a:tailEnd len="med" w="med" type="triangle"/>
            </a:ln>
          </p:spPr>
        </p:cxnSp>
        <p:cxnSp>
          <p:nvCxnSpPr>
            <p:cNvPr id="5033" name="Google Shape;5033;p254"/>
            <p:cNvCxnSpPr/>
            <p:nvPr/>
          </p:nvCxnSpPr>
          <p:spPr>
            <a:xfrm flipH="1" rot="10800000">
              <a:off x="4859388" y="3967168"/>
              <a:ext cx="1336" cy="260872"/>
            </a:xfrm>
            <a:prstGeom prst="straightConnector1">
              <a:avLst/>
            </a:prstGeom>
            <a:noFill/>
            <a:ln cap="flat" cmpd="sng" w="12700">
              <a:solidFill>
                <a:srgbClr val="FF0000"/>
              </a:solidFill>
              <a:prstDash val="solid"/>
              <a:miter lim="800000"/>
              <a:headEnd len="sm" w="sm" type="none"/>
              <a:tailEnd len="med" w="med" type="triangle"/>
            </a:ln>
          </p:spPr>
        </p:cxnSp>
        <p:cxnSp>
          <p:nvCxnSpPr>
            <p:cNvPr id="5034" name="Google Shape;5034;p254"/>
            <p:cNvCxnSpPr/>
            <p:nvPr/>
          </p:nvCxnSpPr>
          <p:spPr>
            <a:xfrm flipH="1" rot="10800000">
              <a:off x="5938565" y="3967168"/>
              <a:ext cx="1336" cy="260872"/>
            </a:xfrm>
            <a:prstGeom prst="straightConnector1">
              <a:avLst/>
            </a:prstGeom>
            <a:noFill/>
            <a:ln cap="flat" cmpd="sng" w="12700">
              <a:solidFill>
                <a:srgbClr val="FF0000"/>
              </a:solidFill>
              <a:prstDash val="solid"/>
              <a:miter lim="800000"/>
              <a:headEnd len="sm" w="sm" type="none"/>
              <a:tailEnd len="med" w="med" type="triangle"/>
            </a:ln>
          </p:spPr>
        </p:cxnSp>
      </p:grpSp>
      <p:sp>
        <p:nvSpPr>
          <p:cNvPr id="5035" name="Google Shape;5035;p254"/>
          <p:cNvSpPr txBox="1"/>
          <p:nvPr/>
        </p:nvSpPr>
        <p:spPr>
          <a:xfrm>
            <a:off x="671000" y="4511382"/>
            <a:ext cx="5935361" cy="64807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0" name="Shape 5040"/>
        <p:cNvGrpSpPr/>
        <p:nvPr/>
      </p:nvGrpSpPr>
      <p:grpSpPr>
        <a:xfrm>
          <a:off x="0" y="0"/>
          <a:ext cx="0" cy="0"/>
          <a:chOff x="0" y="0"/>
          <a:chExt cx="0" cy="0"/>
        </a:xfrm>
      </p:grpSpPr>
      <p:grpSp>
        <p:nvGrpSpPr>
          <p:cNvPr id="5041" name="Google Shape;5041;p255"/>
          <p:cNvGrpSpPr/>
          <p:nvPr/>
        </p:nvGrpSpPr>
        <p:grpSpPr>
          <a:xfrm>
            <a:off x="450000" y="450000"/>
            <a:ext cx="9018000" cy="276999"/>
            <a:chOff x="450000" y="450000"/>
            <a:chExt cx="9018000" cy="276999"/>
          </a:xfrm>
        </p:grpSpPr>
        <p:sp>
          <p:nvSpPr>
            <p:cNvPr id="5042" name="Google Shape;5042;p2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loại hồi quy khác</a:t>
              </a:r>
              <a:endParaRPr sz="1800">
                <a:solidFill>
                  <a:schemeClr val="lt1"/>
                </a:solidFill>
                <a:latin typeface="Arial"/>
                <a:ea typeface="Arial"/>
                <a:cs typeface="Arial"/>
                <a:sym typeface="Arial"/>
              </a:endParaRPr>
            </a:p>
          </p:txBody>
        </p:sp>
        <p:sp>
          <p:nvSpPr>
            <p:cNvPr id="5043" name="Google Shape;5043;p2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5044" name="Google Shape;5044;p255"/>
          <p:cNvSpPr/>
          <p:nvPr/>
        </p:nvSpPr>
        <p:spPr>
          <a:xfrm>
            <a:off x="3962922" y="2494516"/>
            <a:ext cx="2110028" cy="78989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45" name="Google Shape;5045;p25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Hồi quy Lasso</a:t>
            </a:r>
            <a:endParaRPr/>
          </a:p>
        </p:txBody>
      </p:sp>
      <p:sp>
        <p:nvSpPr>
          <p:cNvPr id="5046" name="Google Shape;5046;p255"/>
          <p:cNvSpPr/>
          <p:nvPr/>
        </p:nvSpPr>
        <p:spPr>
          <a:xfrm>
            <a:off x="671261" y="1700808"/>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Hữu ích khi hồi quy tuyến tính thông thường overfits (lỗi độ chênh </a:t>
            </a:r>
            <a:r>
              <a:rPr lang="en-US" sz="1300">
                <a:solidFill>
                  <a:srgbClr val="FF0000"/>
                </a:solidFill>
                <a:latin typeface="Arial"/>
                <a:ea typeface="Arial"/>
                <a:cs typeface="Arial"/>
                <a:sym typeface="Arial"/>
              </a:rPr>
              <a:t>&lt;&lt;</a:t>
            </a:r>
            <a:r>
              <a:rPr lang="en-US" sz="1300">
                <a:solidFill>
                  <a:srgbClr val="262626"/>
                </a:solidFill>
                <a:latin typeface="Arial"/>
                <a:ea typeface="Arial"/>
                <a:cs typeface="Arial"/>
                <a:sym typeface="Arial"/>
              </a:rPr>
              <a:t> Lỗi phương sai).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Hồi quy Lasso, có thể giảm thiểu “hàm hụt" sau đây:</a:t>
            </a:r>
            <a:endParaRPr/>
          </a:p>
        </p:txBody>
      </p:sp>
      <p:sp>
        <p:nvSpPr>
          <p:cNvPr id="5047" name="Google Shape;5047;p255"/>
          <p:cNvSpPr txBox="1"/>
          <p:nvPr/>
        </p:nvSpPr>
        <p:spPr>
          <a:xfrm>
            <a:off x="671000" y="3555279"/>
            <a:ext cx="8633086" cy="126965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2" name="Shape 5052"/>
        <p:cNvGrpSpPr/>
        <p:nvPr/>
      </p:nvGrpSpPr>
      <p:grpSpPr>
        <a:xfrm>
          <a:off x="0" y="0"/>
          <a:ext cx="0" cy="0"/>
          <a:chOff x="0" y="0"/>
          <a:chExt cx="0" cy="0"/>
        </a:xfrm>
      </p:grpSpPr>
      <p:grpSp>
        <p:nvGrpSpPr>
          <p:cNvPr id="5053" name="Google Shape;5053;p256"/>
          <p:cNvGrpSpPr/>
          <p:nvPr/>
        </p:nvGrpSpPr>
        <p:grpSpPr>
          <a:xfrm>
            <a:off x="450000" y="450000"/>
            <a:ext cx="9018000" cy="276999"/>
            <a:chOff x="450000" y="450000"/>
            <a:chExt cx="9018000" cy="276999"/>
          </a:xfrm>
        </p:grpSpPr>
        <p:sp>
          <p:nvSpPr>
            <p:cNvPr id="5054" name="Google Shape;5054;p2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loại hồi quy khác</a:t>
              </a:r>
              <a:endParaRPr sz="1800">
                <a:solidFill>
                  <a:schemeClr val="lt1"/>
                </a:solidFill>
                <a:latin typeface="Arial"/>
                <a:ea typeface="Arial"/>
                <a:cs typeface="Arial"/>
                <a:sym typeface="Arial"/>
              </a:endParaRPr>
            </a:p>
          </p:txBody>
        </p:sp>
        <p:sp>
          <p:nvSpPr>
            <p:cNvPr id="5055" name="Google Shape;5055;p2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5056" name="Google Shape;5056;p25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Hồi quy đa thức</a:t>
            </a:r>
            <a:endParaRPr sz="2400">
              <a:solidFill>
                <a:srgbClr val="0C0C0C"/>
              </a:solidFill>
              <a:latin typeface="Arial"/>
              <a:ea typeface="Arial"/>
              <a:cs typeface="Arial"/>
              <a:sym typeface="Arial"/>
            </a:endParaRPr>
          </a:p>
        </p:txBody>
      </p:sp>
      <p:sp>
        <p:nvSpPr>
          <p:cNvPr id="5057" name="Google Shape;5057;p256"/>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Hồi quy đa thức</a:t>
            </a:r>
            <a:endParaRPr sz="1400">
              <a:solidFill>
                <a:schemeClr val="dk1"/>
              </a:solidFill>
              <a:latin typeface="Arial"/>
              <a:ea typeface="Arial"/>
              <a:cs typeface="Arial"/>
              <a:sym typeface="Arial"/>
            </a:endParaRPr>
          </a:p>
        </p:txBody>
      </p:sp>
      <p:sp>
        <p:nvSpPr>
          <p:cNvPr id="5058" name="Google Shape;5058;p256"/>
          <p:cNvSpPr/>
          <p:nvPr/>
        </p:nvSpPr>
        <p:spPr>
          <a:xfrm>
            <a:off x="671261" y="4321585"/>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nhận thấy rằng </a:t>
            </a:r>
            <a:r>
              <a:rPr lang="en-US" sz="1300">
                <a:solidFill>
                  <a:srgbClr val="FF0000"/>
                </a:solidFill>
                <a:latin typeface="Arial"/>
                <a:ea typeface="Arial"/>
                <a:cs typeface="Arial"/>
                <a:sym typeface="Arial"/>
              </a:rPr>
              <a:t>chỉ có một </a:t>
            </a:r>
            <a:r>
              <a:rPr lang="en-US" sz="1300">
                <a:solidFill>
                  <a:srgbClr val="262626"/>
                </a:solidFill>
                <a:latin typeface="Arial"/>
                <a:ea typeface="Arial"/>
                <a:cs typeface="Arial"/>
                <a:sym typeface="Arial"/>
              </a:rPr>
              <a:t>biến giải thích 𝑋.</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lũy thừa đa thức quá cao, quá khớp có thể phát sinh. </a:t>
            </a:r>
            <a:endParaRPr/>
          </a:p>
        </p:txBody>
      </p:sp>
      <p:sp>
        <p:nvSpPr>
          <p:cNvPr id="5059" name="Google Shape;5059;p256"/>
          <p:cNvSpPr/>
          <p:nvPr/>
        </p:nvSpPr>
        <p:spPr>
          <a:xfrm>
            <a:off x="672080" y="2204864"/>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Hữu ích khi hồi quy tuyến tính thông thường chưa khớp (lỗi độ chênh &gt;&gt; Lỗi phương sai).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có thể mô hình hóa mối quan hệ giữa 𝑋 và 𝑌 sử dụng các đa thức:</a:t>
            </a:r>
            <a:endParaRPr/>
          </a:p>
        </p:txBody>
      </p:sp>
      <p:sp>
        <p:nvSpPr>
          <p:cNvPr id="5060" name="Google Shape;5060;p256"/>
          <p:cNvSpPr txBox="1"/>
          <p:nvPr/>
        </p:nvSpPr>
        <p:spPr>
          <a:xfrm>
            <a:off x="3315896" y="3017892"/>
            <a:ext cx="3249443" cy="113877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5" name="Shape 5065"/>
        <p:cNvGrpSpPr/>
        <p:nvPr/>
      </p:nvGrpSpPr>
      <p:grpSpPr>
        <a:xfrm>
          <a:off x="0" y="0"/>
          <a:ext cx="0" cy="0"/>
          <a:chOff x="0" y="0"/>
          <a:chExt cx="0" cy="0"/>
        </a:xfrm>
      </p:grpSpPr>
      <p:grpSp>
        <p:nvGrpSpPr>
          <p:cNvPr id="5066" name="Google Shape;5066;p257"/>
          <p:cNvGrpSpPr/>
          <p:nvPr/>
        </p:nvGrpSpPr>
        <p:grpSpPr>
          <a:xfrm>
            <a:off x="450000" y="450000"/>
            <a:ext cx="9018000" cy="276999"/>
            <a:chOff x="450000" y="450000"/>
            <a:chExt cx="9018000" cy="276999"/>
          </a:xfrm>
        </p:grpSpPr>
        <p:sp>
          <p:nvSpPr>
            <p:cNvPr id="5067" name="Google Shape;5067;p2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loại hồi quy khác</a:t>
              </a:r>
              <a:endParaRPr sz="1800">
                <a:solidFill>
                  <a:schemeClr val="lt1"/>
                </a:solidFill>
                <a:latin typeface="Arial"/>
                <a:ea typeface="Arial"/>
                <a:cs typeface="Arial"/>
                <a:sym typeface="Arial"/>
              </a:endParaRPr>
            </a:p>
          </p:txBody>
        </p:sp>
        <p:sp>
          <p:nvSpPr>
            <p:cNvPr id="5068" name="Google Shape;5068;p2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5069" name="Google Shape;5069;p2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Hồi quy Poisson</a:t>
            </a:r>
            <a:endParaRPr/>
          </a:p>
        </p:txBody>
      </p:sp>
      <p:sp>
        <p:nvSpPr>
          <p:cNvPr id="5070" name="Google Shape;5070;p257"/>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Hồi quy Poisson</a:t>
            </a:r>
            <a:endParaRPr/>
          </a:p>
        </p:txBody>
      </p:sp>
      <p:sp>
        <p:nvSpPr>
          <p:cNvPr id="5071" name="Google Shape;5071;p257"/>
          <p:cNvSpPr/>
          <p:nvPr/>
        </p:nvSpPr>
        <p:spPr>
          <a:xfrm>
            <a:off x="671261" y="3288670"/>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định rằng Y tuân theo phân phối Poisson.</a:t>
            </a:r>
            <a:endParaRPr/>
          </a:p>
        </p:txBody>
      </p:sp>
      <p:sp>
        <p:nvSpPr>
          <p:cNvPr id="5072" name="Google Shape;5072;p257"/>
          <p:cNvSpPr/>
          <p:nvPr/>
        </p:nvSpPr>
        <p:spPr>
          <a:xfrm>
            <a:off x="672080" y="2204864"/>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Hữu ích khi chúng ta muốn lập mô hình phản hồi 𝑌 đại diện cho số lượng hoặc tần số.</a:t>
            </a:r>
            <a:endParaRPr/>
          </a:p>
        </p:txBody>
      </p:sp>
      <p:sp>
        <p:nvSpPr>
          <p:cNvPr id="5073" name="Google Shape;5073;p257"/>
          <p:cNvSpPr txBox="1"/>
          <p:nvPr/>
        </p:nvSpPr>
        <p:spPr>
          <a:xfrm>
            <a:off x="2828317" y="2663818"/>
            <a:ext cx="4246191" cy="44114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74" name="Google Shape;5074;p257"/>
          <p:cNvSpPr txBox="1"/>
          <p:nvPr/>
        </p:nvSpPr>
        <p:spPr>
          <a:xfrm>
            <a:off x="4161096" y="3677972"/>
            <a:ext cx="1559044" cy="74340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75" name="Google Shape;5075;p257"/>
          <p:cNvSpPr/>
          <p:nvPr/>
        </p:nvSpPr>
        <p:spPr>
          <a:xfrm>
            <a:off x="671261" y="4528165"/>
            <a:ext cx="8632825" cy="97165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0" name="Shape 5080"/>
        <p:cNvGrpSpPr/>
        <p:nvPr/>
      </p:nvGrpSpPr>
      <p:grpSpPr>
        <a:xfrm>
          <a:off x="0" y="0"/>
          <a:ext cx="0" cy="0"/>
          <a:chOff x="0" y="0"/>
          <a:chExt cx="0" cy="0"/>
        </a:xfrm>
      </p:grpSpPr>
      <p:sp>
        <p:nvSpPr>
          <p:cNvPr id="5081" name="Google Shape;5081;p258"/>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2. </a:t>
            </a:r>
            <a:endParaRPr sz="5398">
              <a:solidFill>
                <a:srgbClr val="7F7F7F"/>
              </a:solidFill>
              <a:latin typeface="Arial"/>
              <a:ea typeface="Arial"/>
              <a:cs typeface="Arial"/>
              <a:sym typeface="Arial"/>
            </a:endParaRPr>
          </a:p>
        </p:txBody>
      </p:sp>
      <p:sp>
        <p:nvSpPr>
          <p:cNvPr id="5082" name="Google Shape;5082;p258"/>
          <p:cNvSpPr/>
          <p:nvPr/>
        </p:nvSpPr>
        <p:spPr>
          <a:xfrm>
            <a:off x="989683" y="3212976"/>
            <a:ext cx="8462229" cy="9233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000">
                <a:solidFill>
                  <a:srgbClr val="000000"/>
                </a:solidFill>
                <a:latin typeface="Arial"/>
                <a:ea typeface="Arial"/>
                <a:cs typeface="Arial"/>
                <a:sym typeface="Arial"/>
              </a:rPr>
              <a:t>Ứng dụng của mô hình học có giám sát cho Dự báo số </a:t>
            </a:r>
            <a:endParaRPr/>
          </a:p>
        </p:txBody>
      </p:sp>
      <p:sp>
        <p:nvSpPr>
          <p:cNvPr id="5083" name="Google Shape;5083;p258"/>
          <p:cNvSpPr/>
          <p:nvPr/>
        </p:nvSpPr>
        <p:spPr>
          <a:xfrm>
            <a:off x="1054111" y="4293096"/>
            <a:ext cx="8325793" cy="1897955"/>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Huấn luyện và Kiểm tra với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Đại cương về hồi quy tuyến tính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Quá trình phân tích hồi quy tuyến tính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Các loại hồi quy khác</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2.5. Thực hành Học có giám sát cho Dự báo số</a:t>
            </a:r>
            <a:endParaRPr sz="1800">
              <a:solidFill>
                <a:srgbClr val="3F3F3F"/>
              </a:solidFill>
              <a:latin typeface="Arial"/>
              <a:ea typeface="Arial"/>
              <a:cs typeface="Arial"/>
              <a:sym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8" name="Shape 5088"/>
        <p:cNvGrpSpPr/>
        <p:nvPr/>
      </p:nvGrpSpPr>
      <p:grpSpPr>
        <a:xfrm>
          <a:off x="0" y="0"/>
          <a:ext cx="0" cy="0"/>
          <a:chOff x="0" y="0"/>
          <a:chExt cx="0" cy="0"/>
        </a:xfrm>
      </p:grpSpPr>
      <p:grpSp>
        <p:nvGrpSpPr>
          <p:cNvPr id="5089" name="Google Shape;5089;p259"/>
          <p:cNvGrpSpPr/>
          <p:nvPr/>
        </p:nvGrpSpPr>
        <p:grpSpPr>
          <a:xfrm>
            <a:off x="450000" y="450000"/>
            <a:ext cx="9018000" cy="276999"/>
            <a:chOff x="450000" y="450000"/>
            <a:chExt cx="9018000" cy="276999"/>
          </a:xfrm>
        </p:grpSpPr>
        <p:sp>
          <p:nvSpPr>
            <p:cNvPr id="5090" name="Google Shape;5090;p2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Thực hành Học có giám sát cho Dự báo số</a:t>
              </a:r>
              <a:endParaRPr sz="1800">
                <a:solidFill>
                  <a:schemeClr val="lt1"/>
                </a:solidFill>
                <a:latin typeface="Arial"/>
                <a:ea typeface="Arial"/>
                <a:cs typeface="Arial"/>
                <a:sym typeface="Arial"/>
              </a:endParaRPr>
            </a:p>
          </p:txBody>
        </p:sp>
        <p:sp>
          <p:nvSpPr>
            <p:cNvPr id="5091" name="Google Shape;5091;p2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sz="1600">
                <a:solidFill>
                  <a:srgbClr val="D8D8D8"/>
                </a:solidFill>
                <a:latin typeface="Arial"/>
                <a:ea typeface="Arial"/>
                <a:cs typeface="Arial"/>
                <a:sym typeface="Arial"/>
              </a:endParaRPr>
            </a:p>
          </p:txBody>
        </p:sp>
      </p:grpSp>
      <p:sp>
        <p:nvSpPr>
          <p:cNvPr id="5092" name="Google Shape;5092;p259"/>
          <p:cNvSpPr/>
          <p:nvPr/>
        </p:nvSpPr>
        <p:spPr>
          <a:xfrm>
            <a:off x="463014" y="1304764"/>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Thực hành Học có giám sát cho Dự báo số</a:t>
            </a:r>
            <a:endParaRPr sz="2400">
              <a:solidFill>
                <a:srgbClr val="0C0C0C"/>
              </a:solidFill>
              <a:latin typeface="Arial"/>
              <a:ea typeface="Arial"/>
              <a:cs typeface="Arial"/>
              <a:sym typeface="Arial"/>
            </a:endParaRPr>
          </a:p>
        </p:txBody>
      </p:sp>
      <p:sp>
        <p:nvSpPr>
          <p:cNvPr id="5093" name="Google Shape;5093;p259"/>
          <p:cNvSpPr/>
          <p:nvPr/>
        </p:nvSpPr>
        <p:spPr>
          <a:xfrm>
            <a:off x="558800" y="2173178"/>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Nạp module.</a:t>
            </a:r>
            <a:endParaRPr/>
          </a:p>
        </p:txBody>
      </p:sp>
      <p:grpSp>
        <p:nvGrpSpPr>
          <p:cNvPr id="5094" name="Google Shape;5094;p259"/>
          <p:cNvGrpSpPr/>
          <p:nvPr/>
        </p:nvGrpSpPr>
        <p:grpSpPr>
          <a:xfrm>
            <a:off x="666749" y="2474929"/>
            <a:ext cx="8677276" cy="1710155"/>
            <a:chOff x="666749" y="2444627"/>
            <a:chExt cx="8677276" cy="1710155"/>
          </a:xfrm>
        </p:grpSpPr>
        <p:sp>
          <p:nvSpPr>
            <p:cNvPr id="5095" name="Google Shape;5095;p259"/>
            <p:cNvSpPr/>
            <p:nvPr/>
          </p:nvSpPr>
          <p:spPr>
            <a:xfrm>
              <a:off x="666749" y="2444627"/>
              <a:ext cx="8677276" cy="171015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096" name="Google Shape;5096;p259"/>
            <p:cNvPicPr preferRelativeResize="0"/>
            <p:nvPr/>
          </p:nvPicPr>
          <p:blipFill rotWithShape="1">
            <a:blip r:embed="rId3">
              <a:alphaModFix/>
            </a:blip>
            <a:srcRect b="0" l="1939" r="22038" t="0"/>
            <a:stretch/>
          </p:blipFill>
          <p:spPr>
            <a:xfrm>
              <a:off x="847725" y="2492896"/>
              <a:ext cx="8496300" cy="1612578"/>
            </a:xfrm>
            <a:prstGeom prst="rect">
              <a:avLst/>
            </a:prstGeom>
            <a:noFill/>
            <a:ln>
              <a:noFill/>
            </a:ln>
          </p:spPr>
        </p:pic>
      </p:gr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1" name="Shape 5101"/>
        <p:cNvGrpSpPr/>
        <p:nvPr/>
      </p:nvGrpSpPr>
      <p:grpSpPr>
        <a:xfrm>
          <a:off x="0" y="0"/>
          <a:ext cx="0" cy="0"/>
          <a:chOff x="0" y="0"/>
          <a:chExt cx="0" cy="0"/>
        </a:xfrm>
      </p:grpSpPr>
      <p:sp>
        <p:nvSpPr>
          <p:cNvPr id="5102" name="Google Shape;5102;p260"/>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luyện tập #0302</a:t>
            </a:r>
            <a:endParaRPr/>
          </a:p>
        </p:txBody>
      </p:sp>
      <p:grpSp>
        <p:nvGrpSpPr>
          <p:cNvPr id="5103" name="Google Shape;5103;p260"/>
          <p:cNvGrpSpPr/>
          <p:nvPr/>
        </p:nvGrpSpPr>
        <p:grpSpPr>
          <a:xfrm>
            <a:off x="558798" y="2060849"/>
            <a:ext cx="8797129" cy="3960439"/>
            <a:chOff x="558798" y="2060849"/>
            <a:chExt cx="8797129" cy="3960439"/>
          </a:xfrm>
        </p:grpSpPr>
        <p:sp>
          <p:nvSpPr>
            <p:cNvPr id="5104" name="Google Shape;5104;p260"/>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05" name="Google Shape;5105;p260"/>
            <p:cNvGrpSpPr/>
            <p:nvPr/>
          </p:nvGrpSpPr>
          <p:grpSpPr>
            <a:xfrm>
              <a:off x="558798" y="3945816"/>
              <a:ext cx="8797129" cy="576572"/>
              <a:chOff x="4778069" y="4391025"/>
              <a:chExt cx="2349160" cy="431802"/>
            </a:xfrm>
          </p:grpSpPr>
          <p:sp>
            <p:nvSpPr>
              <p:cNvPr id="5106" name="Google Shape;5106;p260"/>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107" name="Google Shape;5107;p260"/>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hướng dẫn trong file 'ex_0302.ipynb’.</a:t>
                </a:r>
                <a:endParaRPr/>
              </a:p>
            </p:txBody>
          </p:sp>
        </p:grpSp>
        <p:pic>
          <p:nvPicPr>
            <p:cNvPr descr="텍스트, 클립아트이(가) 표시된 사진&#10;&#10;자동 생성된 설명" id="5108" name="Google Shape;5108;p260"/>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109" name="Google Shape;5109;p260"/>
          <p:cNvGrpSpPr/>
          <p:nvPr/>
        </p:nvGrpSpPr>
        <p:grpSpPr>
          <a:xfrm>
            <a:off x="450000" y="450000"/>
            <a:ext cx="9018000" cy="276999"/>
            <a:chOff x="450000" y="450000"/>
            <a:chExt cx="9018000" cy="276999"/>
          </a:xfrm>
        </p:grpSpPr>
        <p:sp>
          <p:nvSpPr>
            <p:cNvPr id="5110" name="Google Shape;5110;p2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Thực hành Học có giám sát cho Dự báo số</a:t>
              </a:r>
              <a:endParaRPr sz="1800">
                <a:solidFill>
                  <a:schemeClr val="lt1"/>
                </a:solidFill>
                <a:latin typeface="Arial"/>
                <a:ea typeface="Arial"/>
                <a:cs typeface="Arial"/>
                <a:sym typeface="Arial"/>
              </a:endParaRPr>
            </a:p>
          </p:txBody>
        </p:sp>
        <p:sp>
          <p:nvSpPr>
            <p:cNvPr id="5111" name="Google Shape;5111;p2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pSp>
        <p:nvGrpSpPr>
          <p:cNvPr id="608" name="Google Shape;608;p26"/>
          <p:cNvGrpSpPr/>
          <p:nvPr/>
        </p:nvGrpSpPr>
        <p:grpSpPr>
          <a:xfrm>
            <a:off x="450000" y="450000"/>
            <a:ext cx="9018000" cy="276999"/>
            <a:chOff x="450000" y="450000"/>
            <a:chExt cx="9018000" cy="276999"/>
          </a:xfrm>
        </p:grpSpPr>
        <p:sp>
          <p:nvSpPr>
            <p:cNvPr id="609" name="Google Shape;609;p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610" name="Google Shape;610;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611" name="Google Shape;611;p2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612" name="Google Shape;612;p26"/>
          <p:cNvSpPr/>
          <p:nvPr/>
        </p:nvSpPr>
        <p:spPr>
          <a:xfrm>
            <a:off x="666749" y="1773238"/>
            <a:ext cx="8677276" cy="22746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3" name="Google Shape;613;p26"/>
          <p:cNvGrpSpPr/>
          <p:nvPr/>
        </p:nvGrpSpPr>
        <p:grpSpPr>
          <a:xfrm>
            <a:off x="666750" y="4149080"/>
            <a:ext cx="8677275" cy="1381484"/>
            <a:chOff x="559817" y="3081410"/>
            <a:chExt cx="8677275" cy="1381484"/>
          </a:xfrm>
        </p:grpSpPr>
        <p:sp>
          <p:nvSpPr>
            <p:cNvPr id="614" name="Google Shape;614;p26"/>
            <p:cNvSpPr/>
            <p:nvPr/>
          </p:nvSpPr>
          <p:spPr>
            <a:xfrm>
              <a:off x="559817" y="3081410"/>
              <a:ext cx="8677275" cy="13814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615" name="Google Shape;615;p26"/>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616" name="Google Shape;616;p26"/>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11</a:t>
              </a:r>
              <a:endParaRPr b="1" sz="1300">
                <a:solidFill>
                  <a:srgbClr val="262626"/>
                </a:solidFill>
                <a:latin typeface="Arial"/>
                <a:ea typeface="Arial"/>
                <a:cs typeface="Arial"/>
                <a:sym typeface="Arial"/>
              </a:endParaRPr>
            </a:p>
          </p:txBody>
        </p:sp>
        <p:sp>
          <p:nvSpPr>
            <p:cNvPr id="617" name="Google Shape;617;p26"/>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426 giá trị quan sát được (75%) trong tổng số 569 quan sát được tìm thấy.</a:t>
              </a:r>
              <a:endParaRPr/>
            </a:p>
          </p:txBody>
        </p:sp>
        <p:pic>
          <p:nvPicPr>
            <p:cNvPr descr="Byte - Free electronics icons" id="618" name="Google Shape;618;p26"/>
            <p:cNvPicPr preferRelativeResize="0"/>
            <p:nvPr/>
          </p:nvPicPr>
          <p:blipFill rotWithShape="1">
            <a:blip r:embed="rId3">
              <a:alphaModFix/>
            </a:blip>
            <a:srcRect b="-5938" l="13871" r="14480" t="-7084"/>
            <a:stretch/>
          </p:blipFill>
          <p:spPr>
            <a:xfrm>
              <a:off x="676852" y="3811639"/>
              <a:ext cx="295715" cy="244889"/>
            </a:xfrm>
            <a:prstGeom prst="rect">
              <a:avLst/>
            </a:prstGeom>
            <a:noFill/>
            <a:ln>
              <a:noFill/>
            </a:ln>
          </p:spPr>
        </p:pic>
        <p:sp>
          <p:nvSpPr>
            <p:cNvPr id="619" name="Google Shape;619;p26"/>
            <p:cNvSpPr txBox="1"/>
            <p:nvPr/>
          </p:nvSpPr>
          <p:spPr>
            <a:xfrm>
              <a:off x="907642" y="3778818"/>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13</a:t>
              </a:r>
              <a:endParaRPr b="1" sz="1300">
                <a:solidFill>
                  <a:srgbClr val="262626"/>
                </a:solidFill>
                <a:latin typeface="Arial"/>
                <a:ea typeface="Arial"/>
                <a:cs typeface="Arial"/>
                <a:sym typeface="Arial"/>
              </a:endParaRPr>
            </a:p>
          </p:txBody>
        </p:sp>
        <p:sp>
          <p:nvSpPr>
            <p:cNvPr id="620" name="Google Shape;620;p26"/>
            <p:cNvSpPr txBox="1"/>
            <p:nvPr/>
          </p:nvSpPr>
          <p:spPr>
            <a:xfrm>
              <a:off x="1036273" y="4078217"/>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143 giá trị quan sát được (25%) trong tổng số 569 quan sát được tìm thấy.</a:t>
              </a:r>
              <a:endParaRPr sz="1400">
                <a:solidFill>
                  <a:srgbClr val="262626"/>
                </a:solidFill>
                <a:latin typeface="Arial"/>
                <a:ea typeface="Arial"/>
                <a:cs typeface="Arial"/>
                <a:sym typeface="Arial"/>
              </a:endParaRPr>
            </a:p>
          </p:txBody>
        </p:sp>
      </p:grpSp>
      <p:pic>
        <p:nvPicPr>
          <p:cNvPr id="621" name="Google Shape;621;p26"/>
          <p:cNvPicPr preferRelativeResize="0"/>
          <p:nvPr/>
        </p:nvPicPr>
        <p:blipFill rotWithShape="1">
          <a:blip r:embed="rId4">
            <a:alphaModFix/>
          </a:blip>
          <a:srcRect b="3608" l="787" r="23753" t="0"/>
          <a:stretch/>
        </p:blipFill>
        <p:spPr>
          <a:xfrm>
            <a:off x="765810" y="1808821"/>
            <a:ext cx="8578215" cy="216024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6" name="Shape 5116"/>
        <p:cNvGrpSpPr/>
        <p:nvPr/>
      </p:nvGrpSpPr>
      <p:grpSpPr>
        <a:xfrm>
          <a:off x="0" y="0"/>
          <a:ext cx="0" cy="0"/>
          <a:chOff x="0" y="0"/>
          <a:chExt cx="0" cy="0"/>
        </a:xfrm>
      </p:grpSpPr>
      <p:sp>
        <p:nvSpPr>
          <p:cNvPr id="5117" name="Google Shape;5117;p261"/>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luyện tập #0303</a:t>
            </a:r>
            <a:endParaRPr/>
          </a:p>
        </p:txBody>
      </p:sp>
      <p:grpSp>
        <p:nvGrpSpPr>
          <p:cNvPr id="5118" name="Google Shape;5118;p261"/>
          <p:cNvGrpSpPr/>
          <p:nvPr/>
        </p:nvGrpSpPr>
        <p:grpSpPr>
          <a:xfrm>
            <a:off x="558798" y="2060849"/>
            <a:ext cx="8797129" cy="3960439"/>
            <a:chOff x="558798" y="2060849"/>
            <a:chExt cx="8797129" cy="3960439"/>
          </a:xfrm>
        </p:grpSpPr>
        <p:sp>
          <p:nvSpPr>
            <p:cNvPr id="5119" name="Google Shape;5119;p261"/>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20" name="Google Shape;5120;p261"/>
            <p:cNvGrpSpPr/>
            <p:nvPr/>
          </p:nvGrpSpPr>
          <p:grpSpPr>
            <a:xfrm>
              <a:off x="558798" y="3945816"/>
              <a:ext cx="8797129" cy="576572"/>
              <a:chOff x="4778069" y="4391025"/>
              <a:chExt cx="2349160" cy="431802"/>
            </a:xfrm>
          </p:grpSpPr>
          <p:sp>
            <p:nvSpPr>
              <p:cNvPr id="5121" name="Google Shape;5121;p261"/>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122" name="Google Shape;5122;p261"/>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hướng dẫn trong file 'ex_0303.ipynb’.</a:t>
                </a:r>
                <a:endParaRPr/>
              </a:p>
            </p:txBody>
          </p:sp>
        </p:grpSp>
        <p:pic>
          <p:nvPicPr>
            <p:cNvPr descr="텍스트, 클립아트이(가) 표시된 사진&#10;&#10;자동 생성된 설명" id="5123" name="Google Shape;5123;p261"/>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124" name="Google Shape;5124;p261"/>
          <p:cNvGrpSpPr/>
          <p:nvPr/>
        </p:nvGrpSpPr>
        <p:grpSpPr>
          <a:xfrm>
            <a:off x="450000" y="450000"/>
            <a:ext cx="9018000" cy="276999"/>
            <a:chOff x="450000" y="450000"/>
            <a:chExt cx="9018000" cy="276999"/>
          </a:xfrm>
        </p:grpSpPr>
        <p:sp>
          <p:nvSpPr>
            <p:cNvPr id="5125" name="Google Shape;5125;p2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Thực hành Học có giám sát cho Dự báo số</a:t>
              </a:r>
              <a:endParaRPr sz="1800">
                <a:solidFill>
                  <a:schemeClr val="lt1"/>
                </a:solidFill>
                <a:latin typeface="Arial"/>
                <a:ea typeface="Arial"/>
                <a:cs typeface="Arial"/>
                <a:sym typeface="Arial"/>
              </a:endParaRPr>
            </a:p>
          </p:txBody>
        </p:sp>
        <p:sp>
          <p:nvSpPr>
            <p:cNvPr id="5126" name="Google Shape;5126;p2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1" name="Shape 5131"/>
        <p:cNvGrpSpPr/>
        <p:nvPr/>
      </p:nvGrpSpPr>
      <p:grpSpPr>
        <a:xfrm>
          <a:off x="0" y="0"/>
          <a:ext cx="0" cy="0"/>
          <a:chOff x="0" y="0"/>
          <a:chExt cx="0" cy="0"/>
        </a:xfrm>
      </p:grpSpPr>
      <p:sp>
        <p:nvSpPr>
          <p:cNvPr id="5132" name="Google Shape;5132;p262"/>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luyện tập #0304</a:t>
            </a:r>
            <a:endParaRPr/>
          </a:p>
        </p:txBody>
      </p:sp>
      <p:grpSp>
        <p:nvGrpSpPr>
          <p:cNvPr id="5133" name="Google Shape;5133;p262"/>
          <p:cNvGrpSpPr/>
          <p:nvPr/>
        </p:nvGrpSpPr>
        <p:grpSpPr>
          <a:xfrm>
            <a:off x="558798" y="2060849"/>
            <a:ext cx="8797129" cy="3960439"/>
            <a:chOff x="558798" y="2060849"/>
            <a:chExt cx="8797129" cy="3960439"/>
          </a:xfrm>
        </p:grpSpPr>
        <p:sp>
          <p:nvSpPr>
            <p:cNvPr id="5134" name="Google Shape;5134;p262"/>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35" name="Google Shape;5135;p262"/>
            <p:cNvGrpSpPr/>
            <p:nvPr/>
          </p:nvGrpSpPr>
          <p:grpSpPr>
            <a:xfrm>
              <a:off x="558798" y="3945816"/>
              <a:ext cx="8797129" cy="576572"/>
              <a:chOff x="4778069" y="4391025"/>
              <a:chExt cx="2349160" cy="431802"/>
            </a:xfrm>
          </p:grpSpPr>
          <p:sp>
            <p:nvSpPr>
              <p:cNvPr id="5136" name="Google Shape;5136;p262"/>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137" name="Google Shape;5137;p262"/>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hướng dẫn trong file 'ex_0304.ipynb’.</a:t>
                </a:r>
                <a:endParaRPr/>
              </a:p>
            </p:txBody>
          </p:sp>
        </p:grpSp>
        <p:pic>
          <p:nvPicPr>
            <p:cNvPr descr="텍스트, 클립아트이(가) 표시된 사진&#10;&#10;자동 생성된 설명" id="5138" name="Google Shape;5138;p262"/>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139" name="Google Shape;5139;p262"/>
          <p:cNvGrpSpPr/>
          <p:nvPr/>
        </p:nvGrpSpPr>
        <p:grpSpPr>
          <a:xfrm>
            <a:off x="450000" y="450000"/>
            <a:ext cx="9018000" cy="276999"/>
            <a:chOff x="450000" y="450000"/>
            <a:chExt cx="9018000" cy="276999"/>
          </a:xfrm>
        </p:grpSpPr>
        <p:sp>
          <p:nvSpPr>
            <p:cNvPr id="5140" name="Google Shape;5140;p2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Thực hành Học có giám sát cho Dự báo số</a:t>
              </a:r>
              <a:endParaRPr sz="1800">
                <a:solidFill>
                  <a:schemeClr val="lt1"/>
                </a:solidFill>
                <a:latin typeface="Arial"/>
                <a:ea typeface="Arial"/>
                <a:cs typeface="Arial"/>
                <a:sym typeface="Arial"/>
              </a:endParaRPr>
            </a:p>
          </p:txBody>
        </p:sp>
        <p:sp>
          <p:nvSpPr>
            <p:cNvPr id="5141" name="Google Shape;5141;p2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6" name="Shape 5146"/>
        <p:cNvGrpSpPr/>
        <p:nvPr/>
      </p:nvGrpSpPr>
      <p:grpSpPr>
        <a:xfrm>
          <a:off x="0" y="0"/>
          <a:ext cx="0" cy="0"/>
          <a:chOff x="0" y="0"/>
          <a:chExt cx="0" cy="0"/>
        </a:xfrm>
      </p:grpSpPr>
      <p:sp>
        <p:nvSpPr>
          <p:cNvPr id="5147" name="Google Shape;5147;p263"/>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luyện tập #0305</a:t>
            </a:r>
            <a:endParaRPr/>
          </a:p>
        </p:txBody>
      </p:sp>
      <p:grpSp>
        <p:nvGrpSpPr>
          <p:cNvPr id="5148" name="Google Shape;5148;p263"/>
          <p:cNvGrpSpPr/>
          <p:nvPr/>
        </p:nvGrpSpPr>
        <p:grpSpPr>
          <a:xfrm>
            <a:off x="558798" y="2060849"/>
            <a:ext cx="8797129" cy="3960439"/>
            <a:chOff x="558798" y="2060849"/>
            <a:chExt cx="8797129" cy="3960439"/>
          </a:xfrm>
        </p:grpSpPr>
        <p:sp>
          <p:nvSpPr>
            <p:cNvPr id="5149" name="Google Shape;5149;p263"/>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50" name="Google Shape;5150;p263"/>
            <p:cNvGrpSpPr/>
            <p:nvPr/>
          </p:nvGrpSpPr>
          <p:grpSpPr>
            <a:xfrm>
              <a:off x="558798" y="3945816"/>
              <a:ext cx="8797129" cy="576572"/>
              <a:chOff x="4778069" y="4391025"/>
              <a:chExt cx="2349160" cy="431802"/>
            </a:xfrm>
          </p:grpSpPr>
          <p:sp>
            <p:nvSpPr>
              <p:cNvPr id="5151" name="Google Shape;5151;p263"/>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152" name="Google Shape;5152;p263"/>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hướng dẫn trong file 'ex_0305.ipynb’.</a:t>
                </a:r>
                <a:endParaRPr/>
              </a:p>
            </p:txBody>
          </p:sp>
        </p:grpSp>
        <p:pic>
          <p:nvPicPr>
            <p:cNvPr descr="텍스트, 클립아트이(가) 표시된 사진&#10;&#10;자동 생성된 설명" id="5153" name="Google Shape;5153;p263"/>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154" name="Google Shape;5154;p263"/>
          <p:cNvGrpSpPr/>
          <p:nvPr/>
        </p:nvGrpSpPr>
        <p:grpSpPr>
          <a:xfrm>
            <a:off x="450000" y="450000"/>
            <a:ext cx="9018000" cy="276999"/>
            <a:chOff x="450000" y="450000"/>
            <a:chExt cx="9018000" cy="276999"/>
          </a:xfrm>
        </p:grpSpPr>
        <p:sp>
          <p:nvSpPr>
            <p:cNvPr id="5155" name="Google Shape;5155;p2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Thực hành Học có giám sát cho Dự báo số</a:t>
              </a:r>
              <a:endParaRPr sz="1800">
                <a:solidFill>
                  <a:schemeClr val="lt1"/>
                </a:solidFill>
                <a:latin typeface="Arial"/>
                <a:ea typeface="Arial"/>
                <a:cs typeface="Arial"/>
                <a:sym typeface="Arial"/>
              </a:endParaRPr>
            </a:p>
          </p:txBody>
        </p:sp>
        <p:sp>
          <p:nvSpPr>
            <p:cNvPr id="5156" name="Google Shape;5156;p2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1" name="Shape 5161"/>
        <p:cNvGrpSpPr/>
        <p:nvPr/>
      </p:nvGrpSpPr>
      <p:grpSpPr>
        <a:xfrm>
          <a:off x="0" y="0"/>
          <a:ext cx="0" cy="0"/>
          <a:chOff x="0" y="0"/>
          <a:chExt cx="0" cy="0"/>
        </a:xfrm>
      </p:grpSpPr>
      <p:sp>
        <p:nvSpPr>
          <p:cNvPr id="5162" name="Google Shape;5162;p264"/>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luyện tập #0306</a:t>
            </a:r>
            <a:endParaRPr/>
          </a:p>
        </p:txBody>
      </p:sp>
      <p:grpSp>
        <p:nvGrpSpPr>
          <p:cNvPr id="5163" name="Google Shape;5163;p264"/>
          <p:cNvGrpSpPr/>
          <p:nvPr/>
        </p:nvGrpSpPr>
        <p:grpSpPr>
          <a:xfrm>
            <a:off x="558798" y="2060849"/>
            <a:ext cx="8797129" cy="3960439"/>
            <a:chOff x="558798" y="2060849"/>
            <a:chExt cx="8797129" cy="3960439"/>
          </a:xfrm>
        </p:grpSpPr>
        <p:sp>
          <p:nvSpPr>
            <p:cNvPr id="5164" name="Google Shape;5164;p264"/>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65" name="Google Shape;5165;p264"/>
            <p:cNvGrpSpPr/>
            <p:nvPr/>
          </p:nvGrpSpPr>
          <p:grpSpPr>
            <a:xfrm>
              <a:off x="558798" y="3945816"/>
              <a:ext cx="8797129" cy="576572"/>
              <a:chOff x="4778069" y="4391025"/>
              <a:chExt cx="2349160" cy="431802"/>
            </a:xfrm>
          </p:grpSpPr>
          <p:sp>
            <p:nvSpPr>
              <p:cNvPr id="5166" name="Google Shape;5166;p264"/>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5167" name="Google Shape;5167;p264"/>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hướng dẫn trong file 'ex_0306.ipynb’.</a:t>
                </a:r>
                <a:endParaRPr/>
              </a:p>
            </p:txBody>
          </p:sp>
        </p:grpSp>
        <p:pic>
          <p:nvPicPr>
            <p:cNvPr descr="텍스트, 클립아트이(가) 표시된 사진&#10;&#10;자동 생성된 설명" id="5168" name="Google Shape;5168;p264"/>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5169" name="Google Shape;5169;p264"/>
          <p:cNvGrpSpPr/>
          <p:nvPr/>
        </p:nvGrpSpPr>
        <p:grpSpPr>
          <a:xfrm>
            <a:off x="450000" y="450000"/>
            <a:ext cx="9018000" cy="276999"/>
            <a:chOff x="450000" y="450000"/>
            <a:chExt cx="9018000" cy="276999"/>
          </a:xfrm>
        </p:grpSpPr>
        <p:sp>
          <p:nvSpPr>
            <p:cNvPr id="5170" name="Google Shape;5170;p2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Thực hành Học có giám sát cho Dự báo số</a:t>
              </a:r>
              <a:endParaRPr sz="1800">
                <a:solidFill>
                  <a:schemeClr val="lt1"/>
                </a:solidFill>
                <a:latin typeface="Arial"/>
                <a:ea typeface="Arial"/>
                <a:cs typeface="Arial"/>
                <a:sym typeface="Arial"/>
              </a:endParaRPr>
            </a:p>
          </p:txBody>
        </p:sp>
        <p:sp>
          <p:nvSpPr>
            <p:cNvPr id="5171" name="Google Shape;5171;p2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02</a:t>
              </a:r>
              <a:endParaRPr/>
            </a:p>
          </p:txBody>
        </p:sp>
      </p:gr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6" name="Shape 5176"/>
        <p:cNvGrpSpPr/>
        <p:nvPr/>
      </p:nvGrpSpPr>
      <p:grpSpPr>
        <a:xfrm>
          <a:off x="0" y="0"/>
          <a:ext cx="0" cy="0"/>
          <a:chOff x="0" y="0"/>
          <a:chExt cx="0" cy="0"/>
        </a:xfrm>
      </p:grpSpPr>
      <p:sp>
        <p:nvSpPr>
          <p:cNvPr id="5177" name="Google Shape;5177;p265"/>
          <p:cNvSpPr/>
          <p:nvPr/>
        </p:nvSpPr>
        <p:spPr>
          <a:xfrm>
            <a:off x="989683" y="3185042"/>
            <a:ext cx="8462229"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Ứng dụng của mô hình học có giám sát cho Phân loại</a:t>
            </a:r>
            <a:endParaRPr sz="3200">
              <a:solidFill>
                <a:srgbClr val="000000"/>
              </a:solidFill>
              <a:latin typeface="Arial"/>
              <a:ea typeface="Arial"/>
              <a:cs typeface="Arial"/>
              <a:sym typeface="Arial"/>
            </a:endParaRPr>
          </a:p>
        </p:txBody>
      </p:sp>
      <p:sp>
        <p:nvSpPr>
          <p:cNvPr id="5178" name="Google Shape;5178;p265"/>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3. </a:t>
            </a:r>
            <a:endParaRPr sz="5398">
              <a:solidFill>
                <a:srgbClr val="7F7F7F"/>
              </a:solidFill>
              <a:latin typeface="Arial"/>
              <a:ea typeface="Arial"/>
              <a:cs typeface="Arial"/>
              <a:sym typeface="Arial"/>
            </a:endParaRPr>
          </a:p>
        </p:txBody>
      </p:sp>
      <p:sp>
        <p:nvSpPr>
          <p:cNvPr id="5179" name="Google Shape;5179;p265"/>
          <p:cNvSpPr/>
          <p:nvPr/>
        </p:nvSpPr>
        <p:spPr>
          <a:xfrm>
            <a:off x="1054111" y="4365104"/>
            <a:ext cx="6633605"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3.1. Huấn luyện và Kiểm tra với Học máy</a:t>
            </a:r>
            <a:endParaRPr b="0" i="0" sz="1800" u="none" cap="none" strike="noStrike">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3.2. Đại cương về hồi quy Logistic</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3.3. Chỉ số hiệu suất hồi quy Logistic</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4" name="Shape 5184"/>
        <p:cNvGrpSpPr/>
        <p:nvPr/>
      </p:nvGrpSpPr>
      <p:grpSpPr>
        <a:xfrm>
          <a:off x="0" y="0"/>
          <a:ext cx="0" cy="0"/>
          <a:chOff x="0" y="0"/>
          <a:chExt cx="0" cy="0"/>
        </a:xfrm>
      </p:grpSpPr>
      <p:grpSp>
        <p:nvGrpSpPr>
          <p:cNvPr id="5185" name="Google Shape;5185;p266"/>
          <p:cNvGrpSpPr/>
          <p:nvPr/>
        </p:nvGrpSpPr>
        <p:grpSpPr>
          <a:xfrm>
            <a:off x="450000" y="450000"/>
            <a:ext cx="9018000" cy="276999"/>
            <a:chOff x="450000" y="450000"/>
            <a:chExt cx="9018000" cy="276999"/>
          </a:xfrm>
        </p:grpSpPr>
        <p:sp>
          <p:nvSpPr>
            <p:cNvPr id="5186" name="Google Shape;5186;p2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Huấn luyện và Kiểm tra với Học máy</a:t>
              </a:r>
              <a:endParaRPr sz="1800">
                <a:solidFill>
                  <a:schemeClr val="lt1"/>
                </a:solidFill>
                <a:latin typeface="Arial"/>
                <a:ea typeface="Arial"/>
                <a:cs typeface="Arial"/>
                <a:sym typeface="Arial"/>
              </a:endParaRPr>
            </a:p>
          </p:txBody>
        </p:sp>
        <p:sp>
          <p:nvSpPr>
            <p:cNvPr id="5187" name="Google Shape;5187;p2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grpSp>
        <p:nvGrpSpPr>
          <p:cNvPr id="5188" name="Google Shape;5188;p266"/>
          <p:cNvGrpSpPr/>
          <p:nvPr/>
        </p:nvGrpSpPr>
        <p:grpSpPr>
          <a:xfrm>
            <a:off x="559817" y="1903685"/>
            <a:ext cx="8783192" cy="215444"/>
            <a:chOff x="559817" y="2136914"/>
            <a:chExt cx="8783192" cy="215444"/>
          </a:xfrm>
        </p:grpSpPr>
        <p:sp>
          <p:nvSpPr>
            <p:cNvPr id="5189" name="Google Shape;5189;p26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190" name="Google Shape;5190;p26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Chọn thuật toán học máy phù hợp với dữ liệu.</a:t>
              </a:r>
              <a:endParaRPr sz="1400">
                <a:solidFill>
                  <a:srgbClr val="262626"/>
                </a:solidFill>
                <a:latin typeface="Arial"/>
                <a:ea typeface="Arial"/>
                <a:cs typeface="Arial"/>
                <a:sym typeface="Arial"/>
              </a:endParaRPr>
            </a:p>
          </p:txBody>
        </p:sp>
      </p:grpSp>
      <p:grpSp>
        <p:nvGrpSpPr>
          <p:cNvPr id="5191" name="Google Shape;5191;p266"/>
          <p:cNvGrpSpPr/>
          <p:nvPr/>
        </p:nvGrpSpPr>
        <p:grpSpPr>
          <a:xfrm>
            <a:off x="918886" y="2262992"/>
            <a:ext cx="7847454" cy="4025055"/>
            <a:chOff x="596358" y="1772816"/>
            <a:chExt cx="8746652" cy="4486265"/>
          </a:xfrm>
        </p:grpSpPr>
        <p:sp>
          <p:nvSpPr>
            <p:cNvPr id="5192" name="Google Shape;5192;p266"/>
            <p:cNvSpPr/>
            <p:nvPr/>
          </p:nvSpPr>
          <p:spPr>
            <a:xfrm>
              <a:off x="6242898" y="2041446"/>
              <a:ext cx="3100112" cy="2133764"/>
            </a:xfrm>
            <a:prstGeom prst="roundRect">
              <a:avLst>
                <a:gd fmla="val 5644" name="adj"/>
              </a:avLst>
            </a:prstGeom>
            <a:solidFill>
              <a:srgbClr val="F1F5FD"/>
            </a:solidFill>
            <a:ln cap="flat" cmpd="sng" w="19050">
              <a:solidFill>
                <a:srgbClr val="718DE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193" name="Google Shape;5193;p266"/>
            <p:cNvSpPr/>
            <p:nvPr/>
          </p:nvSpPr>
          <p:spPr>
            <a:xfrm>
              <a:off x="596358" y="2041446"/>
              <a:ext cx="3219647" cy="2133764"/>
            </a:xfrm>
            <a:prstGeom prst="roundRect">
              <a:avLst>
                <a:gd fmla="val 5644" name="adj"/>
              </a:avLst>
            </a:prstGeom>
            <a:solidFill>
              <a:srgbClr val="FFF7F7"/>
            </a:solidFill>
            <a:ln cap="flat" cmpd="sng" w="19050">
              <a:solidFill>
                <a:srgbClr val="FFAF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194" name="Google Shape;5194;p266"/>
            <p:cNvSpPr/>
            <p:nvPr/>
          </p:nvSpPr>
          <p:spPr>
            <a:xfrm>
              <a:off x="715015" y="3646704"/>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195" name="Google Shape;5195;p266"/>
            <p:cNvSpPr/>
            <p:nvPr/>
          </p:nvSpPr>
          <p:spPr>
            <a:xfrm>
              <a:off x="2433284" y="3646704"/>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196" name="Google Shape;5196;p266"/>
            <p:cNvSpPr/>
            <p:nvPr/>
          </p:nvSpPr>
          <p:spPr>
            <a:xfrm>
              <a:off x="709237" y="3028064"/>
              <a:ext cx="573923"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197" name="Google Shape;5197;p266"/>
            <p:cNvSpPr/>
            <p:nvPr/>
          </p:nvSpPr>
          <p:spPr>
            <a:xfrm>
              <a:off x="2433284" y="2712247"/>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198" name="Google Shape;5198;p266"/>
            <p:cNvSpPr/>
            <p:nvPr/>
          </p:nvSpPr>
          <p:spPr>
            <a:xfrm>
              <a:off x="1467155" y="3179475"/>
              <a:ext cx="780536"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199" name="Google Shape;5199;p266"/>
            <p:cNvSpPr/>
            <p:nvPr/>
          </p:nvSpPr>
          <p:spPr>
            <a:xfrm>
              <a:off x="1467155" y="2712247"/>
              <a:ext cx="780536"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00" name="Google Shape;5200;p266"/>
            <p:cNvSpPr/>
            <p:nvPr/>
          </p:nvSpPr>
          <p:spPr>
            <a:xfrm>
              <a:off x="1490071" y="2738355"/>
              <a:ext cx="734703"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Kernel</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approximation</a:t>
              </a:r>
              <a:endParaRPr/>
            </a:p>
          </p:txBody>
        </p:sp>
        <p:sp>
          <p:nvSpPr>
            <p:cNvPr id="5201" name="Google Shape;5201;p266"/>
            <p:cNvSpPr/>
            <p:nvPr/>
          </p:nvSpPr>
          <p:spPr>
            <a:xfrm>
              <a:off x="708534" y="3179475"/>
              <a:ext cx="573923" cy="307563"/>
            </a:xfrm>
            <a:prstGeom prst="roundRect">
              <a:avLst>
                <a:gd fmla="val 21865"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02" name="Google Shape;5202;p266"/>
            <p:cNvSpPr/>
            <p:nvPr/>
          </p:nvSpPr>
          <p:spPr>
            <a:xfrm>
              <a:off x="2470198" y="2738356"/>
              <a:ext cx="500095"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SGD</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Classifier</a:t>
              </a:r>
              <a:endParaRPr/>
            </a:p>
          </p:txBody>
        </p:sp>
        <p:sp>
          <p:nvSpPr>
            <p:cNvPr id="5203" name="Google Shape;5203;p266"/>
            <p:cNvSpPr/>
            <p:nvPr/>
          </p:nvSpPr>
          <p:spPr>
            <a:xfrm>
              <a:off x="789968" y="3041487"/>
              <a:ext cx="412460"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SVC</a:t>
              </a:r>
              <a:endParaRPr/>
            </a:p>
          </p:txBody>
        </p:sp>
        <p:sp>
          <p:nvSpPr>
            <p:cNvPr id="5204" name="Google Shape;5204;p266"/>
            <p:cNvSpPr/>
            <p:nvPr/>
          </p:nvSpPr>
          <p:spPr>
            <a:xfrm>
              <a:off x="743631" y="3231522"/>
              <a:ext cx="505134"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Ensembile</a:t>
              </a:r>
              <a:endParaRPr b="1" sz="700">
                <a:solidFill>
                  <a:srgbClr val="262626"/>
                </a:solidFill>
                <a:latin typeface="Arial"/>
                <a:ea typeface="Arial"/>
                <a:cs typeface="Arial"/>
                <a:sym typeface="Arial"/>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Classifiers</a:t>
              </a:r>
              <a:endParaRPr/>
            </a:p>
          </p:txBody>
        </p:sp>
        <p:sp>
          <p:nvSpPr>
            <p:cNvPr id="5205" name="Google Shape;5205;p266"/>
            <p:cNvSpPr/>
            <p:nvPr/>
          </p:nvSpPr>
          <p:spPr>
            <a:xfrm>
              <a:off x="1490071" y="3205585"/>
              <a:ext cx="734703"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Kneighbors</a:t>
              </a:r>
              <a:endParaRPr b="1" sz="700">
                <a:solidFill>
                  <a:srgbClr val="262626"/>
                </a:solidFill>
                <a:latin typeface="Arial"/>
                <a:ea typeface="Arial"/>
                <a:cs typeface="Arial"/>
                <a:sym typeface="Arial"/>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Classifier</a:t>
              </a:r>
              <a:endParaRPr/>
            </a:p>
          </p:txBody>
        </p:sp>
        <p:sp>
          <p:nvSpPr>
            <p:cNvPr id="5206" name="Google Shape;5206;p266"/>
            <p:cNvSpPr/>
            <p:nvPr/>
          </p:nvSpPr>
          <p:spPr>
            <a:xfrm>
              <a:off x="812628" y="3672813"/>
              <a:ext cx="378696"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Naïve</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Bayes</a:t>
              </a:r>
              <a:endParaRPr/>
            </a:p>
          </p:txBody>
        </p:sp>
        <p:sp>
          <p:nvSpPr>
            <p:cNvPr id="5207" name="Google Shape;5207;p266"/>
            <p:cNvSpPr/>
            <p:nvPr/>
          </p:nvSpPr>
          <p:spPr>
            <a:xfrm>
              <a:off x="2497871" y="3672813"/>
              <a:ext cx="444749"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Linear</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SVC</a:t>
              </a:r>
              <a:endParaRPr/>
            </a:p>
          </p:txBody>
        </p:sp>
        <p:sp>
          <p:nvSpPr>
            <p:cNvPr id="5208" name="Google Shape;5208;p266"/>
            <p:cNvSpPr/>
            <p:nvPr/>
          </p:nvSpPr>
          <p:spPr>
            <a:xfrm>
              <a:off x="1620714" y="2173592"/>
              <a:ext cx="1170934" cy="20582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phân loại</a:t>
              </a:r>
              <a:endParaRPr b="1" sz="1200">
                <a:solidFill>
                  <a:srgbClr val="262626"/>
                </a:solidFill>
                <a:latin typeface="Arial"/>
                <a:ea typeface="Arial"/>
                <a:cs typeface="Arial"/>
                <a:sym typeface="Arial"/>
              </a:endParaRPr>
            </a:p>
          </p:txBody>
        </p:sp>
        <p:cxnSp>
          <p:nvCxnSpPr>
            <p:cNvPr id="5209" name="Google Shape;5209;p266"/>
            <p:cNvCxnSpPr/>
            <p:nvPr/>
          </p:nvCxnSpPr>
          <p:spPr>
            <a:xfrm rot="10800000">
              <a:off x="2284851" y="2861467"/>
              <a:ext cx="114785" cy="0"/>
            </a:xfrm>
            <a:prstGeom prst="straightConnector1">
              <a:avLst/>
            </a:prstGeom>
            <a:noFill/>
            <a:ln cap="flat" cmpd="sng" w="19050">
              <a:solidFill>
                <a:srgbClr val="BF9000"/>
              </a:solidFill>
              <a:prstDash val="solid"/>
              <a:miter lim="800000"/>
              <a:headEnd len="med" w="med" type="none"/>
              <a:tailEnd len="med" w="med" type="triangle"/>
            </a:ln>
          </p:spPr>
        </p:cxnSp>
        <p:cxnSp>
          <p:nvCxnSpPr>
            <p:cNvPr id="5210" name="Google Shape;5210;p266"/>
            <p:cNvCxnSpPr/>
            <p:nvPr/>
          </p:nvCxnSpPr>
          <p:spPr>
            <a:xfrm rot="10800000">
              <a:off x="1312508" y="3305709"/>
              <a:ext cx="114785" cy="0"/>
            </a:xfrm>
            <a:prstGeom prst="straightConnector1">
              <a:avLst/>
            </a:prstGeom>
            <a:noFill/>
            <a:ln cap="flat" cmpd="sng" w="19050">
              <a:solidFill>
                <a:srgbClr val="BF9000"/>
              </a:solidFill>
              <a:prstDash val="solid"/>
              <a:miter lim="800000"/>
              <a:headEnd len="med" w="med" type="none"/>
              <a:tailEnd len="med" w="med" type="triangle"/>
            </a:ln>
          </p:spPr>
        </p:cxnSp>
        <p:sp>
          <p:nvSpPr>
            <p:cNvPr id="5211" name="Google Shape;5211;p266"/>
            <p:cNvSpPr/>
            <p:nvPr/>
          </p:nvSpPr>
          <p:spPr>
            <a:xfrm>
              <a:off x="1467155" y="3646704"/>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12" name="Google Shape;5212;p266"/>
            <p:cNvSpPr/>
            <p:nvPr/>
          </p:nvSpPr>
          <p:spPr>
            <a:xfrm>
              <a:off x="1635049" y="3672813"/>
              <a:ext cx="444749"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Text</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Data</a:t>
              </a:r>
              <a:endParaRPr/>
            </a:p>
          </p:txBody>
        </p:sp>
        <p:sp>
          <p:nvSpPr>
            <p:cNvPr id="5213" name="Google Shape;5213;p266"/>
            <p:cNvSpPr/>
            <p:nvPr/>
          </p:nvSpPr>
          <p:spPr>
            <a:xfrm>
              <a:off x="3046408" y="3179475"/>
              <a:ext cx="573923"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14" name="Google Shape;5214;p266"/>
            <p:cNvSpPr/>
            <p:nvPr/>
          </p:nvSpPr>
          <p:spPr>
            <a:xfrm>
              <a:off x="3110995" y="3225781"/>
              <a:ext cx="444749" cy="20582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&lt;100k</a:t>
              </a:r>
              <a:endParaRPr/>
            </a:p>
            <a:p>
              <a:pPr indent="0" lvl="0" marL="0" marR="0" rtl="0" algn="ctr">
                <a:spcBef>
                  <a:spcPts val="0"/>
                </a:spcBef>
                <a:spcAft>
                  <a:spcPts val="0"/>
                </a:spcAft>
                <a:buNone/>
              </a:pPr>
              <a:r>
                <a:rPr b="1" lang="en-US" sz="500">
                  <a:solidFill>
                    <a:srgbClr val="262626"/>
                  </a:solidFill>
                  <a:latin typeface="Arial"/>
                  <a:ea typeface="Arial"/>
                  <a:cs typeface="Arial"/>
                  <a:sym typeface="Arial"/>
                </a:rPr>
                <a:t>samples</a:t>
              </a:r>
              <a:endParaRPr/>
            </a:p>
          </p:txBody>
        </p:sp>
        <p:cxnSp>
          <p:nvCxnSpPr>
            <p:cNvPr id="5215" name="Google Shape;5215;p266"/>
            <p:cNvCxnSpPr/>
            <p:nvPr/>
          </p:nvCxnSpPr>
          <p:spPr>
            <a:xfrm rot="10800000">
              <a:off x="1312508" y="3795924"/>
              <a:ext cx="114785" cy="0"/>
            </a:xfrm>
            <a:prstGeom prst="straightConnector1">
              <a:avLst/>
            </a:prstGeom>
            <a:noFill/>
            <a:ln cap="flat" cmpd="sng" w="19050">
              <a:solidFill>
                <a:srgbClr val="3D9933"/>
              </a:solidFill>
              <a:prstDash val="solid"/>
              <a:miter lim="800000"/>
              <a:headEnd len="med" w="med" type="none"/>
              <a:tailEnd len="med" w="med" type="triangle"/>
            </a:ln>
          </p:spPr>
        </p:cxnSp>
        <p:cxnSp>
          <p:nvCxnSpPr>
            <p:cNvPr id="5216" name="Google Shape;5216;p266"/>
            <p:cNvCxnSpPr/>
            <p:nvPr/>
          </p:nvCxnSpPr>
          <p:spPr>
            <a:xfrm rot="10800000">
              <a:off x="1857423" y="3506615"/>
              <a:ext cx="0" cy="114785"/>
            </a:xfrm>
            <a:prstGeom prst="straightConnector1">
              <a:avLst/>
            </a:prstGeom>
            <a:noFill/>
            <a:ln cap="flat" cmpd="sng" w="19050">
              <a:solidFill>
                <a:srgbClr val="DD2626"/>
              </a:solidFill>
              <a:prstDash val="solid"/>
              <a:miter lim="800000"/>
              <a:headEnd len="med" w="med" type="none"/>
              <a:tailEnd len="med" w="med" type="triangle"/>
            </a:ln>
          </p:spPr>
        </p:cxnSp>
        <p:cxnSp>
          <p:nvCxnSpPr>
            <p:cNvPr id="5217" name="Google Shape;5217;p266"/>
            <p:cNvCxnSpPr/>
            <p:nvPr/>
          </p:nvCxnSpPr>
          <p:spPr>
            <a:xfrm rot="10800000">
              <a:off x="2284851" y="3795924"/>
              <a:ext cx="114785" cy="0"/>
            </a:xfrm>
            <a:prstGeom prst="straightConnector1">
              <a:avLst/>
            </a:prstGeom>
            <a:noFill/>
            <a:ln cap="flat" cmpd="sng" w="19050">
              <a:solidFill>
                <a:srgbClr val="BF9000"/>
              </a:solidFill>
              <a:prstDash val="solid"/>
              <a:miter lim="800000"/>
              <a:headEnd len="med" w="med" type="none"/>
              <a:tailEnd len="med" w="med" type="triangle"/>
            </a:ln>
          </p:spPr>
        </p:cxnSp>
        <p:cxnSp>
          <p:nvCxnSpPr>
            <p:cNvPr id="5218" name="Google Shape;5218;p266"/>
            <p:cNvCxnSpPr/>
            <p:nvPr/>
          </p:nvCxnSpPr>
          <p:spPr>
            <a:xfrm flipH="1" rot="5400000">
              <a:off x="3073456" y="2824456"/>
              <a:ext cx="229569" cy="298440"/>
            </a:xfrm>
            <a:prstGeom prst="bentConnector2">
              <a:avLst/>
            </a:prstGeom>
            <a:noFill/>
            <a:ln cap="flat" cmpd="sng" w="19050">
              <a:solidFill>
                <a:srgbClr val="DD2626"/>
              </a:solidFill>
              <a:prstDash val="solid"/>
              <a:miter lim="800000"/>
              <a:headEnd len="sm" w="sm" type="none"/>
              <a:tailEnd len="med" w="med" type="triangle"/>
            </a:ln>
          </p:spPr>
        </p:cxnSp>
        <p:cxnSp>
          <p:nvCxnSpPr>
            <p:cNvPr id="5219" name="Google Shape;5219;p266"/>
            <p:cNvCxnSpPr/>
            <p:nvPr/>
          </p:nvCxnSpPr>
          <p:spPr>
            <a:xfrm rot="5400000">
              <a:off x="3073456" y="3529572"/>
              <a:ext cx="229569" cy="298440"/>
            </a:xfrm>
            <a:prstGeom prst="bentConnector2">
              <a:avLst/>
            </a:prstGeom>
            <a:noFill/>
            <a:ln cap="flat" cmpd="sng" w="19050">
              <a:solidFill>
                <a:srgbClr val="3D9933"/>
              </a:solidFill>
              <a:prstDash val="solid"/>
              <a:miter lim="800000"/>
              <a:headEnd len="sm" w="sm" type="none"/>
              <a:tailEnd len="med" w="med" type="triangle"/>
            </a:ln>
          </p:spPr>
        </p:cxnSp>
        <p:sp>
          <p:nvSpPr>
            <p:cNvPr id="5220" name="Google Shape;5220;p266"/>
            <p:cNvSpPr/>
            <p:nvPr/>
          </p:nvSpPr>
          <p:spPr>
            <a:xfrm>
              <a:off x="3158065" y="2738399"/>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FF0000"/>
                  </a:solidFill>
                  <a:latin typeface="Arial"/>
                  <a:ea typeface="Arial"/>
                  <a:cs typeface="Arial"/>
                  <a:sym typeface="Arial"/>
                </a:rPr>
                <a:t>NO</a:t>
              </a:r>
              <a:endParaRPr/>
            </a:p>
          </p:txBody>
        </p:sp>
        <p:sp>
          <p:nvSpPr>
            <p:cNvPr id="5221" name="Google Shape;5221;p266"/>
            <p:cNvSpPr/>
            <p:nvPr/>
          </p:nvSpPr>
          <p:spPr>
            <a:xfrm>
              <a:off x="3158065" y="3855496"/>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3D9933"/>
                  </a:solidFill>
                  <a:latin typeface="Arial"/>
                  <a:ea typeface="Arial"/>
                  <a:cs typeface="Arial"/>
                  <a:sym typeface="Arial"/>
                </a:rPr>
                <a:t>YES</a:t>
              </a:r>
              <a:endParaRPr/>
            </a:p>
          </p:txBody>
        </p:sp>
        <p:sp>
          <p:nvSpPr>
            <p:cNvPr id="5222" name="Google Shape;5222;p266"/>
            <p:cNvSpPr/>
            <p:nvPr/>
          </p:nvSpPr>
          <p:spPr>
            <a:xfrm>
              <a:off x="1919282" y="3053047"/>
              <a:ext cx="845922"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BF9000"/>
                  </a:solidFill>
                  <a:latin typeface="Arial"/>
                  <a:ea typeface="Arial"/>
                  <a:cs typeface="Arial"/>
                  <a:sym typeface="Arial"/>
                </a:rPr>
                <a:t>NOT WORKING</a:t>
              </a:r>
              <a:endParaRPr/>
            </a:p>
          </p:txBody>
        </p:sp>
        <p:sp>
          <p:nvSpPr>
            <p:cNvPr id="5223" name="Google Shape;5223;p266"/>
            <p:cNvSpPr/>
            <p:nvPr/>
          </p:nvSpPr>
          <p:spPr>
            <a:xfrm>
              <a:off x="1919282" y="3970893"/>
              <a:ext cx="845922"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BF9000"/>
                  </a:solidFill>
                  <a:latin typeface="Arial"/>
                  <a:ea typeface="Arial"/>
                  <a:cs typeface="Arial"/>
                  <a:sym typeface="Arial"/>
                </a:rPr>
                <a:t>NOT WORKING</a:t>
              </a:r>
              <a:endParaRPr/>
            </a:p>
          </p:txBody>
        </p:sp>
        <p:sp>
          <p:nvSpPr>
            <p:cNvPr id="5224" name="Google Shape;5224;p266"/>
            <p:cNvSpPr/>
            <p:nvPr/>
          </p:nvSpPr>
          <p:spPr>
            <a:xfrm>
              <a:off x="946939" y="3519674"/>
              <a:ext cx="845922"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BF9000"/>
                  </a:solidFill>
                  <a:latin typeface="Arial"/>
                  <a:ea typeface="Arial"/>
                  <a:cs typeface="Arial"/>
                  <a:sym typeface="Arial"/>
                </a:rPr>
                <a:t>NOT WORKING</a:t>
              </a:r>
              <a:endParaRPr/>
            </a:p>
          </p:txBody>
        </p:sp>
        <p:sp>
          <p:nvSpPr>
            <p:cNvPr id="5225" name="Google Shape;5225;p266"/>
            <p:cNvSpPr/>
            <p:nvPr/>
          </p:nvSpPr>
          <p:spPr>
            <a:xfrm>
              <a:off x="1889237" y="3519674"/>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FF0000"/>
                  </a:solidFill>
                  <a:latin typeface="Arial"/>
                  <a:ea typeface="Arial"/>
                  <a:cs typeface="Arial"/>
                  <a:sym typeface="Arial"/>
                </a:rPr>
                <a:t>NO</a:t>
              </a:r>
              <a:endParaRPr/>
            </a:p>
          </p:txBody>
        </p:sp>
        <p:sp>
          <p:nvSpPr>
            <p:cNvPr id="5226" name="Google Shape;5226;p266"/>
            <p:cNvSpPr/>
            <p:nvPr/>
          </p:nvSpPr>
          <p:spPr>
            <a:xfrm>
              <a:off x="1276080" y="3855496"/>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3D9933"/>
                  </a:solidFill>
                  <a:latin typeface="Arial"/>
                  <a:ea typeface="Arial"/>
                  <a:cs typeface="Arial"/>
                  <a:sym typeface="Arial"/>
                </a:rPr>
                <a:t>YES</a:t>
              </a:r>
              <a:endParaRPr/>
            </a:p>
          </p:txBody>
        </p:sp>
        <p:sp>
          <p:nvSpPr>
            <p:cNvPr id="5227" name="Google Shape;5227;p266"/>
            <p:cNvSpPr/>
            <p:nvPr/>
          </p:nvSpPr>
          <p:spPr>
            <a:xfrm>
              <a:off x="4117229" y="3179475"/>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28" name="Google Shape;5228;p266"/>
            <p:cNvSpPr/>
            <p:nvPr/>
          </p:nvSpPr>
          <p:spPr>
            <a:xfrm>
              <a:off x="4160973" y="3311300"/>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Labeled data</a:t>
              </a:r>
              <a:endParaRPr/>
            </a:p>
          </p:txBody>
        </p:sp>
        <p:cxnSp>
          <p:nvCxnSpPr>
            <p:cNvPr id="5229" name="Google Shape;5229;p266"/>
            <p:cNvCxnSpPr/>
            <p:nvPr/>
          </p:nvCxnSpPr>
          <p:spPr>
            <a:xfrm rot="10800000">
              <a:off x="3679095" y="3328695"/>
              <a:ext cx="389590" cy="0"/>
            </a:xfrm>
            <a:prstGeom prst="straightConnector1">
              <a:avLst/>
            </a:prstGeom>
            <a:noFill/>
            <a:ln cap="flat" cmpd="sng" w="19050">
              <a:solidFill>
                <a:srgbClr val="3D9933"/>
              </a:solidFill>
              <a:prstDash val="solid"/>
              <a:miter lim="800000"/>
              <a:headEnd len="med" w="med" type="none"/>
              <a:tailEnd len="med" w="med" type="triangle"/>
            </a:ln>
          </p:spPr>
        </p:cxnSp>
        <p:sp>
          <p:nvSpPr>
            <p:cNvPr id="5230" name="Google Shape;5230;p266"/>
            <p:cNvSpPr/>
            <p:nvPr/>
          </p:nvSpPr>
          <p:spPr>
            <a:xfrm>
              <a:off x="3840815" y="3388854"/>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3D9933"/>
                  </a:solidFill>
                  <a:latin typeface="Arial"/>
                  <a:ea typeface="Arial"/>
                  <a:cs typeface="Arial"/>
                  <a:sym typeface="Arial"/>
                </a:rPr>
                <a:t>YES</a:t>
              </a:r>
              <a:endParaRPr/>
            </a:p>
          </p:txBody>
        </p:sp>
        <p:sp>
          <p:nvSpPr>
            <p:cNvPr id="5231" name="Google Shape;5231;p266"/>
            <p:cNvSpPr/>
            <p:nvPr/>
          </p:nvSpPr>
          <p:spPr>
            <a:xfrm>
              <a:off x="4285563" y="3231841"/>
              <a:ext cx="44474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262626"/>
                  </a:solidFill>
                  <a:latin typeface="Arial"/>
                  <a:ea typeface="Arial"/>
                  <a:cs typeface="Arial"/>
                  <a:sym typeface="Arial"/>
                </a:rPr>
                <a:t>do you have</a:t>
              </a:r>
              <a:endParaRPr/>
            </a:p>
          </p:txBody>
        </p:sp>
        <p:sp>
          <p:nvSpPr>
            <p:cNvPr id="5232" name="Google Shape;5232;p266"/>
            <p:cNvSpPr/>
            <p:nvPr/>
          </p:nvSpPr>
          <p:spPr>
            <a:xfrm>
              <a:off x="4117229" y="2709671"/>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33" name="Google Shape;5233;p266"/>
            <p:cNvSpPr/>
            <p:nvPr/>
          </p:nvSpPr>
          <p:spPr>
            <a:xfrm>
              <a:off x="4160973" y="2841495"/>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category</a:t>
              </a:r>
              <a:endParaRPr/>
            </a:p>
          </p:txBody>
        </p:sp>
        <p:sp>
          <p:nvSpPr>
            <p:cNvPr id="5234" name="Google Shape;5234;p266"/>
            <p:cNvSpPr/>
            <p:nvPr/>
          </p:nvSpPr>
          <p:spPr>
            <a:xfrm>
              <a:off x="4285563" y="2762037"/>
              <a:ext cx="44474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262626"/>
                  </a:solidFill>
                  <a:latin typeface="Arial"/>
                  <a:ea typeface="Arial"/>
                  <a:cs typeface="Arial"/>
                  <a:sym typeface="Arial"/>
                </a:rPr>
                <a:t>Predicting a</a:t>
              </a:r>
              <a:endParaRPr/>
            </a:p>
          </p:txBody>
        </p:sp>
        <p:cxnSp>
          <p:nvCxnSpPr>
            <p:cNvPr id="5235" name="Google Shape;5235;p266"/>
            <p:cNvCxnSpPr/>
            <p:nvPr/>
          </p:nvCxnSpPr>
          <p:spPr>
            <a:xfrm>
              <a:off x="4507497" y="3032045"/>
              <a:ext cx="0" cy="114785"/>
            </a:xfrm>
            <a:prstGeom prst="straightConnector1">
              <a:avLst/>
            </a:prstGeom>
            <a:noFill/>
            <a:ln cap="flat" cmpd="sng" w="19050">
              <a:solidFill>
                <a:srgbClr val="3D9933"/>
              </a:solidFill>
              <a:prstDash val="solid"/>
              <a:miter lim="800000"/>
              <a:headEnd len="med" w="med" type="none"/>
              <a:tailEnd len="med" w="med" type="triangle"/>
            </a:ln>
          </p:spPr>
        </p:cxnSp>
        <p:sp>
          <p:nvSpPr>
            <p:cNvPr id="5236" name="Google Shape;5236;p266"/>
            <p:cNvSpPr/>
            <p:nvPr/>
          </p:nvSpPr>
          <p:spPr>
            <a:xfrm>
              <a:off x="4117229" y="2238642"/>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37" name="Google Shape;5237;p266"/>
            <p:cNvSpPr/>
            <p:nvPr/>
          </p:nvSpPr>
          <p:spPr>
            <a:xfrm>
              <a:off x="4285563" y="2284948"/>
              <a:ext cx="444749" cy="20582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&gt;50k</a:t>
              </a:r>
              <a:endParaRPr/>
            </a:p>
            <a:p>
              <a:pPr indent="0" lvl="0" marL="0" marR="0" rtl="0" algn="ctr">
                <a:spcBef>
                  <a:spcPts val="0"/>
                </a:spcBef>
                <a:spcAft>
                  <a:spcPts val="0"/>
                </a:spcAft>
                <a:buNone/>
              </a:pPr>
              <a:r>
                <a:rPr b="1" lang="en-US" sz="500">
                  <a:solidFill>
                    <a:srgbClr val="262626"/>
                  </a:solidFill>
                  <a:latin typeface="Arial"/>
                  <a:ea typeface="Arial"/>
                  <a:cs typeface="Arial"/>
                  <a:sym typeface="Arial"/>
                </a:rPr>
                <a:t>samples</a:t>
              </a:r>
              <a:endParaRPr/>
            </a:p>
          </p:txBody>
        </p:sp>
        <p:cxnSp>
          <p:nvCxnSpPr>
            <p:cNvPr id="5238" name="Google Shape;5238;p266"/>
            <p:cNvCxnSpPr/>
            <p:nvPr/>
          </p:nvCxnSpPr>
          <p:spPr>
            <a:xfrm>
              <a:off x="4507497" y="2561016"/>
              <a:ext cx="0" cy="114785"/>
            </a:xfrm>
            <a:prstGeom prst="straightConnector1">
              <a:avLst/>
            </a:prstGeom>
            <a:noFill/>
            <a:ln cap="flat" cmpd="sng" w="19050">
              <a:solidFill>
                <a:srgbClr val="3D9933"/>
              </a:solidFill>
              <a:prstDash val="solid"/>
              <a:miter lim="800000"/>
              <a:headEnd len="med" w="med" type="none"/>
              <a:tailEnd len="med" w="med" type="triangle"/>
            </a:ln>
          </p:spPr>
        </p:cxnSp>
        <p:sp>
          <p:nvSpPr>
            <p:cNvPr id="5239" name="Google Shape;5239;p266"/>
            <p:cNvSpPr/>
            <p:nvPr/>
          </p:nvSpPr>
          <p:spPr>
            <a:xfrm>
              <a:off x="4117229" y="1772816"/>
              <a:ext cx="780536" cy="298440"/>
            </a:xfrm>
            <a:prstGeom prst="ellipse">
              <a:avLst/>
            </a:prstGeom>
            <a:solidFill>
              <a:srgbClr val="FFD966"/>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40" name="Google Shape;5240;p266"/>
            <p:cNvSpPr/>
            <p:nvPr/>
          </p:nvSpPr>
          <p:spPr>
            <a:xfrm>
              <a:off x="4285563" y="1862004"/>
              <a:ext cx="444749" cy="12006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BẮT ĐẦU</a:t>
              </a:r>
              <a:endParaRPr/>
            </a:p>
          </p:txBody>
        </p:sp>
        <p:cxnSp>
          <p:nvCxnSpPr>
            <p:cNvPr id="5241" name="Google Shape;5241;p266"/>
            <p:cNvCxnSpPr/>
            <p:nvPr/>
          </p:nvCxnSpPr>
          <p:spPr>
            <a:xfrm>
              <a:off x="4953235" y="2375736"/>
              <a:ext cx="114785" cy="0"/>
            </a:xfrm>
            <a:prstGeom prst="straightConnector1">
              <a:avLst/>
            </a:prstGeom>
            <a:noFill/>
            <a:ln cap="flat" cmpd="sng" w="19050">
              <a:solidFill>
                <a:srgbClr val="DD2626"/>
              </a:solidFill>
              <a:prstDash val="solid"/>
              <a:miter lim="800000"/>
              <a:headEnd len="med" w="med" type="none"/>
              <a:tailEnd len="med" w="med" type="triangle"/>
            </a:ln>
          </p:spPr>
        </p:cxnSp>
        <p:sp>
          <p:nvSpPr>
            <p:cNvPr id="5242" name="Google Shape;5242;p266"/>
            <p:cNvSpPr/>
            <p:nvPr/>
          </p:nvSpPr>
          <p:spPr>
            <a:xfrm>
              <a:off x="4548012" y="3056618"/>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3D9933"/>
                  </a:solidFill>
                  <a:latin typeface="Arial"/>
                  <a:ea typeface="Arial"/>
                  <a:cs typeface="Arial"/>
                  <a:sym typeface="Arial"/>
                </a:rPr>
                <a:t>YES</a:t>
              </a:r>
              <a:endParaRPr/>
            </a:p>
          </p:txBody>
        </p:sp>
        <p:sp>
          <p:nvSpPr>
            <p:cNvPr id="5243" name="Google Shape;5243;p266"/>
            <p:cNvSpPr/>
            <p:nvPr/>
          </p:nvSpPr>
          <p:spPr>
            <a:xfrm>
              <a:off x="4548012" y="2585589"/>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3D9933"/>
                  </a:solidFill>
                  <a:latin typeface="Arial"/>
                  <a:ea typeface="Arial"/>
                  <a:cs typeface="Arial"/>
                  <a:sym typeface="Arial"/>
                </a:rPr>
                <a:t>YES</a:t>
              </a:r>
              <a:endParaRPr/>
            </a:p>
          </p:txBody>
        </p:sp>
        <p:sp>
          <p:nvSpPr>
            <p:cNvPr id="5244" name="Google Shape;5244;p266"/>
            <p:cNvSpPr/>
            <p:nvPr/>
          </p:nvSpPr>
          <p:spPr>
            <a:xfrm>
              <a:off x="4902734" y="2433074"/>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FF0000"/>
                  </a:solidFill>
                  <a:latin typeface="Arial"/>
                  <a:ea typeface="Arial"/>
                  <a:cs typeface="Arial"/>
                  <a:sym typeface="Arial"/>
                </a:rPr>
                <a:t>NO</a:t>
              </a:r>
              <a:endParaRPr/>
            </a:p>
          </p:txBody>
        </p:sp>
        <p:sp>
          <p:nvSpPr>
            <p:cNvPr id="5245" name="Google Shape;5245;p266"/>
            <p:cNvSpPr/>
            <p:nvPr/>
          </p:nvSpPr>
          <p:spPr>
            <a:xfrm>
              <a:off x="5134145" y="2231992"/>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46" name="Google Shape;5246;p266"/>
            <p:cNvSpPr/>
            <p:nvPr/>
          </p:nvSpPr>
          <p:spPr>
            <a:xfrm>
              <a:off x="5177889" y="2363816"/>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more data</a:t>
              </a:r>
              <a:endParaRPr/>
            </a:p>
          </p:txBody>
        </p:sp>
        <p:sp>
          <p:nvSpPr>
            <p:cNvPr id="5247" name="Google Shape;5247;p266"/>
            <p:cNvSpPr/>
            <p:nvPr/>
          </p:nvSpPr>
          <p:spPr>
            <a:xfrm>
              <a:off x="5302479" y="2284358"/>
              <a:ext cx="44474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262626"/>
                  </a:solidFill>
                  <a:latin typeface="Arial"/>
                  <a:ea typeface="Arial"/>
                  <a:cs typeface="Arial"/>
                  <a:sym typeface="Arial"/>
                </a:rPr>
                <a:t>get</a:t>
              </a:r>
              <a:endParaRPr/>
            </a:p>
          </p:txBody>
        </p:sp>
        <p:cxnSp>
          <p:nvCxnSpPr>
            <p:cNvPr id="5248" name="Google Shape;5248;p266"/>
            <p:cNvCxnSpPr/>
            <p:nvPr/>
          </p:nvCxnSpPr>
          <p:spPr>
            <a:xfrm>
              <a:off x="4507497" y="2099700"/>
              <a:ext cx="0" cy="114785"/>
            </a:xfrm>
            <a:prstGeom prst="straightConnector1">
              <a:avLst/>
            </a:prstGeom>
            <a:noFill/>
            <a:ln cap="flat" cmpd="sng" w="19050">
              <a:solidFill>
                <a:srgbClr val="BF9000"/>
              </a:solidFill>
              <a:prstDash val="solid"/>
              <a:miter lim="800000"/>
              <a:headEnd len="med" w="med" type="none"/>
              <a:tailEnd len="med" w="med" type="triangle"/>
            </a:ln>
          </p:spPr>
        </p:cxnSp>
        <p:cxnSp>
          <p:nvCxnSpPr>
            <p:cNvPr id="5249" name="Google Shape;5249;p266"/>
            <p:cNvCxnSpPr/>
            <p:nvPr/>
          </p:nvCxnSpPr>
          <p:spPr>
            <a:xfrm>
              <a:off x="4953235" y="2853415"/>
              <a:ext cx="114785" cy="0"/>
            </a:xfrm>
            <a:prstGeom prst="straightConnector1">
              <a:avLst/>
            </a:prstGeom>
            <a:noFill/>
            <a:ln cap="flat" cmpd="sng" w="19050">
              <a:solidFill>
                <a:srgbClr val="DD2626"/>
              </a:solidFill>
              <a:prstDash val="solid"/>
              <a:miter lim="800000"/>
              <a:headEnd len="med" w="med" type="none"/>
              <a:tailEnd len="med" w="med" type="triangle"/>
            </a:ln>
          </p:spPr>
        </p:cxnSp>
        <p:sp>
          <p:nvSpPr>
            <p:cNvPr id="5250" name="Google Shape;5250;p266"/>
            <p:cNvSpPr/>
            <p:nvPr/>
          </p:nvSpPr>
          <p:spPr>
            <a:xfrm>
              <a:off x="4902734" y="2910752"/>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FF0000"/>
                  </a:solidFill>
                  <a:latin typeface="Arial"/>
                  <a:ea typeface="Arial"/>
                  <a:cs typeface="Arial"/>
                  <a:sym typeface="Arial"/>
                </a:rPr>
                <a:t>NO</a:t>
              </a:r>
              <a:endParaRPr/>
            </a:p>
          </p:txBody>
        </p:sp>
        <p:sp>
          <p:nvSpPr>
            <p:cNvPr id="5251" name="Google Shape;5251;p266"/>
            <p:cNvSpPr/>
            <p:nvPr/>
          </p:nvSpPr>
          <p:spPr>
            <a:xfrm>
              <a:off x="5134145" y="2709671"/>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52" name="Google Shape;5252;p266"/>
            <p:cNvSpPr/>
            <p:nvPr/>
          </p:nvSpPr>
          <p:spPr>
            <a:xfrm>
              <a:off x="5302479" y="2762037"/>
              <a:ext cx="44474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262626"/>
                  </a:solidFill>
                  <a:latin typeface="Arial"/>
                  <a:ea typeface="Arial"/>
                  <a:cs typeface="Arial"/>
                  <a:sym typeface="Arial"/>
                </a:rPr>
                <a:t>Predicting a</a:t>
              </a:r>
              <a:endParaRPr/>
            </a:p>
          </p:txBody>
        </p:sp>
        <p:sp>
          <p:nvSpPr>
            <p:cNvPr id="5253" name="Google Shape;5253;p266"/>
            <p:cNvSpPr/>
            <p:nvPr/>
          </p:nvSpPr>
          <p:spPr>
            <a:xfrm>
              <a:off x="5177889" y="2841939"/>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quantity</a:t>
              </a:r>
              <a:endParaRPr/>
            </a:p>
          </p:txBody>
        </p:sp>
        <p:sp>
          <p:nvSpPr>
            <p:cNvPr id="5254" name="Google Shape;5254;p266"/>
            <p:cNvSpPr/>
            <p:nvPr/>
          </p:nvSpPr>
          <p:spPr>
            <a:xfrm>
              <a:off x="4492411" y="4132328"/>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FF0000"/>
                  </a:solidFill>
                  <a:latin typeface="Arial"/>
                  <a:ea typeface="Arial"/>
                  <a:cs typeface="Arial"/>
                  <a:sym typeface="Arial"/>
                </a:rPr>
                <a:t>NO</a:t>
              </a:r>
              <a:endParaRPr/>
            </a:p>
          </p:txBody>
        </p:sp>
        <p:sp>
          <p:nvSpPr>
            <p:cNvPr id="5255" name="Google Shape;5255;p266"/>
            <p:cNvSpPr/>
            <p:nvPr/>
          </p:nvSpPr>
          <p:spPr>
            <a:xfrm>
              <a:off x="5990926" y="2916164"/>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3D9933"/>
                  </a:solidFill>
                  <a:latin typeface="Arial"/>
                  <a:ea typeface="Arial"/>
                  <a:cs typeface="Arial"/>
                  <a:sym typeface="Arial"/>
                </a:rPr>
                <a:t>YES</a:t>
              </a:r>
              <a:endParaRPr/>
            </a:p>
          </p:txBody>
        </p:sp>
        <p:sp>
          <p:nvSpPr>
            <p:cNvPr id="5256" name="Google Shape;5256;p266"/>
            <p:cNvSpPr/>
            <p:nvPr/>
          </p:nvSpPr>
          <p:spPr>
            <a:xfrm>
              <a:off x="6444755" y="2709672"/>
              <a:ext cx="573923"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57" name="Google Shape;5257;p266"/>
            <p:cNvSpPr/>
            <p:nvPr/>
          </p:nvSpPr>
          <p:spPr>
            <a:xfrm>
              <a:off x="6509342" y="2755977"/>
              <a:ext cx="444749" cy="20582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&lt;100k</a:t>
              </a:r>
              <a:endParaRPr/>
            </a:p>
            <a:p>
              <a:pPr indent="0" lvl="0" marL="0" marR="0" rtl="0" algn="ctr">
                <a:spcBef>
                  <a:spcPts val="0"/>
                </a:spcBef>
                <a:spcAft>
                  <a:spcPts val="0"/>
                </a:spcAft>
                <a:buNone/>
              </a:pPr>
              <a:r>
                <a:rPr b="1" lang="en-US" sz="500">
                  <a:solidFill>
                    <a:srgbClr val="262626"/>
                  </a:solidFill>
                  <a:latin typeface="Arial"/>
                  <a:ea typeface="Arial"/>
                  <a:cs typeface="Arial"/>
                  <a:sym typeface="Arial"/>
                </a:rPr>
                <a:t>samples</a:t>
              </a:r>
              <a:endParaRPr/>
            </a:p>
          </p:txBody>
        </p:sp>
        <p:sp>
          <p:nvSpPr>
            <p:cNvPr id="5258" name="Google Shape;5258;p266"/>
            <p:cNvSpPr/>
            <p:nvPr/>
          </p:nvSpPr>
          <p:spPr>
            <a:xfrm>
              <a:off x="596358" y="4322514"/>
              <a:ext cx="3219647" cy="1936567"/>
            </a:xfrm>
            <a:prstGeom prst="roundRect">
              <a:avLst>
                <a:gd fmla="val 5644" name="adj"/>
              </a:avLst>
            </a:prstGeom>
            <a:solidFill>
              <a:srgbClr val="F5F0FE"/>
            </a:solidFill>
            <a:ln cap="flat" cmpd="sng" w="19050">
              <a:solidFill>
                <a:srgbClr val="CD81E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59" name="Google Shape;5259;p266"/>
            <p:cNvSpPr/>
            <p:nvPr/>
          </p:nvSpPr>
          <p:spPr>
            <a:xfrm>
              <a:off x="1620714" y="4438455"/>
              <a:ext cx="1170934" cy="20582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cụm</a:t>
              </a:r>
              <a:endParaRPr b="1" sz="1200">
                <a:solidFill>
                  <a:srgbClr val="262626"/>
                </a:solidFill>
                <a:latin typeface="Arial"/>
                <a:ea typeface="Arial"/>
                <a:cs typeface="Arial"/>
                <a:sym typeface="Arial"/>
              </a:endParaRPr>
            </a:p>
          </p:txBody>
        </p:sp>
        <p:sp>
          <p:nvSpPr>
            <p:cNvPr id="5260" name="Google Shape;5260;p266"/>
            <p:cNvSpPr/>
            <p:nvPr/>
          </p:nvSpPr>
          <p:spPr>
            <a:xfrm>
              <a:off x="2457100" y="4820385"/>
              <a:ext cx="1162832"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61" name="Google Shape;5261;p266"/>
            <p:cNvSpPr/>
            <p:nvPr/>
          </p:nvSpPr>
          <p:spPr>
            <a:xfrm>
              <a:off x="2625843" y="4846495"/>
              <a:ext cx="825346"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Number of</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Categoties known</a:t>
              </a:r>
              <a:endParaRPr/>
            </a:p>
          </p:txBody>
        </p:sp>
        <p:cxnSp>
          <p:nvCxnSpPr>
            <p:cNvPr id="5262" name="Google Shape;5262;p266"/>
            <p:cNvCxnSpPr/>
            <p:nvPr/>
          </p:nvCxnSpPr>
          <p:spPr>
            <a:xfrm rot="5400000">
              <a:off x="3369177" y="3851679"/>
              <a:ext cx="1446287" cy="826450"/>
            </a:xfrm>
            <a:prstGeom prst="bentConnector2">
              <a:avLst/>
            </a:prstGeom>
            <a:noFill/>
            <a:ln cap="flat" cmpd="sng" w="19050">
              <a:solidFill>
                <a:srgbClr val="DD2626"/>
              </a:solidFill>
              <a:prstDash val="solid"/>
              <a:miter lim="800000"/>
              <a:headEnd len="sm" w="sm" type="none"/>
              <a:tailEnd len="med" w="med" type="triangle"/>
            </a:ln>
          </p:spPr>
        </p:cxnSp>
        <p:sp>
          <p:nvSpPr>
            <p:cNvPr id="5263" name="Google Shape;5263;p266"/>
            <p:cNvSpPr/>
            <p:nvPr/>
          </p:nvSpPr>
          <p:spPr>
            <a:xfrm>
              <a:off x="6242898" y="4322513"/>
              <a:ext cx="3100112" cy="1936567"/>
            </a:xfrm>
            <a:prstGeom prst="roundRect">
              <a:avLst>
                <a:gd fmla="val 5644" name="adj"/>
              </a:avLst>
            </a:prstGeom>
            <a:solidFill>
              <a:srgbClr val="FFF8E5"/>
            </a:solidFill>
            <a:ln cap="flat" cmpd="sng" w="1905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64" name="Google Shape;5264;p266"/>
            <p:cNvSpPr/>
            <p:nvPr/>
          </p:nvSpPr>
          <p:spPr>
            <a:xfrm>
              <a:off x="5134145" y="4819639"/>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65" name="Google Shape;5265;p266"/>
            <p:cNvSpPr/>
            <p:nvPr/>
          </p:nvSpPr>
          <p:spPr>
            <a:xfrm>
              <a:off x="5302479" y="4862065"/>
              <a:ext cx="44474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262626"/>
                  </a:solidFill>
                  <a:latin typeface="Arial"/>
                  <a:ea typeface="Arial"/>
                  <a:cs typeface="Arial"/>
                  <a:sym typeface="Arial"/>
                </a:rPr>
                <a:t>just</a:t>
              </a:r>
              <a:endParaRPr/>
            </a:p>
          </p:txBody>
        </p:sp>
        <p:sp>
          <p:nvSpPr>
            <p:cNvPr id="5266" name="Google Shape;5266;p266"/>
            <p:cNvSpPr/>
            <p:nvPr/>
          </p:nvSpPr>
          <p:spPr>
            <a:xfrm>
              <a:off x="5177889" y="4941968"/>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lookong</a:t>
              </a:r>
              <a:endParaRPr b="1" sz="700">
                <a:solidFill>
                  <a:srgbClr val="262626"/>
                </a:solidFill>
                <a:latin typeface="Arial"/>
                <a:ea typeface="Arial"/>
                <a:cs typeface="Arial"/>
                <a:sym typeface="Arial"/>
              </a:endParaRPr>
            </a:p>
          </p:txBody>
        </p:sp>
        <p:cxnSp>
          <p:nvCxnSpPr>
            <p:cNvPr id="5267" name="Google Shape;5267;p266"/>
            <p:cNvCxnSpPr/>
            <p:nvPr/>
          </p:nvCxnSpPr>
          <p:spPr>
            <a:xfrm>
              <a:off x="5524412" y="3032045"/>
              <a:ext cx="0" cy="1694192"/>
            </a:xfrm>
            <a:prstGeom prst="straightConnector1">
              <a:avLst/>
            </a:prstGeom>
            <a:noFill/>
            <a:ln cap="flat" cmpd="sng" w="19050">
              <a:solidFill>
                <a:srgbClr val="DD2626"/>
              </a:solidFill>
              <a:prstDash val="solid"/>
              <a:miter lim="800000"/>
              <a:headEnd len="med" w="med" type="none"/>
              <a:tailEnd len="med" w="med" type="triangle"/>
            </a:ln>
          </p:spPr>
        </p:cxnSp>
        <p:sp>
          <p:nvSpPr>
            <p:cNvPr id="5268" name="Google Shape;5268;p266"/>
            <p:cNvSpPr/>
            <p:nvPr/>
          </p:nvSpPr>
          <p:spPr>
            <a:xfrm>
              <a:off x="5534012" y="3811923"/>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FF0000"/>
                  </a:solidFill>
                  <a:latin typeface="Arial"/>
                  <a:ea typeface="Arial"/>
                  <a:cs typeface="Arial"/>
                  <a:sym typeface="Arial"/>
                </a:rPr>
                <a:t>NO</a:t>
              </a:r>
              <a:endParaRPr/>
            </a:p>
          </p:txBody>
        </p:sp>
        <p:cxnSp>
          <p:nvCxnSpPr>
            <p:cNvPr id="5269" name="Google Shape;5269;p266"/>
            <p:cNvCxnSpPr/>
            <p:nvPr/>
          </p:nvCxnSpPr>
          <p:spPr>
            <a:xfrm>
              <a:off x="5974497" y="4976758"/>
              <a:ext cx="432000" cy="0"/>
            </a:xfrm>
            <a:prstGeom prst="straightConnector1">
              <a:avLst/>
            </a:prstGeom>
            <a:noFill/>
            <a:ln cap="flat" cmpd="sng" w="19050">
              <a:solidFill>
                <a:srgbClr val="3D9933"/>
              </a:solidFill>
              <a:prstDash val="solid"/>
              <a:miter lim="800000"/>
              <a:headEnd len="med" w="med" type="none"/>
              <a:tailEnd len="med" w="med" type="triangle"/>
            </a:ln>
          </p:spPr>
        </p:cxnSp>
        <p:sp>
          <p:nvSpPr>
            <p:cNvPr id="5270" name="Google Shape;5270;p266"/>
            <p:cNvSpPr/>
            <p:nvPr/>
          </p:nvSpPr>
          <p:spPr>
            <a:xfrm>
              <a:off x="5990926" y="5036917"/>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3D9933"/>
                  </a:solidFill>
                  <a:latin typeface="Arial"/>
                  <a:ea typeface="Arial"/>
                  <a:cs typeface="Arial"/>
                  <a:sym typeface="Arial"/>
                </a:rPr>
                <a:t>YES</a:t>
              </a:r>
              <a:endParaRPr/>
            </a:p>
          </p:txBody>
        </p:sp>
        <p:sp>
          <p:nvSpPr>
            <p:cNvPr id="5271" name="Google Shape;5271;p266"/>
            <p:cNvSpPr/>
            <p:nvPr/>
          </p:nvSpPr>
          <p:spPr>
            <a:xfrm>
              <a:off x="6433853" y="4821569"/>
              <a:ext cx="691129"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72" name="Google Shape;5272;p266"/>
            <p:cNvSpPr/>
            <p:nvPr/>
          </p:nvSpPr>
          <p:spPr>
            <a:xfrm>
              <a:off x="6493662" y="4847679"/>
              <a:ext cx="573924"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Randomized</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PCA</a:t>
              </a:r>
              <a:endParaRPr/>
            </a:p>
          </p:txBody>
        </p:sp>
        <p:sp>
          <p:nvSpPr>
            <p:cNvPr id="5273" name="Google Shape;5273;p266"/>
            <p:cNvSpPr/>
            <p:nvPr/>
          </p:nvSpPr>
          <p:spPr>
            <a:xfrm>
              <a:off x="5134145" y="5317125"/>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74" name="Google Shape;5274;p266"/>
            <p:cNvSpPr/>
            <p:nvPr/>
          </p:nvSpPr>
          <p:spPr>
            <a:xfrm>
              <a:off x="5302479" y="5369490"/>
              <a:ext cx="44474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262626"/>
                  </a:solidFill>
                  <a:latin typeface="Arial"/>
                  <a:ea typeface="Arial"/>
                  <a:cs typeface="Arial"/>
                  <a:sym typeface="Arial"/>
                </a:rPr>
                <a:t>predicting</a:t>
              </a:r>
              <a:endParaRPr/>
            </a:p>
          </p:txBody>
        </p:sp>
        <p:sp>
          <p:nvSpPr>
            <p:cNvPr id="5275" name="Google Shape;5275;p266"/>
            <p:cNvSpPr/>
            <p:nvPr/>
          </p:nvSpPr>
          <p:spPr>
            <a:xfrm>
              <a:off x="5177889" y="5449393"/>
              <a:ext cx="694251"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structure</a:t>
              </a:r>
              <a:endParaRPr/>
            </a:p>
          </p:txBody>
        </p:sp>
        <p:cxnSp>
          <p:nvCxnSpPr>
            <p:cNvPr id="5276" name="Google Shape;5276;p266"/>
            <p:cNvCxnSpPr/>
            <p:nvPr/>
          </p:nvCxnSpPr>
          <p:spPr>
            <a:xfrm>
              <a:off x="5524412" y="5173853"/>
              <a:ext cx="0" cy="114785"/>
            </a:xfrm>
            <a:prstGeom prst="straightConnector1">
              <a:avLst/>
            </a:prstGeom>
            <a:noFill/>
            <a:ln cap="flat" cmpd="sng" w="19050">
              <a:solidFill>
                <a:srgbClr val="C00000"/>
              </a:solidFill>
              <a:prstDash val="solid"/>
              <a:miter lim="800000"/>
              <a:headEnd len="med" w="med" type="none"/>
              <a:tailEnd len="med" w="med" type="triangle"/>
            </a:ln>
          </p:spPr>
        </p:cxnSp>
        <p:sp>
          <p:nvSpPr>
            <p:cNvPr id="5277" name="Google Shape;5277;p266"/>
            <p:cNvSpPr/>
            <p:nvPr/>
          </p:nvSpPr>
          <p:spPr>
            <a:xfrm>
              <a:off x="5534012" y="5178659"/>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DD2626"/>
                  </a:solidFill>
                  <a:latin typeface="Arial"/>
                  <a:ea typeface="Arial"/>
                  <a:cs typeface="Arial"/>
                  <a:sym typeface="Arial"/>
                </a:rPr>
                <a:t>NO</a:t>
              </a:r>
              <a:endParaRPr/>
            </a:p>
          </p:txBody>
        </p:sp>
        <p:sp>
          <p:nvSpPr>
            <p:cNvPr id="5278" name="Google Shape;5278;p266"/>
            <p:cNvSpPr/>
            <p:nvPr/>
          </p:nvSpPr>
          <p:spPr>
            <a:xfrm>
              <a:off x="4117229" y="5318790"/>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cxnSp>
          <p:nvCxnSpPr>
            <p:cNvPr id="5279" name="Google Shape;5279;p266"/>
            <p:cNvCxnSpPr/>
            <p:nvPr/>
          </p:nvCxnSpPr>
          <p:spPr>
            <a:xfrm rot="10800000">
              <a:off x="4953235" y="5475635"/>
              <a:ext cx="114785" cy="0"/>
            </a:xfrm>
            <a:prstGeom prst="straightConnector1">
              <a:avLst/>
            </a:prstGeom>
            <a:noFill/>
            <a:ln cap="flat" cmpd="sng" w="19050">
              <a:solidFill>
                <a:srgbClr val="BF9000"/>
              </a:solidFill>
              <a:prstDash val="solid"/>
              <a:miter lim="800000"/>
              <a:headEnd len="med" w="med" type="none"/>
              <a:tailEnd len="med" w="med" type="triangle"/>
            </a:ln>
          </p:spPr>
        </p:cxnSp>
        <p:sp>
          <p:nvSpPr>
            <p:cNvPr id="5280" name="Google Shape;5280;p266"/>
            <p:cNvSpPr/>
            <p:nvPr/>
          </p:nvSpPr>
          <p:spPr>
            <a:xfrm>
              <a:off x="4285123" y="5344899"/>
              <a:ext cx="444749"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tough</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luck</a:t>
              </a:r>
              <a:endParaRPr/>
            </a:p>
          </p:txBody>
        </p:sp>
        <p:sp>
          <p:nvSpPr>
            <p:cNvPr id="5281" name="Google Shape;5281;p266"/>
            <p:cNvSpPr/>
            <p:nvPr/>
          </p:nvSpPr>
          <p:spPr>
            <a:xfrm>
              <a:off x="2457099" y="5319983"/>
              <a:ext cx="1162800"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82" name="Google Shape;5282;p266"/>
            <p:cNvSpPr/>
            <p:nvPr/>
          </p:nvSpPr>
          <p:spPr>
            <a:xfrm>
              <a:off x="2816141" y="5366290"/>
              <a:ext cx="444749" cy="20582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&lt;10k</a:t>
              </a:r>
              <a:endParaRPr/>
            </a:p>
            <a:p>
              <a:pPr indent="0" lvl="0" marL="0" marR="0" rtl="0" algn="ctr">
                <a:spcBef>
                  <a:spcPts val="0"/>
                </a:spcBef>
                <a:spcAft>
                  <a:spcPts val="0"/>
                </a:spcAft>
                <a:buNone/>
              </a:pPr>
              <a:r>
                <a:rPr b="1" lang="en-US" sz="500">
                  <a:solidFill>
                    <a:srgbClr val="262626"/>
                  </a:solidFill>
                  <a:latin typeface="Arial"/>
                  <a:ea typeface="Arial"/>
                  <a:cs typeface="Arial"/>
                  <a:sym typeface="Arial"/>
                </a:rPr>
                <a:t>samples</a:t>
              </a:r>
              <a:endParaRPr/>
            </a:p>
          </p:txBody>
        </p:sp>
        <p:cxnSp>
          <p:nvCxnSpPr>
            <p:cNvPr id="5283" name="Google Shape;5283;p266"/>
            <p:cNvCxnSpPr/>
            <p:nvPr/>
          </p:nvCxnSpPr>
          <p:spPr>
            <a:xfrm>
              <a:off x="3679096" y="5475635"/>
              <a:ext cx="390268" cy="0"/>
            </a:xfrm>
            <a:prstGeom prst="straightConnector1">
              <a:avLst/>
            </a:prstGeom>
            <a:noFill/>
            <a:ln cap="flat" cmpd="sng" w="19050">
              <a:solidFill>
                <a:srgbClr val="DD2626"/>
              </a:solidFill>
              <a:prstDash val="solid"/>
              <a:miter lim="800000"/>
              <a:headEnd len="med" w="med" type="none"/>
              <a:tailEnd len="med" w="med" type="triangle"/>
            </a:ln>
          </p:spPr>
        </p:cxnSp>
        <p:sp>
          <p:nvSpPr>
            <p:cNvPr id="5284" name="Google Shape;5284;p266"/>
            <p:cNvSpPr/>
            <p:nvPr/>
          </p:nvSpPr>
          <p:spPr>
            <a:xfrm>
              <a:off x="3791110" y="5549281"/>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DD2626"/>
                  </a:solidFill>
                  <a:latin typeface="Arial"/>
                  <a:ea typeface="Arial"/>
                  <a:cs typeface="Arial"/>
                  <a:sym typeface="Arial"/>
                </a:rPr>
                <a:t>NO</a:t>
              </a:r>
              <a:endParaRPr/>
            </a:p>
          </p:txBody>
        </p:sp>
        <p:cxnSp>
          <p:nvCxnSpPr>
            <p:cNvPr id="5285" name="Google Shape;5285;p266"/>
            <p:cNvCxnSpPr/>
            <p:nvPr/>
          </p:nvCxnSpPr>
          <p:spPr>
            <a:xfrm>
              <a:off x="5974497" y="2853415"/>
              <a:ext cx="432000" cy="0"/>
            </a:xfrm>
            <a:prstGeom prst="straightConnector1">
              <a:avLst/>
            </a:prstGeom>
            <a:noFill/>
            <a:ln cap="flat" cmpd="sng" w="19050">
              <a:solidFill>
                <a:srgbClr val="3D9933"/>
              </a:solidFill>
              <a:prstDash val="solid"/>
              <a:miter lim="800000"/>
              <a:headEnd len="med" w="med" type="none"/>
              <a:tailEnd len="med" w="med" type="triangle"/>
            </a:ln>
          </p:spPr>
        </p:cxnSp>
        <p:cxnSp>
          <p:nvCxnSpPr>
            <p:cNvPr id="5286" name="Google Shape;5286;p266"/>
            <p:cNvCxnSpPr/>
            <p:nvPr/>
          </p:nvCxnSpPr>
          <p:spPr>
            <a:xfrm>
              <a:off x="6731742" y="3038596"/>
              <a:ext cx="0" cy="114785"/>
            </a:xfrm>
            <a:prstGeom prst="straightConnector1">
              <a:avLst/>
            </a:prstGeom>
            <a:noFill/>
            <a:ln cap="flat" cmpd="sng" w="19050">
              <a:solidFill>
                <a:srgbClr val="DD2626"/>
              </a:solidFill>
              <a:prstDash val="solid"/>
              <a:miter lim="800000"/>
              <a:headEnd len="med" w="med" type="none"/>
              <a:tailEnd len="med" w="med" type="triangle"/>
            </a:ln>
          </p:spPr>
        </p:cxnSp>
        <p:sp>
          <p:nvSpPr>
            <p:cNvPr id="5287" name="Google Shape;5287;p266"/>
            <p:cNvSpPr/>
            <p:nvPr/>
          </p:nvSpPr>
          <p:spPr>
            <a:xfrm>
              <a:off x="6763556" y="3061593"/>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FF0000"/>
                  </a:solidFill>
                  <a:latin typeface="Arial"/>
                  <a:ea typeface="Arial"/>
                  <a:cs typeface="Arial"/>
                  <a:sym typeface="Arial"/>
                </a:rPr>
                <a:t>NO</a:t>
              </a:r>
              <a:endParaRPr/>
            </a:p>
          </p:txBody>
        </p:sp>
        <p:sp>
          <p:nvSpPr>
            <p:cNvPr id="5288" name="Google Shape;5288;p266"/>
            <p:cNvSpPr/>
            <p:nvPr/>
          </p:nvSpPr>
          <p:spPr>
            <a:xfrm>
              <a:off x="7207487" y="2135728"/>
              <a:ext cx="1170934" cy="20582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hồi quy</a:t>
              </a:r>
              <a:endParaRPr b="1" sz="1200">
                <a:solidFill>
                  <a:srgbClr val="262626"/>
                </a:solidFill>
                <a:latin typeface="Arial"/>
                <a:ea typeface="Arial"/>
                <a:cs typeface="Arial"/>
                <a:sym typeface="Arial"/>
              </a:endParaRPr>
            </a:p>
          </p:txBody>
        </p:sp>
        <p:sp>
          <p:nvSpPr>
            <p:cNvPr id="5289" name="Google Shape;5289;p266"/>
            <p:cNvSpPr/>
            <p:nvPr/>
          </p:nvSpPr>
          <p:spPr>
            <a:xfrm>
              <a:off x="6444780" y="3185274"/>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90" name="Google Shape;5290;p266"/>
            <p:cNvSpPr/>
            <p:nvPr/>
          </p:nvSpPr>
          <p:spPr>
            <a:xfrm>
              <a:off x="6481694" y="3211382"/>
              <a:ext cx="500095"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SGD</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Regressor</a:t>
              </a:r>
              <a:endParaRPr b="1" sz="700">
                <a:solidFill>
                  <a:srgbClr val="262626"/>
                </a:solidFill>
                <a:latin typeface="Arial"/>
                <a:ea typeface="Arial"/>
                <a:cs typeface="Arial"/>
                <a:sym typeface="Arial"/>
              </a:endParaRPr>
            </a:p>
          </p:txBody>
        </p:sp>
        <p:sp>
          <p:nvSpPr>
            <p:cNvPr id="5291" name="Google Shape;5291;p266"/>
            <p:cNvSpPr/>
            <p:nvPr/>
          </p:nvSpPr>
          <p:spPr>
            <a:xfrm>
              <a:off x="7218268" y="2709672"/>
              <a:ext cx="1193109"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92" name="Google Shape;5292;p266"/>
            <p:cNvSpPr/>
            <p:nvPr/>
          </p:nvSpPr>
          <p:spPr>
            <a:xfrm>
              <a:off x="7282857" y="2740518"/>
              <a:ext cx="1057857"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few features should</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be important</a:t>
              </a:r>
              <a:endParaRPr b="1" sz="300">
                <a:solidFill>
                  <a:srgbClr val="262626"/>
                </a:solidFill>
                <a:latin typeface="Arial"/>
                <a:ea typeface="Arial"/>
                <a:cs typeface="Arial"/>
                <a:sym typeface="Arial"/>
              </a:endParaRPr>
            </a:p>
          </p:txBody>
        </p:sp>
        <p:cxnSp>
          <p:nvCxnSpPr>
            <p:cNvPr id="5293" name="Google Shape;5293;p266"/>
            <p:cNvCxnSpPr/>
            <p:nvPr/>
          </p:nvCxnSpPr>
          <p:spPr>
            <a:xfrm>
              <a:off x="7059793" y="2854571"/>
              <a:ext cx="114785" cy="0"/>
            </a:xfrm>
            <a:prstGeom prst="straightConnector1">
              <a:avLst/>
            </a:prstGeom>
            <a:noFill/>
            <a:ln cap="flat" cmpd="sng" w="19050">
              <a:solidFill>
                <a:srgbClr val="3D9933"/>
              </a:solidFill>
              <a:prstDash val="solid"/>
              <a:miter lim="800000"/>
              <a:headEnd len="med" w="med" type="none"/>
              <a:tailEnd len="med" w="med" type="triangle"/>
            </a:ln>
          </p:spPr>
        </p:cxnSp>
        <p:sp>
          <p:nvSpPr>
            <p:cNvPr id="5294" name="Google Shape;5294;p266"/>
            <p:cNvSpPr/>
            <p:nvPr/>
          </p:nvSpPr>
          <p:spPr>
            <a:xfrm>
              <a:off x="7006273" y="2914143"/>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3D9933"/>
                  </a:solidFill>
                  <a:latin typeface="Arial"/>
                  <a:ea typeface="Arial"/>
                  <a:cs typeface="Arial"/>
                  <a:sym typeface="Arial"/>
                </a:rPr>
                <a:t>YES</a:t>
              </a:r>
              <a:endParaRPr/>
            </a:p>
          </p:txBody>
        </p:sp>
        <p:cxnSp>
          <p:nvCxnSpPr>
            <p:cNvPr id="5295" name="Google Shape;5295;p266"/>
            <p:cNvCxnSpPr/>
            <p:nvPr/>
          </p:nvCxnSpPr>
          <p:spPr>
            <a:xfrm>
              <a:off x="8458280" y="2854571"/>
              <a:ext cx="114785" cy="0"/>
            </a:xfrm>
            <a:prstGeom prst="straightConnector1">
              <a:avLst/>
            </a:prstGeom>
            <a:noFill/>
            <a:ln cap="flat" cmpd="sng" w="19050">
              <a:solidFill>
                <a:srgbClr val="3D9933"/>
              </a:solidFill>
              <a:prstDash val="solid"/>
              <a:miter lim="800000"/>
              <a:headEnd len="med" w="med" type="none"/>
              <a:tailEnd len="med" w="med" type="triangle"/>
            </a:ln>
          </p:spPr>
        </p:cxnSp>
        <p:sp>
          <p:nvSpPr>
            <p:cNvPr id="5296" name="Google Shape;5296;p266"/>
            <p:cNvSpPr/>
            <p:nvPr/>
          </p:nvSpPr>
          <p:spPr>
            <a:xfrm>
              <a:off x="8404760" y="2914143"/>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3D9933"/>
                  </a:solidFill>
                  <a:latin typeface="Arial"/>
                  <a:ea typeface="Arial"/>
                  <a:cs typeface="Arial"/>
                  <a:sym typeface="Arial"/>
                </a:rPr>
                <a:t>YES</a:t>
              </a:r>
              <a:endParaRPr/>
            </a:p>
          </p:txBody>
        </p:sp>
        <p:sp>
          <p:nvSpPr>
            <p:cNvPr id="5297" name="Google Shape;5297;p266"/>
            <p:cNvSpPr/>
            <p:nvPr/>
          </p:nvSpPr>
          <p:spPr>
            <a:xfrm>
              <a:off x="8651521" y="2710670"/>
              <a:ext cx="573923"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298" name="Google Shape;5298;p266"/>
            <p:cNvSpPr/>
            <p:nvPr/>
          </p:nvSpPr>
          <p:spPr>
            <a:xfrm>
              <a:off x="8732253" y="2724092"/>
              <a:ext cx="412460"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Lasso</a:t>
              </a:r>
              <a:endParaRPr/>
            </a:p>
          </p:txBody>
        </p:sp>
        <p:sp>
          <p:nvSpPr>
            <p:cNvPr id="5299" name="Google Shape;5299;p266"/>
            <p:cNvSpPr/>
            <p:nvPr/>
          </p:nvSpPr>
          <p:spPr>
            <a:xfrm>
              <a:off x="8651521" y="2856728"/>
              <a:ext cx="573923"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00" name="Google Shape;5300;p266"/>
            <p:cNvSpPr/>
            <p:nvPr/>
          </p:nvSpPr>
          <p:spPr>
            <a:xfrm>
              <a:off x="8651522" y="2870152"/>
              <a:ext cx="573922"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ElasticNet</a:t>
              </a:r>
              <a:endParaRPr b="1" sz="700">
                <a:solidFill>
                  <a:srgbClr val="262626"/>
                </a:solidFill>
                <a:latin typeface="Arial"/>
                <a:ea typeface="Arial"/>
                <a:cs typeface="Arial"/>
                <a:sym typeface="Arial"/>
              </a:endParaRPr>
            </a:p>
          </p:txBody>
        </p:sp>
        <p:sp>
          <p:nvSpPr>
            <p:cNvPr id="5301" name="Google Shape;5301;p266"/>
            <p:cNvSpPr/>
            <p:nvPr/>
          </p:nvSpPr>
          <p:spPr>
            <a:xfrm>
              <a:off x="1477402" y="4820385"/>
              <a:ext cx="780536"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02" name="Google Shape;5302;p266"/>
            <p:cNvSpPr/>
            <p:nvPr/>
          </p:nvSpPr>
          <p:spPr>
            <a:xfrm>
              <a:off x="718889" y="4827714"/>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03" name="Google Shape;5303;p266"/>
            <p:cNvSpPr/>
            <p:nvPr/>
          </p:nvSpPr>
          <p:spPr>
            <a:xfrm>
              <a:off x="783476" y="4915378"/>
              <a:ext cx="444749"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KMeans</a:t>
              </a:r>
              <a:endParaRPr b="1" sz="700">
                <a:solidFill>
                  <a:srgbClr val="262626"/>
                </a:solidFill>
                <a:latin typeface="Arial"/>
                <a:ea typeface="Arial"/>
                <a:cs typeface="Arial"/>
                <a:sym typeface="Arial"/>
              </a:endParaRPr>
            </a:p>
          </p:txBody>
        </p:sp>
        <p:sp>
          <p:nvSpPr>
            <p:cNvPr id="5304" name="Google Shape;5304;p266"/>
            <p:cNvSpPr/>
            <p:nvPr/>
          </p:nvSpPr>
          <p:spPr>
            <a:xfrm>
              <a:off x="2457115" y="5801604"/>
              <a:ext cx="1162800" cy="159482"/>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05" name="Google Shape;5305;p266"/>
            <p:cNvSpPr/>
            <p:nvPr/>
          </p:nvSpPr>
          <p:spPr>
            <a:xfrm>
              <a:off x="2758857" y="5821980"/>
              <a:ext cx="559316"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MeanShift</a:t>
              </a:r>
              <a:endParaRPr b="1" sz="700">
                <a:solidFill>
                  <a:srgbClr val="262626"/>
                </a:solidFill>
                <a:latin typeface="Arial"/>
                <a:ea typeface="Arial"/>
                <a:cs typeface="Arial"/>
                <a:sym typeface="Arial"/>
              </a:endParaRPr>
            </a:p>
          </p:txBody>
        </p:sp>
        <p:sp>
          <p:nvSpPr>
            <p:cNvPr id="5306" name="Google Shape;5306;p266"/>
            <p:cNvSpPr/>
            <p:nvPr/>
          </p:nvSpPr>
          <p:spPr>
            <a:xfrm>
              <a:off x="2457099" y="5961570"/>
              <a:ext cx="1162800" cy="159482"/>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07" name="Google Shape;5307;p266"/>
            <p:cNvSpPr/>
            <p:nvPr/>
          </p:nvSpPr>
          <p:spPr>
            <a:xfrm>
              <a:off x="2751554" y="5981948"/>
              <a:ext cx="573922"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VBGMM</a:t>
              </a:r>
              <a:endParaRPr/>
            </a:p>
          </p:txBody>
        </p:sp>
        <p:sp>
          <p:nvSpPr>
            <p:cNvPr id="5308" name="Google Shape;5308;p266"/>
            <p:cNvSpPr/>
            <p:nvPr/>
          </p:nvSpPr>
          <p:spPr>
            <a:xfrm>
              <a:off x="1474389" y="5311929"/>
              <a:ext cx="78656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09" name="Google Shape;5309;p266"/>
            <p:cNvSpPr/>
            <p:nvPr/>
          </p:nvSpPr>
          <p:spPr>
            <a:xfrm>
              <a:off x="1580709" y="5338038"/>
              <a:ext cx="573922"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MiniBatch</a:t>
              </a:r>
              <a:endParaRPr b="1" sz="700">
                <a:solidFill>
                  <a:srgbClr val="262626"/>
                </a:solidFill>
                <a:latin typeface="Arial"/>
                <a:ea typeface="Arial"/>
                <a:cs typeface="Arial"/>
                <a:sym typeface="Arial"/>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KMeans</a:t>
              </a:r>
              <a:endParaRPr b="1" sz="700">
                <a:solidFill>
                  <a:srgbClr val="262626"/>
                </a:solidFill>
                <a:latin typeface="Arial"/>
                <a:ea typeface="Arial"/>
                <a:cs typeface="Arial"/>
                <a:sym typeface="Arial"/>
              </a:endParaRPr>
            </a:p>
          </p:txBody>
        </p:sp>
        <p:sp>
          <p:nvSpPr>
            <p:cNvPr id="5310" name="Google Shape;5310;p266"/>
            <p:cNvSpPr/>
            <p:nvPr/>
          </p:nvSpPr>
          <p:spPr>
            <a:xfrm>
              <a:off x="1645296" y="4865131"/>
              <a:ext cx="444749" cy="20582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&lt;10k</a:t>
              </a:r>
              <a:endParaRPr/>
            </a:p>
            <a:p>
              <a:pPr indent="0" lvl="0" marL="0" marR="0" rtl="0" algn="ctr">
                <a:spcBef>
                  <a:spcPts val="0"/>
                </a:spcBef>
                <a:spcAft>
                  <a:spcPts val="0"/>
                </a:spcAft>
                <a:buNone/>
              </a:pPr>
              <a:r>
                <a:rPr b="1" lang="en-US" sz="500">
                  <a:solidFill>
                    <a:srgbClr val="262626"/>
                  </a:solidFill>
                  <a:latin typeface="Arial"/>
                  <a:ea typeface="Arial"/>
                  <a:cs typeface="Arial"/>
                  <a:sym typeface="Arial"/>
                </a:rPr>
                <a:t>samples</a:t>
              </a:r>
              <a:endParaRPr/>
            </a:p>
          </p:txBody>
        </p:sp>
        <p:cxnSp>
          <p:nvCxnSpPr>
            <p:cNvPr id="5311" name="Google Shape;5311;p266"/>
            <p:cNvCxnSpPr/>
            <p:nvPr/>
          </p:nvCxnSpPr>
          <p:spPr>
            <a:xfrm rot="10800000">
              <a:off x="2294114" y="4978541"/>
              <a:ext cx="114785" cy="0"/>
            </a:xfrm>
            <a:prstGeom prst="straightConnector1">
              <a:avLst/>
            </a:prstGeom>
            <a:noFill/>
            <a:ln cap="flat" cmpd="sng" w="19050">
              <a:solidFill>
                <a:srgbClr val="3D9933"/>
              </a:solidFill>
              <a:prstDash val="solid"/>
              <a:miter lim="800000"/>
              <a:headEnd len="med" w="med" type="none"/>
              <a:tailEnd len="med" w="med" type="triangle"/>
            </a:ln>
          </p:spPr>
        </p:cxnSp>
        <p:sp>
          <p:nvSpPr>
            <p:cNvPr id="5312" name="Google Shape;5312;p266"/>
            <p:cNvSpPr/>
            <p:nvPr/>
          </p:nvSpPr>
          <p:spPr>
            <a:xfrm>
              <a:off x="2232707" y="5029537"/>
              <a:ext cx="237599" cy="1029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600">
                  <a:solidFill>
                    <a:srgbClr val="3D9933"/>
                  </a:solidFill>
                  <a:latin typeface="Arial"/>
                  <a:ea typeface="Arial"/>
                  <a:cs typeface="Arial"/>
                  <a:sym typeface="Arial"/>
                </a:rPr>
                <a:t>YES</a:t>
              </a:r>
              <a:endParaRPr/>
            </a:p>
          </p:txBody>
        </p:sp>
        <p:sp>
          <p:nvSpPr>
            <p:cNvPr id="5313" name="Google Shape;5313;p266"/>
            <p:cNvSpPr/>
            <p:nvPr/>
          </p:nvSpPr>
          <p:spPr>
            <a:xfrm>
              <a:off x="713769" y="5311929"/>
              <a:ext cx="584162"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14" name="Google Shape;5314;p266"/>
            <p:cNvSpPr/>
            <p:nvPr/>
          </p:nvSpPr>
          <p:spPr>
            <a:xfrm>
              <a:off x="718889" y="5338038"/>
              <a:ext cx="573922"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Spectral</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cụm</a:t>
              </a:r>
              <a:endParaRPr b="1" sz="700">
                <a:solidFill>
                  <a:srgbClr val="262626"/>
                </a:solidFill>
                <a:latin typeface="Arial"/>
                <a:ea typeface="Arial"/>
                <a:cs typeface="Arial"/>
                <a:sym typeface="Arial"/>
              </a:endParaRPr>
            </a:p>
          </p:txBody>
        </p:sp>
        <p:sp>
          <p:nvSpPr>
            <p:cNvPr id="5315" name="Google Shape;5315;p266"/>
            <p:cNvSpPr/>
            <p:nvPr/>
          </p:nvSpPr>
          <p:spPr>
            <a:xfrm>
              <a:off x="714250" y="5608455"/>
              <a:ext cx="583200"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16" name="Google Shape;5316;p266"/>
            <p:cNvSpPr/>
            <p:nvPr/>
          </p:nvSpPr>
          <p:spPr>
            <a:xfrm>
              <a:off x="799620" y="5621878"/>
              <a:ext cx="412460"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GMM</a:t>
              </a:r>
              <a:endParaRPr/>
            </a:p>
          </p:txBody>
        </p:sp>
        <p:cxnSp>
          <p:nvCxnSpPr>
            <p:cNvPr id="5317" name="Google Shape;5317;p266"/>
            <p:cNvCxnSpPr/>
            <p:nvPr/>
          </p:nvCxnSpPr>
          <p:spPr>
            <a:xfrm rot="10800000">
              <a:off x="1321773" y="4978541"/>
              <a:ext cx="114785" cy="0"/>
            </a:xfrm>
            <a:prstGeom prst="straightConnector1">
              <a:avLst/>
            </a:prstGeom>
            <a:noFill/>
            <a:ln cap="flat" cmpd="sng" w="19050">
              <a:solidFill>
                <a:srgbClr val="3D9933"/>
              </a:solidFill>
              <a:prstDash val="solid"/>
              <a:miter lim="800000"/>
              <a:headEnd len="med" w="med" type="none"/>
              <a:tailEnd len="med" w="med" type="triangle"/>
            </a:ln>
          </p:spPr>
        </p:cxnSp>
        <p:sp>
          <p:nvSpPr>
            <p:cNvPr id="5318" name="Google Shape;5318;p266"/>
            <p:cNvSpPr/>
            <p:nvPr/>
          </p:nvSpPr>
          <p:spPr>
            <a:xfrm>
              <a:off x="1279416" y="5029537"/>
              <a:ext cx="237599" cy="1029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600">
                  <a:solidFill>
                    <a:srgbClr val="3D9933"/>
                  </a:solidFill>
                  <a:latin typeface="Arial"/>
                  <a:ea typeface="Arial"/>
                  <a:cs typeface="Arial"/>
                  <a:sym typeface="Arial"/>
                </a:rPr>
                <a:t>YES</a:t>
              </a:r>
              <a:endParaRPr/>
            </a:p>
          </p:txBody>
        </p:sp>
        <p:cxnSp>
          <p:nvCxnSpPr>
            <p:cNvPr id="5319" name="Google Shape;5319;p266"/>
            <p:cNvCxnSpPr/>
            <p:nvPr/>
          </p:nvCxnSpPr>
          <p:spPr>
            <a:xfrm>
              <a:off x="1879637" y="5173853"/>
              <a:ext cx="0" cy="114785"/>
            </a:xfrm>
            <a:prstGeom prst="straightConnector1">
              <a:avLst/>
            </a:prstGeom>
            <a:noFill/>
            <a:ln cap="flat" cmpd="sng" w="19050">
              <a:solidFill>
                <a:srgbClr val="C00000"/>
              </a:solidFill>
              <a:prstDash val="solid"/>
              <a:miter lim="800000"/>
              <a:headEnd len="med" w="med" type="none"/>
              <a:tailEnd len="med" w="med" type="triangle"/>
            </a:ln>
          </p:spPr>
        </p:cxnSp>
        <p:sp>
          <p:nvSpPr>
            <p:cNvPr id="5320" name="Google Shape;5320;p266"/>
            <p:cNvSpPr/>
            <p:nvPr/>
          </p:nvSpPr>
          <p:spPr>
            <a:xfrm>
              <a:off x="1889237" y="5178659"/>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DD2626"/>
                  </a:solidFill>
                  <a:latin typeface="Arial"/>
                  <a:ea typeface="Arial"/>
                  <a:cs typeface="Arial"/>
                  <a:sym typeface="Arial"/>
                </a:rPr>
                <a:t>NO</a:t>
              </a:r>
              <a:endParaRPr/>
            </a:p>
          </p:txBody>
        </p:sp>
        <p:cxnSp>
          <p:nvCxnSpPr>
            <p:cNvPr id="5321" name="Google Shape;5321;p266"/>
            <p:cNvCxnSpPr/>
            <p:nvPr/>
          </p:nvCxnSpPr>
          <p:spPr>
            <a:xfrm>
              <a:off x="996305" y="5159044"/>
              <a:ext cx="0" cy="114785"/>
            </a:xfrm>
            <a:prstGeom prst="straightConnector1">
              <a:avLst/>
            </a:prstGeom>
            <a:noFill/>
            <a:ln cap="flat" cmpd="sng" w="19050">
              <a:solidFill>
                <a:srgbClr val="BF9000"/>
              </a:solidFill>
              <a:prstDash val="solid"/>
              <a:miter lim="800000"/>
              <a:headEnd len="med" w="med" type="none"/>
              <a:tailEnd len="med" w="med" type="triangle"/>
            </a:ln>
          </p:spPr>
        </p:cxnSp>
        <p:sp>
          <p:nvSpPr>
            <p:cNvPr id="5322" name="Google Shape;5322;p266"/>
            <p:cNvSpPr/>
            <p:nvPr/>
          </p:nvSpPr>
          <p:spPr>
            <a:xfrm>
              <a:off x="898611" y="5177016"/>
              <a:ext cx="845922"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BF9000"/>
                  </a:solidFill>
                  <a:latin typeface="Arial"/>
                  <a:ea typeface="Arial"/>
                  <a:cs typeface="Arial"/>
                  <a:sym typeface="Arial"/>
                </a:rPr>
                <a:t>NOT WORKING</a:t>
              </a:r>
              <a:endParaRPr/>
            </a:p>
          </p:txBody>
        </p:sp>
        <p:cxnSp>
          <p:nvCxnSpPr>
            <p:cNvPr id="5323" name="Google Shape;5323;p266"/>
            <p:cNvCxnSpPr/>
            <p:nvPr/>
          </p:nvCxnSpPr>
          <p:spPr>
            <a:xfrm>
              <a:off x="3021827" y="5173853"/>
              <a:ext cx="0" cy="114785"/>
            </a:xfrm>
            <a:prstGeom prst="straightConnector1">
              <a:avLst/>
            </a:prstGeom>
            <a:noFill/>
            <a:ln cap="flat" cmpd="sng" w="19050">
              <a:solidFill>
                <a:srgbClr val="C00000"/>
              </a:solidFill>
              <a:prstDash val="solid"/>
              <a:miter lim="800000"/>
              <a:headEnd len="med" w="med" type="none"/>
              <a:tailEnd len="med" w="med" type="triangle"/>
            </a:ln>
          </p:spPr>
        </p:cxnSp>
        <p:sp>
          <p:nvSpPr>
            <p:cNvPr id="5324" name="Google Shape;5324;p266"/>
            <p:cNvSpPr/>
            <p:nvPr/>
          </p:nvSpPr>
          <p:spPr>
            <a:xfrm>
              <a:off x="3031427" y="5178659"/>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DD2626"/>
                  </a:solidFill>
                  <a:latin typeface="Arial"/>
                  <a:ea typeface="Arial"/>
                  <a:cs typeface="Arial"/>
                  <a:sym typeface="Arial"/>
                </a:rPr>
                <a:t>NO</a:t>
              </a:r>
              <a:endParaRPr/>
            </a:p>
          </p:txBody>
        </p:sp>
        <p:cxnSp>
          <p:nvCxnSpPr>
            <p:cNvPr id="5325" name="Google Shape;5325;p266"/>
            <p:cNvCxnSpPr/>
            <p:nvPr/>
          </p:nvCxnSpPr>
          <p:spPr>
            <a:xfrm>
              <a:off x="3007606" y="5658400"/>
              <a:ext cx="0" cy="114785"/>
            </a:xfrm>
            <a:prstGeom prst="straightConnector1">
              <a:avLst/>
            </a:prstGeom>
            <a:noFill/>
            <a:ln cap="flat" cmpd="sng" w="19050">
              <a:solidFill>
                <a:srgbClr val="C00000"/>
              </a:solidFill>
              <a:prstDash val="solid"/>
              <a:miter lim="800000"/>
              <a:headEnd len="med" w="med" type="none"/>
              <a:tailEnd len="med" w="med" type="triangle"/>
            </a:ln>
          </p:spPr>
        </p:cxnSp>
        <p:sp>
          <p:nvSpPr>
            <p:cNvPr id="5326" name="Google Shape;5326;p266"/>
            <p:cNvSpPr/>
            <p:nvPr/>
          </p:nvSpPr>
          <p:spPr>
            <a:xfrm>
              <a:off x="3017206" y="5663207"/>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DD2626"/>
                  </a:solidFill>
                  <a:latin typeface="Arial"/>
                  <a:ea typeface="Arial"/>
                  <a:cs typeface="Arial"/>
                  <a:sym typeface="Arial"/>
                </a:rPr>
                <a:t>NO</a:t>
              </a:r>
              <a:endParaRPr/>
            </a:p>
          </p:txBody>
        </p:sp>
        <p:sp>
          <p:nvSpPr>
            <p:cNvPr id="5327" name="Google Shape;5327;p266"/>
            <p:cNvSpPr/>
            <p:nvPr/>
          </p:nvSpPr>
          <p:spPr>
            <a:xfrm>
              <a:off x="7232819" y="3180988"/>
              <a:ext cx="1191600"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28" name="Google Shape;5328;p266"/>
            <p:cNvSpPr/>
            <p:nvPr/>
          </p:nvSpPr>
          <p:spPr>
            <a:xfrm>
              <a:off x="7313552" y="3194410"/>
              <a:ext cx="1027162"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Ridge Regresson</a:t>
              </a:r>
              <a:endParaRPr b="1" sz="700">
                <a:solidFill>
                  <a:srgbClr val="262626"/>
                </a:solidFill>
                <a:latin typeface="Arial"/>
                <a:ea typeface="Arial"/>
                <a:cs typeface="Arial"/>
                <a:sym typeface="Arial"/>
              </a:endParaRPr>
            </a:p>
          </p:txBody>
        </p:sp>
        <p:sp>
          <p:nvSpPr>
            <p:cNvPr id="5329" name="Google Shape;5329;p266"/>
            <p:cNvSpPr/>
            <p:nvPr/>
          </p:nvSpPr>
          <p:spPr>
            <a:xfrm>
              <a:off x="7232819" y="3327046"/>
              <a:ext cx="1191600"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30" name="Google Shape;5330;p266"/>
            <p:cNvSpPr/>
            <p:nvPr/>
          </p:nvSpPr>
          <p:spPr>
            <a:xfrm>
              <a:off x="7232820" y="3349016"/>
              <a:ext cx="1188000"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SVR (kernel= ‘linear’</a:t>
              </a:r>
              <a:endParaRPr/>
            </a:p>
          </p:txBody>
        </p:sp>
        <p:cxnSp>
          <p:nvCxnSpPr>
            <p:cNvPr id="5331" name="Google Shape;5331;p266"/>
            <p:cNvCxnSpPr/>
            <p:nvPr/>
          </p:nvCxnSpPr>
          <p:spPr>
            <a:xfrm>
              <a:off x="7807463" y="3038596"/>
              <a:ext cx="0" cy="114785"/>
            </a:xfrm>
            <a:prstGeom prst="straightConnector1">
              <a:avLst/>
            </a:prstGeom>
            <a:noFill/>
            <a:ln cap="flat" cmpd="sng" w="19050">
              <a:solidFill>
                <a:srgbClr val="DD2626"/>
              </a:solidFill>
              <a:prstDash val="solid"/>
              <a:miter lim="800000"/>
              <a:headEnd len="med" w="med" type="none"/>
              <a:tailEnd len="med" w="med" type="triangle"/>
            </a:ln>
          </p:spPr>
        </p:cxnSp>
        <p:sp>
          <p:nvSpPr>
            <p:cNvPr id="5332" name="Google Shape;5332;p266"/>
            <p:cNvSpPr/>
            <p:nvPr/>
          </p:nvSpPr>
          <p:spPr>
            <a:xfrm>
              <a:off x="7839277" y="3061593"/>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FF0000"/>
                  </a:solidFill>
                  <a:latin typeface="Arial"/>
                  <a:ea typeface="Arial"/>
                  <a:cs typeface="Arial"/>
                  <a:sym typeface="Arial"/>
                </a:rPr>
                <a:t>NO</a:t>
              </a:r>
              <a:endParaRPr/>
            </a:p>
          </p:txBody>
        </p:sp>
        <p:cxnSp>
          <p:nvCxnSpPr>
            <p:cNvPr id="5333" name="Google Shape;5333;p266"/>
            <p:cNvCxnSpPr/>
            <p:nvPr/>
          </p:nvCxnSpPr>
          <p:spPr>
            <a:xfrm>
              <a:off x="7807463" y="3521838"/>
              <a:ext cx="0" cy="114785"/>
            </a:xfrm>
            <a:prstGeom prst="straightConnector1">
              <a:avLst/>
            </a:prstGeom>
            <a:noFill/>
            <a:ln cap="flat" cmpd="sng" w="19050">
              <a:solidFill>
                <a:srgbClr val="BF9000"/>
              </a:solidFill>
              <a:prstDash val="solid"/>
              <a:miter lim="800000"/>
              <a:headEnd len="med" w="med" type="none"/>
              <a:tailEnd len="med" w="med" type="triangle"/>
            </a:ln>
          </p:spPr>
        </p:cxnSp>
        <p:sp>
          <p:nvSpPr>
            <p:cNvPr id="5334" name="Google Shape;5334;p266"/>
            <p:cNvSpPr/>
            <p:nvPr/>
          </p:nvSpPr>
          <p:spPr>
            <a:xfrm>
              <a:off x="7839277" y="3544835"/>
              <a:ext cx="581543"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BF9000"/>
                  </a:solidFill>
                  <a:latin typeface="Arial"/>
                  <a:ea typeface="Arial"/>
                  <a:cs typeface="Arial"/>
                  <a:sym typeface="Arial"/>
                </a:rPr>
                <a:t>NOT WORKING</a:t>
              </a:r>
              <a:endParaRPr/>
            </a:p>
          </p:txBody>
        </p:sp>
        <p:sp>
          <p:nvSpPr>
            <p:cNvPr id="5335" name="Google Shape;5335;p266"/>
            <p:cNvSpPr/>
            <p:nvPr/>
          </p:nvSpPr>
          <p:spPr>
            <a:xfrm>
              <a:off x="7232819" y="3676468"/>
              <a:ext cx="1191600"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36" name="Google Shape;5336;p266"/>
            <p:cNvSpPr/>
            <p:nvPr/>
          </p:nvSpPr>
          <p:spPr>
            <a:xfrm>
              <a:off x="7313552" y="3689890"/>
              <a:ext cx="1027162"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SVR(kernel=‘rbf'</a:t>
              </a:r>
              <a:endParaRPr/>
            </a:p>
          </p:txBody>
        </p:sp>
        <p:sp>
          <p:nvSpPr>
            <p:cNvPr id="5337" name="Google Shape;5337;p266"/>
            <p:cNvSpPr/>
            <p:nvPr/>
          </p:nvSpPr>
          <p:spPr>
            <a:xfrm>
              <a:off x="7232819" y="3822526"/>
              <a:ext cx="1191600" cy="149957"/>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38" name="Google Shape;5338;p266"/>
            <p:cNvSpPr/>
            <p:nvPr/>
          </p:nvSpPr>
          <p:spPr>
            <a:xfrm>
              <a:off x="7232820" y="3844496"/>
              <a:ext cx="1188000"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EnsembleRegressors</a:t>
              </a:r>
              <a:endParaRPr b="1" sz="700">
                <a:solidFill>
                  <a:srgbClr val="262626"/>
                </a:solidFill>
                <a:latin typeface="Arial"/>
                <a:ea typeface="Arial"/>
                <a:cs typeface="Arial"/>
                <a:sym typeface="Arial"/>
              </a:endParaRPr>
            </a:p>
          </p:txBody>
        </p:sp>
        <p:sp>
          <p:nvSpPr>
            <p:cNvPr id="5339" name="Google Shape;5339;p266"/>
            <p:cNvSpPr/>
            <p:nvPr/>
          </p:nvSpPr>
          <p:spPr>
            <a:xfrm>
              <a:off x="6674056" y="4438455"/>
              <a:ext cx="2237796" cy="20582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Giảm chiều hướng</a:t>
              </a:r>
              <a:endParaRPr b="1" sz="1200">
                <a:solidFill>
                  <a:srgbClr val="262626"/>
                </a:solidFill>
                <a:latin typeface="Arial"/>
                <a:ea typeface="Arial"/>
                <a:cs typeface="Arial"/>
                <a:sym typeface="Arial"/>
              </a:endParaRPr>
            </a:p>
          </p:txBody>
        </p:sp>
        <p:cxnSp>
          <p:nvCxnSpPr>
            <p:cNvPr id="5340" name="Google Shape;5340;p266"/>
            <p:cNvCxnSpPr/>
            <p:nvPr/>
          </p:nvCxnSpPr>
          <p:spPr>
            <a:xfrm>
              <a:off x="6769643" y="5154020"/>
              <a:ext cx="0" cy="114785"/>
            </a:xfrm>
            <a:prstGeom prst="straightConnector1">
              <a:avLst/>
            </a:prstGeom>
            <a:noFill/>
            <a:ln cap="flat" cmpd="sng" w="19050">
              <a:solidFill>
                <a:srgbClr val="BF9000"/>
              </a:solidFill>
              <a:prstDash val="solid"/>
              <a:miter lim="800000"/>
              <a:headEnd len="med" w="med" type="none"/>
              <a:tailEnd len="med" w="med" type="triangle"/>
            </a:ln>
          </p:spPr>
        </p:cxnSp>
        <p:sp>
          <p:nvSpPr>
            <p:cNvPr id="5341" name="Google Shape;5341;p266"/>
            <p:cNvSpPr/>
            <p:nvPr/>
          </p:nvSpPr>
          <p:spPr>
            <a:xfrm>
              <a:off x="6801457" y="5177016"/>
              <a:ext cx="581543"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BF9000"/>
                  </a:solidFill>
                  <a:latin typeface="Arial"/>
                  <a:ea typeface="Arial"/>
                  <a:cs typeface="Arial"/>
                  <a:sym typeface="Arial"/>
                </a:rPr>
                <a:t>NOT WORKING</a:t>
              </a:r>
              <a:endParaRPr/>
            </a:p>
          </p:txBody>
        </p:sp>
        <p:sp>
          <p:nvSpPr>
            <p:cNvPr id="5342" name="Google Shape;5342;p266"/>
            <p:cNvSpPr/>
            <p:nvPr/>
          </p:nvSpPr>
          <p:spPr>
            <a:xfrm>
              <a:off x="6431371" y="5317863"/>
              <a:ext cx="693611" cy="298440"/>
            </a:xfrm>
            <a:prstGeom prst="ellipse">
              <a:avLst/>
            </a:prstGeom>
            <a:solidFill>
              <a:srgbClr val="D5E0F8"/>
            </a:solid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43" name="Google Shape;5343;p266"/>
            <p:cNvSpPr/>
            <p:nvPr/>
          </p:nvSpPr>
          <p:spPr>
            <a:xfrm>
              <a:off x="6555802" y="5364170"/>
              <a:ext cx="444749" cy="20582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&lt;10k</a:t>
              </a:r>
              <a:endParaRPr/>
            </a:p>
            <a:p>
              <a:pPr indent="0" lvl="0" marL="0" marR="0" rtl="0" algn="ctr">
                <a:spcBef>
                  <a:spcPts val="0"/>
                </a:spcBef>
                <a:spcAft>
                  <a:spcPts val="0"/>
                </a:spcAft>
                <a:buNone/>
              </a:pPr>
              <a:r>
                <a:rPr b="1" lang="en-US" sz="500">
                  <a:solidFill>
                    <a:srgbClr val="262626"/>
                  </a:solidFill>
                  <a:latin typeface="Arial"/>
                  <a:ea typeface="Arial"/>
                  <a:cs typeface="Arial"/>
                  <a:sym typeface="Arial"/>
                </a:rPr>
                <a:t>samples</a:t>
              </a:r>
              <a:endParaRPr/>
            </a:p>
          </p:txBody>
        </p:sp>
        <p:sp>
          <p:nvSpPr>
            <p:cNvPr id="5344" name="Google Shape;5344;p266"/>
            <p:cNvSpPr/>
            <p:nvPr/>
          </p:nvSpPr>
          <p:spPr>
            <a:xfrm>
              <a:off x="7360212" y="5317125"/>
              <a:ext cx="1080000" cy="153554"/>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45" name="Google Shape;5345;p266"/>
            <p:cNvSpPr/>
            <p:nvPr/>
          </p:nvSpPr>
          <p:spPr>
            <a:xfrm>
              <a:off x="7400578" y="5330547"/>
              <a:ext cx="1027162"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Isomap</a:t>
              </a:r>
              <a:endParaRPr b="1" sz="700">
                <a:solidFill>
                  <a:srgbClr val="262626"/>
                </a:solidFill>
                <a:latin typeface="Arial"/>
                <a:ea typeface="Arial"/>
                <a:cs typeface="Arial"/>
                <a:sym typeface="Arial"/>
              </a:endParaRPr>
            </a:p>
          </p:txBody>
        </p:sp>
        <p:sp>
          <p:nvSpPr>
            <p:cNvPr id="5346" name="Google Shape;5346;p266"/>
            <p:cNvSpPr/>
            <p:nvPr/>
          </p:nvSpPr>
          <p:spPr>
            <a:xfrm>
              <a:off x="7360212" y="5463183"/>
              <a:ext cx="1080000" cy="153554"/>
            </a:xfrm>
            <a:prstGeom prst="roundRect">
              <a:avLst>
                <a:gd fmla="val 29486"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47" name="Google Shape;5347;p266"/>
            <p:cNvSpPr/>
            <p:nvPr/>
          </p:nvSpPr>
          <p:spPr>
            <a:xfrm>
              <a:off x="7374160" y="5476581"/>
              <a:ext cx="1079999"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Spectral Embedding</a:t>
              </a:r>
              <a:endParaRPr/>
            </a:p>
          </p:txBody>
        </p:sp>
        <p:cxnSp>
          <p:nvCxnSpPr>
            <p:cNvPr id="5348" name="Google Shape;5348;p266"/>
            <p:cNvCxnSpPr/>
            <p:nvPr/>
          </p:nvCxnSpPr>
          <p:spPr>
            <a:xfrm>
              <a:off x="7190478" y="5470679"/>
              <a:ext cx="114785" cy="0"/>
            </a:xfrm>
            <a:prstGeom prst="straightConnector1">
              <a:avLst/>
            </a:prstGeom>
            <a:noFill/>
            <a:ln cap="flat" cmpd="sng" w="19050">
              <a:solidFill>
                <a:srgbClr val="3D9933"/>
              </a:solidFill>
              <a:prstDash val="solid"/>
              <a:miter lim="800000"/>
              <a:headEnd len="med" w="med" type="none"/>
              <a:tailEnd len="med" w="med" type="triangle"/>
            </a:ln>
          </p:spPr>
        </p:cxnSp>
        <p:sp>
          <p:nvSpPr>
            <p:cNvPr id="5349" name="Google Shape;5349;p266"/>
            <p:cNvSpPr/>
            <p:nvPr/>
          </p:nvSpPr>
          <p:spPr>
            <a:xfrm>
              <a:off x="7119866" y="5530251"/>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3D9933"/>
                  </a:solidFill>
                  <a:latin typeface="Arial"/>
                  <a:ea typeface="Arial"/>
                  <a:cs typeface="Arial"/>
                  <a:sym typeface="Arial"/>
                </a:rPr>
                <a:t>YES</a:t>
              </a:r>
              <a:endParaRPr/>
            </a:p>
          </p:txBody>
        </p:sp>
        <p:sp>
          <p:nvSpPr>
            <p:cNvPr id="5350" name="Google Shape;5350;p266"/>
            <p:cNvSpPr/>
            <p:nvPr/>
          </p:nvSpPr>
          <p:spPr>
            <a:xfrm>
              <a:off x="8651521" y="5312358"/>
              <a:ext cx="573923"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51" name="Google Shape;5351;p266"/>
            <p:cNvSpPr/>
            <p:nvPr/>
          </p:nvSpPr>
          <p:spPr>
            <a:xfrm>
              <a:off x="8688435" y="5400021"/>
              <a:ext cx="500095"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LLE</a:t>
              </a:r>
              <a:endParaRPr/>
            </a:p>
          </p:txBody>
        </p:sp>
        <p:cxnSp>
          <p:nvCxnSpPr>
            <p:cNvPr id="5352" name="Google Shape;5352;p266"/>
            <p:cNvCxnSpPr/>
            <p:nvPr/>
          </p:nvCxnSpPr>
          <p:spPr>
            <a:xfrm rot="10800000">
              <a:off x="8482415" y="5479869"/>
              <a:ext cx="114785" cy="0"/>
            </a:xfrm>
            <a:prstGeom prst="straightConnector1">
              <a:avLst/>
            </a:prstGeom>
            <a:noFill/>
            <a:ln cap="flat" cmpd="sng" w="19050">
              <a:solidFill>
                <a:srgbClr val="BF9000"/>
              </a:solidFill>
              <a:prstDash val="solid"/>
              <a:miter lim="800000"/>
              <a:headEnd len="med" w="med" type="none"/>
              <a:tailEnd len="med" w="med" type="triangle"/>
            </a:ln>
          </p:spPr>
        </p:cxnSp>
        <p:sp>
          <p:nvSpPr>
            <p:cNvPr id="5353" name="Google Shape;5353;p266"/>
            <p:cNvSpPr/>
            <p:nvPr/>
          </p:nvSpPr>
          <p:spPr>
            <a:xfrm>
              <a:off x="8116846" y="5654838"/>
              <a:ext cx="845922"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BF9000"/>
                  </a:solidFill>
                  <a:latin typeface="Arial"/>
                  <a:ea typeface="Arial"/>
                  <a:cs typeface="Arial"/>
                  <a:sym typeface="Arial"/>
                </a:rPr>
                <a:t>NOT WORKING</a:t>
              </a:r>
              <a:endParaRPr/>
            </a:p>
          </p:txBody>
        </p:sp>
        <p:cxnSp>
          <p:nvCxnSpPr>
            <p:cNvPr id="5354" name="Google Shape;5354;p266"/>
            <p:cNvCxnSpPr/>
            <p:nvPr/>
          </p:nvCxnSpPr>
          <p:spPr>
            <a:xfrm>
              <a:off x="6765520" y="5670241"/>
              <a:ext cx="0" cy="114785"/>
            </a:xfrm>
            <a:prstGeom prst="straightConnector1">
              <a:avLst/>
            </a:prstGeom>
            <a:noFill/>
            <a:ln cap="flat" cmpd="sng" w="19050">
              <a:solidFill>
                <a:srgbClr val="DD2626"/>
              </a:solidFill>
              <a:prstDash val="solid"/>
              <a:miter lim="800000"/>
              <a:headEnd len="med" w="med" type="none"/>
              <a:tailEnd len="med" w="med" type="triangle"/>
            </a:ln>
          </p:spPr>
        </p:cxnSp>
        <p:sp>
          <p:nvSpPr>
            <p:cNvPr id="5355" name="Google Shape;5355;p266"/>
            <p:cNvSpPr/>
            <p:nvPr/>
          </p:nvSpPr>
          <p:spPr>
            <a:xfrm>
              <a:off x="6797334" y="5693238"/>
              <a:ext cx="237599" cy="857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500">
                  <a:solidFill>
                    <a:srgbClr val="FF0000"/>
                  </a:solidFill>
                  <a:latin typeface="Arial"/>
                  <a:ea typeface="Arial"/>
                  <a:cs typeface="Arial"/>
                  <a:sym typeface="Arial"/>
                </a:rPr>
                <a:t>NO</a:t>
              </a:r>
              <a:endParaRPr/>
            </a:p>
          </p:txBody>
        </p:sp>
        <p:sp>
          <p:nvSpPr>
            <p:cNvPr id="5356" name="Google Shape;5356;p266"/>
            <p:cNvSpPr/>
            <p:nvPr/>
          </p:nvSpPr>
          <p:spPr>
            <a:xfrm>
              <a:off x="6435828" y="5816919"/>
              <a:ext cx="684038" cy="298440"/>
            </a:xfrm>
            <a:prstGeom prst="roundRect">
              <a:avLst>
                <a:gd fmla="val 16667" name="adj"/>
              </a:avLst>
            </a:prstGeom>
            <a:solidFill>
              <a:srgbClr val="7FD7A7"/>
            </a:solidFill>
            <a:ln cap="flat" cmpd="sng" w="19050">
              <a:solidFill>
                <a:srgbClr val="07B2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Calibri"/>
                <a:ea typeface="Calibri"/>
                <a:cs typeface="Calibri"/>
                <a:sym typeface="Calibri"/>
              </a:endParaRPr>
            </a:p>
          </p:txBody>
        </p:sp>
        <p:sp>
          <p:nvSpPr>
            <p:cNvPr id="5357" name="Google Shape;5357;p266"/>
            <p:cNvSpPr/>
            <p:nvPr/>
          </p:nvSpPr>
          <p:spPr>
            <a:xfrm>
              <a:off x="6447104" y="5843027"/>
              <a:ext cx="661498"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700">
                  <a:solidFill>
                    <a:srgbClr val="262626"/>
                  </a:solidFill>
                  <a:latin typeface="Arial"/>
                  <a:ea typeface="Arial"/>
                  <a:cs typeface="Arial"/>
                  <a:sym typeface="Arial"/>
                </a:rPr>
                <a:t>kernel</a:t>
              </a:r>
              <a:endParaRPr/>
            </a:p>
            <a:p>
              <a:pPr indent="0" lvl="0" marL="0" marR="0" rtl="0" algn="ctr">
                <a:spcBef>
                  <a:spcPts val="0"/>
                </a:spcBef>
                <a:spcAft>
                  <a:spcPts val="0"/>
                </a:spcAft>
                <a:buNone/>
              </a:pPr>
              <a:r>
                <a:rPr b="1" lang="en-US" sz="700">
                  <a:solidFill>
                    <a:srgbClr val="262626"/>
                  </a:solidFill>
                  <a:latin typeface="Arial"/>
                  <a:ea typeface="Arial"/>
                  <a:cs typeface="Arial"/>
                  <a:sym typeface="Arial"/>
                </a:rPr>
                <a:t>approximation</a:t>
              </a:r>
              <a:endParaRPr/>
            </a:p>
          </p:txBody>
        </p:sp>
      </p:grpSp>
      <p:sp>
        <p:nvSpPr>
          <p:cNvPr id="5358" name="Google Shape;5358;p26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Huấn luyện và Kiểm tra với Học máy</a:t>
            </a:r>
            <a:endParaRPr sz="2400">
              <a:solidFill>
                <a:srgbClr val="0C0C0C"/>
              </a:solidFill>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3" name="Shape 5363"/>
        <p:cNvGrpSpPr/>
        <p:nvPr/>
      </p:nvGrpSpPr>
      <p:grpSpPr>
        <a:xfrm>
          <a:off x="0" y="0"/>
          <a:ext cx="0" cy="0"/>
          <a:chOff x="0" y="0"/>
          <a:chExt cx="0" cy="0"/>
        </a:xfrm>
      </p:grpSpPr>
      <p:grpSp>
        <p:nvGrpSpPr>
          <p:cNvPr id="5364" name="Google Shape;5364;p267"/>
          <p:cNvGrpSpPr/>
          <p:nvPr/>
        </p:nvGrpSpPr>
        <p:grpSpPr>
          <a:xfrm>
            <a:off x="450000" y="450000"/>
            <a:ext cx="9018000" cy="276999"/>
            <a:chOff x="450000" y="450000"/>
            <a:chExt cx="9018000" cy="276999"/>
          </a:xfrm>
        </p:grpSpPr>
        <p:sp>
          <p:nvSpPr>
            <p:cNvPr id="5365" name="Google Shape;5365;p2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Huấn luyện và Kiểm tra với Học máy</a:t>
              </a:r>
              <a:endParaRPr sz="1800">
                <a:solidFill>
                  <a:schemeClr val="lt1"/>
                </a:solidFill>
                <a:latin typeface="Arial"/>
                <a:ea typeface="Arial"/>
                <a:cs typeface="Arial"/>
                <a:sym typeface="Arial"/>
              </a:endParaRPr>
            </a:p>
          </p:txBody>
        </p:sp>
        <p:sp>
          <p:nvSpPr>
            <p:cNvPr id="5366" name="Google Shape;5366;p2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grpSp>
        <p:nvGrpSpPr>
          <p:cNvPr id="5367" name="Google Shape;5367;p267"/>
          <p:cNvGrpSpPr/>
          <p:nvPr/>
        </p:nvGrpSpPr>
        <p:grpSpPr>
          <a:xfrm>
            <a:off x="559817" y="1412776"/>
            <a:ext cx="8783192" cy="215444"/>
            <a:chOff x="559817" y="2136914"/>
            <a:chExt cx="8783192" cy="215444"/>
          </a:xfrm>
        </p:grpSpPr>
        <p:sp>
          <p:nvSpPr>
            <p:cNvPr id="5368" name="Google Shape;5368;p26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369" name="Google Shape;5369;p26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Chọn thuật toán Học máy phù hợp với dữ liệu.</a:t>
              </a:r>
              <a:endParaRPr sz="1400">
                <a:solidFill>
                  <a:srgbClr val="262626"/>
                </a:solidFill>
                <a:latin typeface="Arial"/>
                <a:ea typeface="Arial"/>
                <a:cs typeface="Arial"/>
                <a:sym typeface="Arial"/>
              </a:endParaRPr>
            </a:p>
          </p:txBody>
        </p:sp>
      </p:grpSp>
      <p:sp>
        <p:nvSpPr>
          <p:cNvPr id="5370" name="Google Shape;5370;p267"/>
          <p:cNvSpPr/>
          <p:nvPr/>
        </p:nvSpPr>
        <p:spPr>
          <a:xfrm>
            <a:off x="670746" y="1700808"/>
            <a:ext cx="8673279" cy="3459134"/>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có giám sát là các chức năng học máy cố gắng dự đoán hoặc phân loại các giá trị của các biến khách quan (hoặc biến phản hồi) trong dữ liệu vô hình vì bộ dữ liệu huấn luyện có các biến mục tiêu (hoặc biến phản hồi) được dự đoán (Y).</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được gọi là học có giám sát vì thuật toán được yêu cầu dự đoán một mục tiêu nhất định.</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có giám sát chủ yếu được phân loại thành các bài toán phân loại và hồi quy tùy thuộc vào các loại biến khách quan (hoặc biến phản hồi).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Nói cách khác, phân loại được áp dụng nếu các biến khách quan (hoặc biến phản hồi) rời rạc hoặc danh nghĩa, chẳng hạn như 'nam / nữ', 'thư rác / ham mail', 'positive / trung lập / negative', 'Seoul / Busan / Gyeonggi / Gangwon,' v.v. Mặt khác, hồi quy được áp dụng nếu các biến khách quan (hoặc biến phản hồi) là số, chẳng hạn như 0~10, -500~500, -3.5~3.5, -∞~∞, etc.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dữ liệu đã cho không có dấu phân loại hoặc biến khách quan (hoặc biến phản hồi) và nếu nó không cố gắng dự đoán giá trị mục tiêu, Học không giám sát được áp dụng.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Học không giám sát được phân loại thành cụm, liên kết, giảm kích thước và các loại khác tùy thuộc vào mục đích phân tích và phương thức. Thông tin chi tiết sẽ được giải thích trong các Chương khác.</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5" name="Shape 5375"/>
        <p:cNvGrpSpPr/>
        <p:nvPr/>
      </p:nvGrpSpPr>
      <p:grpSpPr>
        <a:xfrm>
          <a:off x="0" y="0"/>
          <a:ext cx="0" cy="0"/>
          <a:chOff x="0" y="0"/>
          <a:chExt cx="0" cy="0"/>
        </a:xfrm>
      </p:grpSpPr>
      <p:grpSp>
        <p:nvGrpSpPr>
          <p:cNvPr id="5376" name="Google Shape;5376;p268"/>
          <p:cNvGrpSpPr/>
          <p:nvPr/>
        </p:nvGrpSpPr>
        <p:grpSpPr>
          <a:xfrm>
            <a:off x="450000" y="450000"/>
            <a:ext cx="9018000" cy="276999"/>
            <a:chOff x="450000" y="450000"/>
            <a:chExt cx="9018000" cy="276999"/>
          </a:xfrm>
        </p:grpSpPr>
        <p:sp>
          <p:nvSpPr>
            <p:cNvPr id="5377" name="Google Shape;5377;p2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Huấn luyện và Kiểm tra với Học máy</a:t>
              </a:r>
              <a:endParaRPr sz="1800">
                <a:solidFill>
                  <a:schemeClr val="lt1"/>
                </a:solidFill>
                <a:latin typeface="Arial"/>
                <a:ea typeface="Arial"/>
                <a:cs typeface="Arial"/>
                <a:sym typeface="Arial"/>
              </a:endParaRPr>
            </a:p>
          </p:txBody>
        </p:sp>
        <p:sp>
          <p:nvSpPr>
            <p:cNvPr id="5378" name="Google Shape;5378;p2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grpSp>
        <p:nvGrpSpPr>
          <p:cNvPr id="5379" name="Google Shape;5379;p268"/>
          <p:cNvGrpSpPr/>
          <p:nvPr/>
        </p:nvGrpSpPr>
        <p:grpSpPr>
          <a:xfrm>
            <a:off x="559817" y="1412776"/>
            <a:ext cx="8783192" cy="215444"/>
            <a:chOff x="559817" y="2136914"/>
            <a:chExt cx="8783192" cy="215444"/>
          </a:xfrm>
        </p:grpSpPr>
        <p:sp>
          <p:nvSpPr>
            <p:cNvPr id="5380" name="Google Shape;5380;p26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381" name="Google Shape;5381;p26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Chọn thuật toán Học máy phù hợp với dữ liệu..</a:t>
              </a:r>
              <a:endParaRPr sz="1400">
                <a:solidFill>
                  <a:srgbClr val="262626"/>
                </a:solidFill>
                <a:latin typeface="Arial"/>
                <a:ea typeface="Arial"/>
                <a:cs typeface="Arial"/>
                <a:sym typeface="Arial"/>
              </a:endParaRPr>
            </a:p>
          </p:txBody>
        </p:sp>
      </p:grpSp>
      <p:sp>
        <p:nvSpPr>
          <p:cNvPr id="5382" name="Google Shape;5382;p268"/>
          <p:cNvSpPr/>
          <p:nvPr/>
        </p:nvSpPr>
        <p:spPr>
          <a:xfrm>
            <a:off x="670746" y="4608532"/>
            <a:ext cx="8673279" cy="1350864"/>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 thể hiện trong hình trên, mạng nơ-ron có thể được áp dụng nếu có câu trả lời đúng và nó dành cho mục đích phân loại hoặc có nhiều dữ liệu. Nếu không, có thể sử dụng thuật toán cây quyết định hoặc SVC.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Ngoài ra, thuật toán Naïve Bayes có thể được sử dụng nếu dữ liệu ở dạng văn bản.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thức KNN được sử dụng nếu nó không phải là dữ liệu văn bản. Cũng có thể sử dụng phương thức ensemble với hiệu suất tốt hơn.</a:t>
            </a:r>
            <a:endParaRPr/>
          </a:p>
        </p:txBody>
      </p:sp>
      <p:pic>
        <p:nvPicPr>
          <p:cNvPr id="5383" name="Google Shape;5383;p268"/>
          <p:cNvPicPr preferRelativeResize="0"/>
          <p:nvPr/>
        </p:nvPicPr>
        <p:blipFill rotWithShape="1">
          <a:blip r:embed="rId3">
            <a:alphaModFix/>
          </a:blip>
          <a:srcRect b="34784" l="0" r="-1324" t="0"/>
          <a:stretch/>
        </p:blipFill>
        <p:spPr>
          <a:xfrm>
            <a:off x="993863" y="1772816"/>
            <a:ext cx="7915100" cy="2619869"/>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8" name="Shape 5388"/>
        <p:cNvGrpSpPr/>
        <p:nvPr/>
      </p:nvGrpSpPr>
      <p:grpSpPr>
        <a:xfrm>
          <a:off x="0" y="0"/>
          <a:ext cx="0" cy="0"/>
          <a:chOff x="0" y="0"/>
          <a:chExt cx="0" cy="0"/>
        </a:xfrm>
      </p:grpSpPr>
      <p:grpSp>
        <p:nvGrpSpPr>
          <p:cNvPr id="5389" name="Google Shape;5389;p269"/>
          <p:cNvGrpSpPr/>
          <p:nvPr/>
        </p:nvGrpSpPr>
        <p:grpSpPr>
          <a:xfrm>
            <a:off x="450000" y="450000"/>
            <a:ext cx="9018000" cy="276999"/>
            <a:chOff x="450000" y="450000"/>
            <a:chExt cx="9018000" cy="276999"/>
          </a:xfrm>
        </p:grpSpPr>
        <p:sp>
          <p:nvSpPr>
            <p:cNvPr id="5390" name="Google Shape;5390;p2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Huấn luyện và Kiểm tra với Học máy</a:t>
              </a:r>
              <a:endParaRPr sz="1800">
                <a:solidFill>
                  <a:schemeClr val="lt1"/>
                </a:solidFill>
                <a:latin typeface="Arial"/>
                <a:ea typeface="Arial"/>
                <a:cs typeface="Arial"/>
                <a:sym typeface="Arial"/>
              </a:endParaRPr>
            </a:p>
          </p:txBody>
        </p:sp>
        <p:sp>
          <p:nvSpPr>
            <p:cNvPr id="5391" name="Google Shape;5391;p2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grpSp>
        <p:nvGrpSpPr>
          <p:cNvPr id="5392" name="Google Shape;5392;p269"/>
          <p:cNvGrpSpPr/>
          <p:nvPr/>
        </p:nvGrpSpPr>
        <p:grpSpPr>
          <a:xfrm>
            <a:off x="559817" y="1412776"/>
            <a:ext cx="8783192" cy="215444"/>
            <a:chOff x="559817" y="2136914"/>
            <a:chExt cx="8783192" cy="215444"/>
          </a:xfrm>
        </p:grpSpPr>
        <p:sp>
          <p:nvSpPr>
            <p:cNvPr id="5393" name="Google Shape;5393;p26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394" name="Google Shape;5394;p26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Học máy để phân loại</a:t>
              </a:r>
              <a:endParaRPr sz="1400">
                <a:solidFill>
                  <a:srgbClr val="262626"/>
                </a:solidFill>
                <a:latin typeface="Arial"/>
                <a:ea typeface="Arial"/>
                <a:cs typeface="Arial"/>
                <a:sym typeface="Arial"/>
              </a:endParaRPr>
            </a:p>
          </p:txBody>
        </p:sp>
      </p:grpSp>
      <p:sp>
        <p:nvSpPr>
          <p:cNvPr id="5395" name="Google Shape;5395;p269"/>
          <p:cNvSpPr/>
          <p:nvPr/>
        </p:nvSpPr>
        <p:spPr>
          <a:xfrm>
            <a:off x="670746" y="1700808"/>
            <a:ext cx="8673279" cy="104821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loại được sử dụng nếu các biến khách quan (hoặc biến phản hồi) có thể được phân loại thành các loại nhất định, chẳng hạn như loại rời rạc hoặc danh nghĩa. Nó là phổ biến nhất và thường được tìm thấy trong phân tích dữ liệu dựa trên học máy.</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thuật toán học máy để phân loại có thể được áp dụng cho các vấn đề hàng ngày và kinh doanh mở rộng. </a:t>
            </a:r>
            <a:endParaRPr/>
          </a:p>
        </p:txBody>
      </p:sp>
      <p:grpSp>
        <p:nvGrpSpPr>
          <p:cNvPr id="5396" name="Google Shape;5396;p269"/>
          <p:cNvGrpSpPr/>
          <p:nvPr/>
        </p:nvGrpSpPr>
        <p:grpSpPr>
          <a:xfrm>
            <a:off x="846956" y="2657198"/>
            <a:ext cx="6979589" cy="2463990"/>
            <a:chOff x="846956" y="5969789"/>
            <a:chExt cx="6979589" cy="2463990"/>
          </a:xfrm>
        </p:grpSpPr>
        <p:sp>
          <p:nvSpPr>
            <p:cNvPr id="5397" name="Google Shape;5397;p269"/>
            <p:cNvSpPr/>
            <p:nvPr/>
          </p:nvSpPr>
          <p:spPr>
            <a:xfrm>
              <a:off x="846956" y="6030686"/>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5398" name="Google Shape;5398;p269"/>
            <p:cNvSpPr/>
            <p:nvPr/>
          </p:nvSpPr>
          <p:spPr>
            <a:xfrm>
              <a:off x="1222454" y="5969789"/>
              <a:ext cx="6604091" cy="2463990"/>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Ví dụ được sử dụng thường xuyên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(1) Phân loại thư rác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(2) Dự đoán phá sản doanh nghiệp</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(3) Dự đoán mất khách hàng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(4) Phân loại xếp hạng tín dụng của khách hàng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(5) Dự đoán sự xuất hiện của một bệnh nhất định (ví dụ:ung thư, bệnh tim, v.v.)</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(6) Dự đoán phản ứng của khách hàng đối với một sự kiện tiếp thị cụ thể</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(7) Dự đoán mua hàng của khách hàng</a:t>
              </a:r>
              <a:endParaRPr sz="1300">
                <a:solidFill>
                  <a:srgbClr val="262626"/>
                </a:solidFill>
                <a:latin typeface="Arial"/>
                <a:ea typeface="Arial"/>
                <a:cs typeface="Arial"/>
                <a:sym typeface="Arial"/>
              </a:endParaRPr>
            </a:p>
          </p:txBody>
        </p:sp>
      </p:grpSp>
      <p:sp>
        <p:nvSpPr>
          <p:cNvPr id="5399" name="Google Shape;5399;p269"/>
          <p:cNvSpPr/>
          <p:nvPr/>
        </p:nvSpPr>
        <p:spPr>
          <a:xfrm>
            <a:off x="670746" y="5013817"/>
            <a:ext cx="8673279"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ví dụ được cung cấp ở trên là cực kỳ ít ứng dụng thực tế; có vô số lĩnh vực kinh doanh mà loại phân loại Học máy được áp dụng. Loại máy học này đã liên tục được áp dụng với R&amp;D mới và các phương thức kinh doanh.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4" name="Shape 5404"/>
        <p:cNvGrpSpPr/>
        <p:nvPr/>
      </p:nvGrpSpPr>
      <p:grpSpPr>
        <a:xfrm>
          <a:off x="0" y="0"/>
          <a:ext cx="0" cy="0"/>
          <a:chOff x="0" y="0"/>
          <a:chExt cx="0" cy="0"/>
        </a:xfrm>
      </p:grpSpPr>
      <p:grpSp>
        <p:nvGrpSpPr>
          <p:cNvPr id="5405" name="Google Shape;5405;p270"/>
          <p:cNvGrpSpPr/>
          <p:nvPr/>
        </p:nvGrpSpPr>
        <p:grpSpPr>
          <a:xfrm>
            <a:off x="450000" y="450000"/>
            <a:ext cx="9018000" cy="276999"/>
            <a:chOff x="450000" y="450000"/>
            <a:chExt cx="9018000" cy="276999"/>
          </a:xfrm>
        </p:grpSpPr>
        <p:sp>
          <p:nvSpPr>
            <p:cNvPr id="5406" name="Google Shape;5406;p2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Huấn luyện và Kiểm tra với Học máy</a:t>
              </a:r>
              <a:endParaRPr sz="1800">
                <a:solidFill>
                  <a:schemeClr val="lt1"/>
                </a:solidFill>
                <a:latin typeface="Arial"/>
                <a:ea typeface="Arial"/>
                <a:cs typeface="Arial"/>
                <a:sym typeface="Arial"/>
              </a:endParaRPr>
            </a:p>
          </p:txBody>
        </p:sp>
        <p:sp>
          <p:nvSpPr>
            <p:cNvPr id="5407" name="Google Shape;5407;p2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grpSp>
        <p:nvGrpSpPr>
          <p:cNvPr id="5408" name="Google Shape;5408;p270"/>
          <p:cNvGrpSpPr/>
          <p:nvPr/>
        </p:nvGrpSpPr>
        <p:grpSpPr>
          <a:xfrm>
            <a:off x="559817" y="1412776"/>
            <a:ext cx="8783192" cy="215444"/>
            <a:chOff x="559817" y="2136914"/>
            <a:chExt cx="8783192" cy="215444"/>
          </a:xfrm>
        </p:grpSpPr>
        <p:sp>
          <p:nvSpPr>
            <p:cNvPr id="5409" name="Google Shape;5409;p27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410" name="Google Shape;5410;p27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loại thuật toán học máy để phân loại (1/2)</a:t>
              </a:r>
              <a:endParaRPr sz="1400">
                <a:solidFill>
                  <a:srgbClr val="262626"/>
                </a:solidFill>
                <a:latin typeface="Arial"/>
                <a:ea typeface="Arial"/>
                <a:cs typeface="Arial"/>
                <a:sym typeface="Arial"/>
              </a:endParaRPr>
            </a:p>
          </p:txBody>
        </p:sp>
      </p:grpSp>
      <p:sp>
        <p:nvSpPr>
          <p:cNvPr id="5411" name="Google Shape;5411;p270"/>
          <p:cNvSpPr/>
          <p:nvPr/>
        </p:nvSpPr>
        <p:spPr>
          <a:xfrm>
            <a:off x="670746" y="1700808"/>
            <a:ext cx="8673279"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nhiều loại phân loại khác nhau các thuật toán học máy. Một số trong số đó có thể được sử dụng cho các vấn đề hồi quy. Bảng sau đây cung cấp các mô tả về các phương thức phân loại thường được sử dụng.</a:t>
            </a:r>
            <a:endParaRPr sz="1300">
              <a:solidFill>
                <a:srgbClr val="262626"/>
              </a:solidFill>
              <a:latin typeface="Arial"/>
              <a:ea typeface="Arial"/>
              <a:cs typeface="Arial"/>
              <a:sym typeface="Arial"/>
            </a:endParaRPr>
          </a:p>
        </p:txBody>
      </p:sp>
      <p:graphicFrame>
        <p:nvGraphicFramePr>
          <p:cNvPr id="5412" name="Google Shape;5412;p270"/>
          <p:cNvGraphicFramePr/>
          <p:nvPr/>
        </p:nvGraphicFramePr>
        <p:xfrm>
          <a:off x="666751" y="2312876"/>
          <a:ext cx="3000000" cy="3000000"/>
        </p:xfrm>
        <a:graphic>
          <a:graphicData uri="http://schemas.openxmlformats.org/drawingml/2006/table">
            <a:tbl>
              <a:tblPr bandRow="1" firstRow="1">
                <a:noFill/>
                <a:tableStyleId>{DE1EC4D9-30AB-4202-89E6-7118F7DFD111}</a:tableStyleId>
              </a:tblPr>
              <a:tblGrid>
                <a:gridCol w="1600125"/>
                <a:gridCol w="5559225"/>
                <a:gridCol w="1517925"/>
              </a:tblGrid>
              <a:tr h="304025">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Kiểu</a:t>
                      </a:r>
                      <a:endParaRPr b="0" sz="13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Khái niệm</a:t>
                      </a:r>
                      <a:endParaRPr b="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Ghi chú</a:t>
                      </a:r>
                      <a:endParaRPr b="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694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K-Nearest Neighbor</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Một phương thức phân loại sử dụng quy tắc đa số trên các giá trị biến mục tiêu k gần nhất (hoặc các biến phản hồi) dựa trên khoảng cách giữa các phối hợp dữ liệu khác với một dữ liệu nhất định.</a:t>
                      </a:r>
                      <a:endParaRPr sz="1300">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Học lười biếng</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Naïve Bayes</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Một phương thức dựa trên định lý Bayes giúp phân loại theo xác suất cao hơn bằng cách biểu diễn xác suất có điều kiện của các biến khách quan (hoặc biến phản ứng) như một phép nhân của hàm xác suất và khả năng trước đó. Tất cả các giá trị quan sát được giả định là xảy ra độc lập về mặt thống kê với các giá trị quan sát khác. (Được gọi là một mô hình ngây thơ vì giả định được đưa ra mà không có sự tự tin.)</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Mô hình chứng minh</a:t>
                      </a:r>
                      <a:br>
                        <a:rPr b="0" lang="en-US" sz="1300">
                          <a:solidFill>
                            <a:srgbClr val="262626"/>
                          </a:solidFill>
                          <a:latin typeface="Arial"/>
                          <a:ea typeface="Arial"/>
                          <a:cs typeface="Arial"/>
                          <a:sym typeface="Arial"/>
                        </a:rPr>
                      </a:br>
                      <a:r>
                        <a:rPr b="0" lang="en-US" sz="1300">
                          <a:solidFill>
                            <a:srgbClr val="262626"/>
                          </a:solidFill>
                          <a:latin typeface="Arial"/>
                          <a:ea typeface="Arial"/>
                          <a:cs typeface="Arial"/>
                          <a:sym typeface="Arial"/>
                        </a:rPr>
                        <a:t>(Định lý Bayes dựa trên xác suất có điều kiện)</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Hồi quy logistic</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Một phương thức để ước tính xác suất của các biến khách quan thông qua ước tính khả năng tối đa bằng cách giả định rằng xác suất của giá trị biến khách quan nằm trong một danh mục nhất định nằm trong hình dạng hàm logistic khi giá trị giải thích được đưa ra. </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Mô hình chứng minh</a:t>
                      </a:r>
                      <a:br>
                        <a:rPr b="0" lang="en-US" sz="1300">
                          <a:solidFill>
                            <a:srgbClr val="262626"/>
                          </a:solidFill>
                          <a:latin typeface="Arial"/>
                          <a:ea typeface="Arial"/>
                          <a:cs typeface="Arial"/>
                          <a:sym typeface="Arial"/>
                        </a:rPr>
                      </a:br>
                      <a:r>
                        <a:rPr b="0" lang="en-US" sz="1300">
                          <a:solidFill>
                            <a:srgbClr val="262626"/>
                          </a:solidFill>
                          <a:latin typeface="Arial"/>
                          <a:ea typeface="Arial"/>
                          <a:cs typeface="Arial"/>
                          <a:sym typeface="Arial"/>
                        </a:rPr>
                        <a:t>(ước tính khả năng tối đa)</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Cây quyết định</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Một phương thức để tạo ra các quy tắc phân loại bằng cách tách các nhánh theo hướng tạp chất thấp hơn hoặc entropy theo thứ tự các biến liên quan nhiều nhất với các biến khách quan. </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Chia để Trị</a:t>
                      </a:r>
                      <a:endParaRPr b="0" sz="13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grpSp>
        <p:nvGrpSpPr>
          <p:cNvPr id="627" name="Google Shape;627;p27"/>
          <p:cNvGrpSpPr/>
          <p:nvPr/>
        </p:nvGrpSpPr>
        <p:grpSpPr>
          <a:xfrm>
            <a:off x="450000" y="450000"/>
            <a:ext cx="9018000" cy="276999"/>
            <a:chOff x="450000" y="450000"/>
            <a:chExt cx="9018000" cy="276999"/>
          </a:xfrm>
        </p:grpSpPr>
        <p:sp>
          <p:nvSpPr>
            <p:cNvPr id="628" name="Google Shape;628;p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629" name="Google Shape;629;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630" name="Google Shape;630;p2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631" name="Google Shape;631;p27"/>
          <p:cNvSpPr/>
          <p:nvPr/>
        </p:nvSpPr>
        <p:spPr>
          <a:xfrm>
            <a:off x="666749" y="2276872"/>
            <a:ext cx="8677275" cy="22722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2" name="Google Shape;632;p27"/>
          <p:cNvSpPr/>
          <p:nvPr/>
        </p:nvSpPr>
        <p:spPr>
          <a:xfrm>
            <a:off x="671261" y="1700808"/>
            <a:ext cx="8632825"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thực thể hóa, hãy sử dụng siêu tham số của mô hình làm đối số. Siêu tham số là một tùy chọn đòi hỏi cài đặt của con người và ảnh hưởng lớn đến hiệu suất mô hình.</a:t>
            </a:r>
            <a:endParaRPr/>
          </a:p>
        </p:txBody>
      </p:sp>
      <p:pic>
        <p:nvPicPr>
          <p:cNvPr id="633" name="Google Shape;633;p27"/>
          <p:cNvPicPr preferRelativeResize="0"/>
          <p:nvPr/>
        </p:nvPicPr>
        <p:blipFill rotWithShape="1">
          <a:blip r:embed="rId3">
            <a:alphaModFix/>
          </a:blip>
          <a:srcRect b="0" l="885" r="21521" t="4224"/>
          <a:stretch/>
        </p:blipFill>
        <p:spPr>
          <a:xfrm>
            <a:off x="847725" y="2352898"/>
            <a:ext cx="8496299" cy="2097443"/>
          </a:xfrm>
          <a:prstGeom prst="rect">
            <a:avLst/>
          </a:prstGeom>
          <a:noFill/>
          <a:ln>
            <a:noFill/>
          </a:ln>
        </p:spPr>
      </p:pic>
      <p:grpSp>
        <p:nvGrpSpPr>
          <p:cNvPr id="634" name="Google Shape;634;p27"/>
          <p:cNvGrpSpPr/>
          <p:nvPr/>
        </p:nvGrpSpPr>
        <p:grpSpPr>
          <a:xfrm>
            <a:off x="666750" y="4653136"/>
            <a:ext cx="8677275" cy="1620000"/>
            <a:chOff x="559817" y="3081410"/>
            <a:chExt cx="8677275" cy="1620000"/>
          </a:xfrm>
        </p:grpSpPr>
        <p:sp>
          <p:nvSpPr>
            <p:cNvPr id="635" name="Google Shape;635;p27"/>
            <p:cNvSpPr/>
            <p:nvPr/>
          </p:nvSpPr>
          <p:spPr>
            <a:xfrm>
              <a:off x="559817" y="3081410"/>
              <a:ext cx="8677275" cy="16200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636" name="Google Shape;636;p27"/>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637" name="Google Shape;637;p27"/>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1-5</a:t>
              </a:r>
              <a:endParaRPr/>
            </a:p>
          </p:txBody>
        </p:sp>
        <p:sp>
          <p:nvSpPr>
            <p:cNvPr id="638" name="Google Shape;638;p27"/>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Đang tải tập dữ liệu thử nghiệm</a:t>
              </a:r>
              <a:endParaRPr sz="1400">
                <a:solidFill>
                  <a:srgbClr val="262626"/>
                </a:solidFill>
                <a:latin typeface="Arial"/>
                <a:ea typeface="Arial"/>
                <a:cs typeface="Arial"/>
                <a:sym typeface="Arial"/>
              </a:endParaRPr>
            </a:p>
          </p:txBody>
        </p:sp>
        <p:pic>
          <p:nvPicPr>
            <p:cNvPr descr="Byte - Free electronics icons" id="639" name="Google Shape;639;p27"/>
            <p:cNvPicPr preferRelativeResize="0"/>
            <p:nvPr/>
          </p:nvPicPr>
          <p:blipFill rotWithShape="1">
            <a:blip r:embed="rId4">
              <a:alphaModFix/>
            </a:blip>
            <a:srcRect b="-5938" l="13871" r="14480" t="-7084"/>
            <a:stretch/>
          </p:blipFill>
          <p:spPr>
            <a:xfrm>
              <a:off x="676852" y="3808986"/>
              <a:ext cx="295715" cy="244889"/>
            </a:xfrm>
            <a:prstGeom prst="rect">
              <a:avLst/>
            </a:prstGeom>
            <a:noFill/>
            <a:ln>
              <a:noFill/>
            </a:ln>
          </p:spPr>
        </p:pic>
        <p:sp>
          <p:nvSpPr>
            <p:cNvPr id="640" name="Google Shape;640;p27"/>
            <p:cNvSpPr txBox="1"/>
            <p:nvPr/>
          </p:nvSpPr>
          <p:spPr>
            <a:xfrm>
              <a:off x="907642" y="3776165"/>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1-8</a:t>
              </a:r>
              <a:endParaRPr/>
            </a:p>
          </p:txBody>
        </p:sp>
        <p:sp>
          <p:nvSpPr>
            <p:cNvPr id="641" name="Google Shape;641;p27"/>
            <p:cNvSpPr txBox="1"/>
            <p:nvPr/>
          </p:nvSpPr>
          <p:spPr>
            <a:xfrm>
              <a:off x="1036273" y="4075564"/>
              <a:ext cx="8167303" cy="50783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Thực thể hóa công cụ ước tính và cài đặt siêu tham số</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Khởi tạo mô hình bằng cách sử dụng entropy để phân nhánh</a:t>
              </a:r>
              <a:endParaRPr sz="1400">
                <a:solidFill>
                  <a:srgbClr val="262626"/>
                </a:solidFill>
                <a:latin typeface="Arial"/>
                <a:ea typeface="Arial"/>
                <a:cs typeface="Arial"/>
                <a:sym typeface="Arial"/>
              </a:endParaRPr>
            </a:p>
          </p:txBody>
        </p:sp>
      </p:gr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7" name="Shape 5417"/>
        <p:cNvGrpSpPr/>
        <p:nvPr/>
      </p:nvGrpSpPr>
      <p:grpSpPr>
        <a:xfrm>
          <a:off x="0" y="0"/>
          <a:ext cx="0" cy="0"/>
          <a:chOff x="0" y="0"/>
          <a:chExt cx="0" cy="0"/>
        </a:xfrm>
      </p:grpSpPr>
      <p:grpSp>
        <p:nvGrpSpPr>
          <p:cNvPr id="5418" name="Google Shape;5418;p271"/>
          <p:cNvGrpSpPr/>
          <p:nvPr/>
        </p:nvGrpSpPr>
        <p:grpSpPr>
          <a:xfrm>
            <a:off x="450000" y="450000"/>
            <a:ext cx="9018000" cy="276999"/>
            <a:chOff x="450000" y="450000"/>
            <a:chExt cx="9018000" cy="276999"/>
          </a:xfrm>
        </p:grpSpPr>
        <p:sp>
          <p:nvSpPr>
            <p:cNvPr id="5419" name="Google Shape;5419;p2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Huấn luyện và Kiểm tra với Học máy</a:t>
              </a:r>
              <a:endParaRPr sz="1800">
                <a:solidFill>
                  <a:schemeClr val="lt1"/>
                </a:solidFill>
                <a:latin typeface="Arial"/>
                <a:ea typeface="Arial"/>
                <a:cs typeface="Arial"/>
                <a:sym typeface="Arial"/>
              </a:endParaRPr>
            </a:p>
          </p:txBody>
        </p:sp>
        <p:sp>
          <p:nvSpPr>
            <p:cNvPr id="5420" name="Google Shape;5420;p2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grpSp>
        <p:nvGrpSpPr>
          <p:cNvPr id="5421" name="Google Shape;5421;p271"/>
          <p:cNvGrpSpPr/>
          <p:nvPr/>
        </p:nvGrpSpPr>
        <p:grpSpPr>
          <a:xfrm>
            <a:off x="559817" y="1412776"/>
            <a:ext cx="8783192" cy="215444"/>
            <a:chOff x="559817" y="2136914"/>
            <a:chExt cx="8783192" cy="215444"/>
          </a:xfrm>
        </p:grpSpPr>
        <p:sp>
          <p:nvSpPr>
            <p:cNvPr id="5422" name="Google Shape;5422;p2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423" name="Google Shape;5423;p27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loại thuật toán Máy học để phân loại (2/2)</a:t>
              </a:r>
              <a:endParaRPr sz="1400">
                <a:solidFill>
                  <a:srgbClr val="262626"/>
                </a:solidFill>
                <a:latin typeface="Arial"/>
                <a:ea typeface="Arial"/>
                <a:cs typeface="Arial"/>
                <a:sym typeface="Arial"/>
              </a:endParaRPr>
            </a:p>
          </p:txBody>
        </p:sp>
      </p:grpSp>
      <p:sp>
        <p:nvSpPr>
          <p:cNvPr id="5424" name="Google Shape;5424;p271"/>
          <p:cNvSpPr/>
          <p:nvPr/>
        </p:nvSpPr>
        <p:spPr>
          <a:xfrm>
            <a:off x="670746" y="1700808"/>
            <a:ext cx="8673279"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nhiều loại phân loại khác nhau các thuật toán học máy. Một số trong số đó có thể được sử dụng cho các vấn đề hồi quy. Bảng sau đây cung cấp các mô tả về các phương thức phân loại thường được sử dụng.</a:t>
            </a:r>
            <a:endParaRPr sz="1300">
              <a:solidFill>
                <a:srgbClr val="262626"/>
              </a:solidFill>
              <a:latin typeface="Arial"/>
              <a:ea typeface="Arial"/>
              <a:cs typeface="Arial"/>
              <a:sym typeface="Arial"/>
            </a:endParaRPr>
          </a:p>
        </p:txBody>
      </p:sp>
      <p:graphicFrame>
        <p:nvGraphicFramePr>
          <p:cNvPr id="5425" name="Google Shape;5425;p271"/>
          <p:cNvGraphicFramePr/>
          <p:nvPr/>
        </p:nvGraphicFramePr>
        <p:xfrm>
          <a:off x="666751" y="2370602"/>
          <a:ext cx="3000000" cy="3000000"/>
        </p:xfrm>
        <a:graphic>
          <a:graphicData uri="http://schemas.openxmlformats.org/drawingml/2006/table">
            <a:tbl>
              <a:tblPr bandRow="1" firstRow="1">
                <a:noFill/>
                <a:tableStyleId>{DE1EC4D9-30AB-4202-89E6-7118F7DFD111}</a:tableStyleId>
              </a:tblPr>
              <a:tblGrid>
                <a:gridCol w="1600125"/>
                <a:gridCol w="5559225"/>
                <a:gridCol w="1517925"/>
              </a:tblGrid>
              <a:tr h="304025">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Kiểu</a:t>
                      </a:r>
                      <a:endParaRPr b="0" sz="13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Khái niệm</a:t>
                      </a:r>
                      <a:endParaRPr b="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b="0" lang="en-US" sz="1300">
                          <a:solidFill>
                            <a:schemeClr val="dk1"/>
                          </a:solidFill>
                          <a:latin typeface="Arial"/>
                          <a:ea typeface="Arial"/>
                          <a:cs typeface="Arial"/>
                          <a:sym typeface="Arial"/>
                        </a:rPr>
                        <a:t>Ghi chú</a:t>
                      </a:r>
                      <a:endParaRPr b="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694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Mạng nơ-ron nhân tạo</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Một phương thức lấy cảm hứng từ mạng lưới tế bào thần kinh của con người. Bao gồm nút đầu vào, nút ẩn và nút đầu ra, phương thức phân tích này được sử dụng để giải quyết các vấn đề phân loại phức tạp hoặc dự đoán giá trị hộp đen.</a:t>
                      </a:r>
                      <a:endParaRPr sz="1300">
                        <a:solidFill>
                          <a:schemeClr val="dk1"/>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300">
                          <a:solidFill>
                            <a:schemeClr val="dk1"/>
                          </a:solidFill>
                          <a:latin typeface="Arial"/>
                          <a:ea typeface="Arial"/>
                          <a:cs typeface="Arial"/>
                          <a:sym typeface="Arial"/>
                        </a:rPr>
                        <a:t>Kiểm tra hộp đen</a:t>
                      </a:r>
                      <a:endParaRPr sz="1300">
                        <a:solidFill>
                          <a:schemeClr val="dk1"/>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Support Vector Machine - SVM</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lang="en-US" sz="1300">
                          <a:solidFill>
                            <a:schemeClr val="dk1"/>
                          </a:solidFill>
                          <a:latin typeface="Arial"/>
                          <a:ea typeface="Arial"/>
                          <a:cs typeface="Arial"/>
                          <a:sym typeface="Arial"/>
                        </a:rPr>
                        <a:t>Một phương thức để phân loại dữ liệu nhất định bằng cách tìm một mặt phẳng tối đa hóa biên độ giữa các dữ liệu trong các danh mục khác nhau.</a:t>
                      </a:r>
                      <a:endParaRPr sz="1300">
                        <a:solidFill>
                          <a:schemeClr val="dk1"/>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300">
                          <a:solidFill>
                            <a:schemeClr val="dk1"/>
                          </a:solidFill>
                          <a:latin typeface="Arial"/>
                          <a:ea typeface="Arial"/>
                          <a:cs typeface="Arial"/>
                          <a:sym typeface="Arial"/>
                        </a:rPr>
                        <a:t>Tuyến tính và phi tuyến tính</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(Thủ thuật Kernel)</a:t>
                      </a:r>
                      <a:endParaRPr sz="1300">
                        <a:solidFill>
                          <a:schemeClr val="dk1"/>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Rừng ngẫu nhiên</a:t>
                      </a:r>
                      <a:endParaRPr b="0" sz="13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lang="en-US" sz="1300">
                          <a:solidFill>
                            <a:schemeClr val="dk1"/>
                          </a:solidFill>
                          <a:latin typeface="Arial"/>
                          <a:ea typeface="Arial"/>
                          <a:cs typeface="Arial"/>
                          <a:sym typeface="Arial"/>
                        </a:rPr>
                        <a:t>Một tập hợp phương thức để quyết định kết quả phân loại cuối cùng bằng cách thực hiện các quyết định khác nhau của Cây dựa trên dữ liệu nhất định và tổng hợp kết quả dự đoán của mỗi Cây quyết định thông qua bỏ phiếu.</a:t>
                      </a:r>
                      <a:endParaRPr sz="1300">
                        <a:solidFill>
                          <a:schemeClr val="dk1"/>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300">
                          <a:solidFill>
                            <a:schemeClr val="dk1"/>
                          </a:solidFill>
                          <a:latin typeface="Arial"/>
                          <a:ea typeface="Arial"/>
                          <a:cs typeface="Arial"/>
                          <a:sym typeface="Arial"/>
                        </a:rPr>
                        <a:t>Mô hình Ensemble </a:t>
                      </a:r>
                      <a:endParaRPr sz="1300">
                        <a:solidFill>
                          <a:schemeClr val="dk1"/>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0" name="Shape 5430"/>
        <p:cNvGrpSpPr/>
        <p:nvPr/>
      </p:nvGrpSpPr>
      <p:grpSpPr>
        <a:xfrm>
          <a:off x="0" y="0"/>
          <a:ext cx="0" cy="0"/>
          <a:chOff x="0" y="0"/>
          <a:chExt cx="0" cy="0"/>
        </a:xfrm>
      </p:grpSpPr>
      <p:sp>
        <p:nvSpPr>
          <p:cNvPr id="5431" name="Google Shape;5431;p27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3. </a:t>
            </a:r>
            <a:endParaRPr sz="5398">
              <a:solidFill>
                <a:srgbClr val="7F7F7F"/>
              </a:solidFill>
              <a:latin typeface="Arial"/>
              <a:ea typeface="Arial"/>
              <a:cs typeface="Arial"/>
              <a:sym typeface="Arial"/>
            </a:endParaRPr>
          </a:p>
        </p:txBody>
      </p:sp>
      <p:sp>
        <p:nvSpPr>
          <p:cNvPr id="5432" name="Google Shape;5432;p272"/>
          <p:cNvSpPr/>
          <p:nvPr/>
        </p:nvSpPr>
        <p:spPr>
          <a:xfrm>
            <a:off x="989683" y="3185042"/>
            <a:ext cx="8462229"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Ứng dụng của mô hình học có giám sát cho Phân loại</a:t>
            </a:r>
            <a:endParaRPr sz="3200">
              <a:solidFill>
                <a:srgbClr val="000000"/>
              </a:solidFill>
              <a:latin typeface="Arial"/>
              <a:ea typeface="Arial"/>
              <a:cs typeface="Arial"/>
              <a:sym typeface="Arial"/>
            </a:endParaRPr>
          </a:p>
        </p:txBody>
      </p:sp>
      <p:sp>
        <p:nvSpPr>
          <p:cNvPr id="5433" name="Google Shape;5433;p272"/>
          <p:cNvSpPr/>
          <p:nvPr/>
        </p:nvSpPr>
        <p:spPr>
          <a:xfrm>
            <a:off x="1054111" y="4365104"/>
            <a:ext cx="6633605"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3.1. Huấn luyện và Kiểm tra với Học máy</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3.2. Đại cương về hồi quy Logistic</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3.3. Chỉ số hiệu suất hồi quy Logistic</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8" name="Shape 5438"/>
        <p:cNvGrpSpPr/>
        <p:nvPr/>
      </p:nvGrpSpPr>
      <p:grpSpPr>
        <a:xfrm>
          <a:off x="0" y="0"/>
          <a:ext cx="0" cy="0"/>
          <a:chOff x="0" y="0"/>
          <a:chExt cx="0" cy="0"/>
        </a:xfrm>
      </p:grpSpPr>
      <p:grpSp>
        <p:nvGrpSpPr>
          <p:cNvPr id="5439" name="Google Shape;5439;p273"/>
          <p:cNvGrpSpPr/>
          <p:nvPr/>
        </p:nvGrpSpPr>
        <p:grpSpPr>
          <a:xfrm>
            <a:off x="450000" y="450000"/>
            <a:ext cx="9018000" cy="276999"/>
            <a:chOff x="450000" y="450000"/>
            <a:chExt cx="9018000" cy="276999"/>
          </a:xfrm>
        </p:grpSpPr>
        <p:sp>
          <p:nvSpPr>
            <p:cNvPr id="5440" name="Google Shape;5440;p2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441" name="Google Shape;5441;p2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442" name="Google Shape;5442;p27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Đại cương về hồi quy Logistic</a:t>
            </a:r>
            <a:endParaRPr sz="2400">
              <a:solidFill>
                <a:srgbClr val="0C0C0C"/>
              </a:solidFill>
              <a:latin typeface="Arial"/>
              <a:ea typeface="Arial"/>
              <a:cs typeface="Arial"/>
              <a:sym typeface="Arial"/>
            </a:endParaRPr>
          </a:p>
        </p:txBody>
      </p:sp>
      <p:sp>
        <p:nvSpPr>
          <p:cNvPr id="5443" name="Google Shape;5443;p273"/>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Phân tích hồi quy logistic là gì?</a:t>
            </a:r>
            <a:endParaRPr/>
          </a:p>
        </p:txBody>
      </p:sp>
      <p:sp>
        <p:nvSpPr>
          <p:cNvPr id="5444" name="Google Shape;5444;p273"/>
          <p:cNvSpPr/>
          <p:nvPr/>
        </p:nvSpPr>
        <p:spPr>
          <a:xfrm>
            <a:off x="672080" y="2204864"/>
            <a:ext cx="863282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Trái ngược với phân tích hồi quy tuyến tính chung được sử dụng để dự đoán số, phân tích hồi quy logistic được sử dụng để phân loại các biến khách quan (y) cần dự đoán. Nói cách khác, những gì đang được dự đoán không phải là giá trị y là một biến khách quan. Đó là P(Y=i), là xác suất biến khách quan y trở thành một phạm trù nhất định (i).</a:t>
            </a:r>
            <a:endParaRPr/>
          </a:p>
        </p:txBody>
      </p:sp>
      <p:grpSp>
        <p:nvGrpSpPr>
          <p:cNvPr id="5445" name="Google Shape;5445;p273"/>
          <p:cNvGrpSpPr/>
          <p:nvPr/>
        </p:nvGrpSpPr>
        <p:grpSpPr>
          <a:xfrm>
            <a:off x="1460100" y="3176972"/>
            <a:ext cx="7056784" cy="2964080"/>
            <a:chOff x="1460100" y="3285887"/>
            <a:chExt cx="7056784" cy="2964080"/>
          </a:xfrm>
        </p:grpSpPr>
        <p:sp>
          <p:nvSpPr>
            <p:cNvPr id="5446" name="Google Shape;5446;p273"/>
            <p:cNvSpPr txBox="1"/>
            <p:nvPr/>
          </p:nvSpPr>
          <p:spPr>
            <a:xfrm>
              <a:off x="3688780" y="3285887"/>
              <a:ext cx="2324243" cy="329509"/>
            </a:xfrm>
            <a:prstGeom prst="rect">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Học có giám sát</a:t>
              </a:r>
              <a:endParaRPr sz="1800">
                <a:solidFill>
                  <a:schemeClr val="lt1"/>
                </a:solidFill>
                <a:latin typeface="Arial"/>
                <a:ea typeface="Arial"/>
                <a:cs typeface="Arial"/>
                <a:sym typeface="Arial"/>
              </a:endParaRPr>
            </a:p>
          </p:txBody>
        </p:sp>
        <p:sp>
          <p:nvSpPr>
            <p:cNvPr id="5447" name="Google Shape;5447;p273"/>
            <p:cNvSpPr/>
            <p:nvPr/>
          </p:nvSpPr>
          <p:spPr>
            <a:xfrm>
              <a:off x="1876882" y="4028564"/>
              <a:ext cx="2000619" cy="306037"/>
            </a:xfrm>
            <a:prstGeom prst="roundRect">
              <a:avLst>
                <a:gd fmla="val 50000"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Số 𝑌</a:t>
              </a:r>
              <a:endParaRPr/>
            </a:p>
          </p:txBody>
        </p:sp>
        <p:sp>
          <p:nvSpPr>
            <p:cNvPr id="5448" name="Google Shape;5448;p273"/>
            <p:cNvSpPr/>
            <p:nvPr/>
          </p:nvSpPr>
          <p:spPr>
            <a:xfrm>
              <a:off x="5837967" y="4028564"/>
              <a:ext cx="2000619" cy="306037"/>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Phân loại 𝑌</a:t>
              </a:r>
              <a:endParaRPr/>
            </a:p>
          </p:txBody>
        </p:sp>
        <p:cxnSp>
          <p:nvCxnSpPr>
            <p:cNvPr id="5449" name="Google Shape;5449;p273"/>
            <p:cNvCxnSpPr>
              <a:stCxn id="5446" idx="2"/>
              <a:endCxn id="5447" idx="0"/>
            </p:cNvCxnSpPr>
            <p:nvPr/>
          </p:nvCxnSpPr>
          <p:spPr>
            <a:xfrm rot="5400000">
              <a:off x="3657502" y="2835096"/>
              <a:ext cx="413100" cy="1973700"/>
            </a:xfrm>
            <a:prstGeom prst="bentConnector3">
              <a:avLst>
                <a:gd fmla="val 76361" name="adj1"/>
              </a:avLst>
            </a:prstGeom>
            <a:noFill/>
            <a:ln cap="flat" cmpd="sng" w="9525">
              <a:solidFill>
                <a:srgbClr val="A5A5A5"/>
              </a:solidFill>
              <a:prstDash val="solid"/>
              <a:miter lim="800000"/>
              <a:headEnd len="sm" w="sm" type="none"/>
              <a:tailEnd len="med" w="med" type="triangle"/>
            </a:ln>
          </p:spPr>
        </p:cxnSp>
        <p:cxnSp>
          <p:nvCxnSpPr>
            <p:cNvPr id="5450" name="Google Shape;5450;p273"/>
            <p:cNvCxnSpPr>
              <a:stCxn id="5446" idx="2"/>
              <a:endCxn id="5448" idx="0"/>
            </p:cNvCxnSpPr>
            <p:nvPr/>
          </p:nvCxnSpPr>
          <p:spPr>
            <a:xfrm flipH="1" rot="-5400000">
              <a:off x="5638102" y="2828196"/>
              <a:ext cx="413100" cy="1987500"/>
            </a:xfrm>
            <a:prstGeom prst="bentConnector3">
              <a:avLst>
                <a:gd fmla="val 76361" name="adj1"/>
              </a:avLst>
            </a:prstGeom>
            <a:noFill/>
            <a:ln cap="flat" cmpd="sng" w="9525">
              <a:solidFill>
                <a:srgbClr val="A5A5A5"/>
              </a:solidFill>
              <a:prstDash val="solid"/>
              <a:miter lim="800000"/>
              <a:headEnd len="sm" w="sm" type="none"/>
              <a:tailEnd len="med" w="med" type="triangle"/>
            </a:ln>
          </p:spPr>
        </p:cxnSp>
        <p:sp>
          <p:nvSpPr>
            <p:cNvPr id="5451" name="Google Shape;5451;p273"/>
            <p:cNvSpPr/>
            <p:nvPr/>
          </p:nvSpPr>
          <p:spPr>
            <a:xfrm>
              <a:off x="5644649" y="3942468"/>
              <a:ext cx="2378392" cy="2307499"/>
            </a:xfrm>
            <a:prstGeom prst="roundRect">
              <a:avLst>
                <a:gd fmla="val 5278" name="adj"/>
              </a:avLst>
            </a:prstGeom>
            <a:noFill/>
            <a:ln cap="flat" cmpd="sng" w="12700">
              <a:solidFill>
                <a:srgbClr val="1D48D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2" name="Google Shape;5452;p273"/>
            <p:cNvSpPr/>
            <p:nvPr/>
          </p:nvSpPr>
          <p:spPr>
            <a:xfrm>
              <a:off x="1460100" y="4529700"/>
              <a:ext cx="2902742"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i="1" lang="en-US" sz="1400">
                  <a:solidFill>
                    <a:srgbClr val="262626"/>
                  </a:solidFill>
                  <a:latin typeface="Arial"/>
                  <a:ea typeface="Arial"/>
                  <a:cs typeface="Arial"/>
                  <a:sym typeface="Arial"/>
                </a:rPr>
                <a:t> Y = 13.45, 73, 9.5, ….. </a:t>
              </a:r>
              <a:endParaRPr/>
            </a:p>
          </p:txBody>
        </p:sp>
        <p:sp>
          <p:nvSpPr>
            <p:cNvPr id="5453" name="Google Shape;5453;p273"/>
            <p:cNvSpPr/>
            <p:nvPr/>
          </p:nvSpPr>
          <p:spPr>
            <a:xfrm>
              <a:off x="5276309" y="4538487"/>
              <a:ext cx="3240575" cy="19787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i="1" lang="en-US" sz="1400">
                  <a:solidFill>
                    <a:srgbClr val="262626"/>
                  </a:solidFill>
                  <a:latin typeface="Arial"/>
                  <a:ea typeface="Arial"/>
                  <a:cs typeface="Arial"/>
                  <a:sym typeface="Arial"/>
                </a:rPr>
                <a:t> Y = </a:t>
              </a:r>
              <a:r>
                <a:rPr i="1" lang="en-US" sz="1400">
                  <a:solidFill>
                    <a:srgbClr val="FF0000"/>
                  </a:solidFill>
                  <a:latin typeface="Arial"/>
                  <a:ea typeface="Arial"/>
                  <a:cs typeface="Arial"/>
                  <a:sym typeface="Arial"/>
                </a:rPr>
                <a:t>red</a:t>
              </a:r>
              <a:r>
                <a:rPr i="1" lang="en-US" sz="1400">
                  <a:solidFill>
                    <a:srgbClr val="262626"/>
                  </a:solidFill>
                  <a:latin typeface="Arial"/>
                  <a:ea typeface="Arial"/>
                  <a:cs typeface="Arial"/>
                  <a:sym typeface="Arial"/>
                </a:rPr>
                <a:t>,</a:t>
              </a:r>
              <a:r>
                <a:rPr i="1" lang="en-US" sz="1400">
                  <a:solidFill>
                    <a:srgbClr val="FF0000"/>
                  </a:solidFill>
                  <a:latin typeface="Arial"/>
                  <a:ea typeface="Arial"/>
                  <a:cs typeface="Arial"/>
                  <a:sym typeface="Arial"/>
                </a:rPr>
                <a:t> </a:t>
              </a:r>
              <a:r>
                <a:rPr i="1" lang="en-US" sz="1400">
                  <a:solidFill>
                    <a:srgbClr val="00B050"/>
                  </a:solidFill>
                  <a:latin typeface="Arial"/>
                  <a:ea typeface="Arial"/>
                  <a:cs typeface="Arial"/>
                  <a:sym typeface="Arial"/>
                </a:rPr>
                <a:t>green</a:t>
              </a:r>
              <a:r>
                <a:rPr i="1" lang="en-US" sz="1400">
                  <a:solidFill>
                    <a:srgbClr val="262626"/>
                  </a:solidFill>
                  <a:latin typeface="Arial"/>
                  <a:ea typeface="Arial"/>
                  <a:cs typeface="Arial"/>
                  <a:sym typeface="Arial"/>
                </a:rPr>
                <a:t>, </a:t>
              </a:r>
              <a:r>
                <a:rPr i="1" lang="en-US" sz="1400">
                  <a:solidFill>
                    <a:srgbClr val="193EB0"/>
                  </a:solidFill>
                  <a:latin typeface="Arial"/>
                  <a:ea typeface="Arial"/>
                  <a:cs typeface="Arial"/>
                  <a:sym typeface="Arial"/>
                </a:rPr>
                <a:t>blue</a:t>
              </a:r>
              <a:r>
                <a:rPr i="1" lang="en-US" sz="1400">
                  <a:solidFill>
                    <a:srgbClr val="262626"/>
                  </a:solidFill>
                  <a:latin typeface="Arial"/>
                  <a:ea typeface="Arial"/>
                  <a:cs typeface="Arial"/>
                  <a:sym typeface="Arial"/>
                </a:rPr>
                <a:t>, ….. </a:t>
              </a:r>
              <a:endParaRPr i="1" sz="1400">
                <a:solidFill>
                  <a:srgbClr val="262626"/>
                </a:solidFill>
                <a:latin typeface="Arial"/>
                <a:ea typeface="Arial"/>
                <a:cs typeface="Arial"/>
                <a:sym typeface="Arial"/>
              </a:endParaRPr>
            </a:p>
          </p:txBody>
        </p:sp>
        <p:grpSp>
          <p:nvGrpSpPr>
            <p:cNvPr id="5454" name="Google Shape;5454;p273"/>
            <p:cNvGrpSpPr/>
            <p:nvPr/>
          </p:nvGrpSpPr>
          <p:grpSpPr>
            <a:xfrm>
              <a:off x="2220543" y="4838528"/>
              <a:ext cx="1189359" cy="1190602"/>
              <a:chOff x="2081807" y="4521101"/>
              <a:chExt cx="1294994" cy="1296347"/>
            </a:xfrm>
          </p:grpSpPr>
          <p:grpSp>
            <p:nvGrpSpPr>
              <p:cNvPr id="5455" name="Google Shape;5455;p273"/>
              <p:cNvGrpSpPr/>
              <p:nvPr/>
            </p:nvGrpSpPr>
            <p:grpSpPr>
              <a:xfrm>
                <a:off x="2081807" y="4521101"/>
                <a:ext cx="1294994" cy="1296347"/>
                <a:chOff x="2711624" y="4864968"/>
                <a:chExt cx="1011248" cy="1012304"/>
              </a:xfrm>
            </p:grpSpPr>
            <p:cxnSp>
              <p:nvCxnSpPr>
                <p:cNvPr id="5456" name="Google Shape;5456;p273"/>
                <p:cNvCxnSpPr/>
                <p:nvPr/>
              </p:nvCxnSpPr>
              <p:spPr>
                <a:xfrm>
                  <a:off x="2711624" y="5877272"/>
                  <a:ext cx="1011248" cy="0"/>
                </a:xfrm>
                <a:prstGeom prst="straightConnector1">
                  <a:avLst/>
                </a:prstGeom>
                <a:noFill/>
                <a:ln cap="flat" cmpd="sng" w="12700">
                  <a:solidFill>
                    <a:srgbClr val="A5A5A5"/>
                  </a:solidFill>
                  <a:prstDash val="solid"/>
                  <a:miter lim="800000"/>
                  <a:headEnd len="sm" w="sm" type="none"/>
                  <a:tailEnd len="med" w="med" type="triangle"/>
                </a:ln>
              </p:spPr>
            </p:cxnSp>
            <p:cxnSp>
              <p:nvCxnSpPr>
                <p:cNvPr id="5457" name="Google Shape;5457;p273"/>
                <p:cNvCxnSpPr/>
                <p:nvPr/>
              </p:nvCxnSpPr>
              <p:spPr>
                <a:xfrm rot="10800000">
                  <a:off x="2711624" y="4864968"/>
                  <a:ext cx="0" cy="1012304"/>
                </a:xfrm>
                <a:prstGeom prst="straightConnector1">
                  <a:avLst/>
                </a:prstGeom>
                <a:noFill/>
                <a:ln cap="flat" cmpd="sng" w="12700">
                  <a:solidFill>
                    <a:srgbClr val="A5A5A5"/>
                  </a:solidFill>
                  <a:prstDash val="solid"/>
                  <a:miter lim="800000"/>
                  <a:headEnd len="sm" w="sm" type="none"/>
                  <a:tailEnd len="med" w="med" type="triangle"/>
                </a:ln>
              </p:spPr>
            </p:cxnSp>
          </p:grpSp>
          <p:cxnSp>
            <p:nvCxnSpPr>
              <p:cNvPr id="5458" name="Google Shape;5458;p273"/>
              <p:cNvCxnSpPr/>
              <p:nvPr/>
            </p:nvCxnSpPr>
            <p:spPr>
              <a:xfrm flipH="1" rot="10800000">
                <a:off x="2177410" y="4889567"/>
                <a:ext cx="1131012" cy="828685"/>
              </a:xfrm>
              <a:prstGeom prst="straightConnector1">
                <a:avLst/>
              </a:prstGeom>
              <a:noFill/>
              <a:ln cap="flat" cmpd="sng" w="19050">
                <a:solidFill>
                  <a:srgbClr val="00B050">
                    <a:alpha val="49803"/>
                  </a:srgbClr>
                </a:solidFill>
                <a:prstDash val="solid"/>
                <a:miter lim="800000"/>
                <a:headEnd len="sm" w="sm" type="none"/>
                <a:tailEnd len="sm" w="sm" type="none"/>
              </a:ln>
            </p:spPr>
          </p:cxnSp>
          <p:sp>
            <p:nvSpPr>
              <p:cNvPr id="5459" name="Google Shape;5459;p273"/>
              <p:cNvSpPr/>
              <p:nvPr/>
            </p:nvSpPr>
            <p:spPr>
              <a:xfrm>
                <a:off x="2338133" y="5376574"/>
                <a:ext cx="108000" cy="108000"/>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0" name="Google Shape;5460;p273"/>
              <p:cNvSpPr/>
              <p:nvPr/>
            </p:nvSpPr>
            <p:spPr>
              <a:xfrm>
                <a:off x="2683250" y="5327533"/>
                <a:ext cx="108000" cy="108000"/>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1" name="Google Shape;5461;p273"/>
              <p:cNvSpPr/>
              <p:nvPr/>
            </p:nvSpPr>
            <p:spPr>
              <a:xfrm>
                <a:off x="2845461" y="5122781"/>
                <a:ext cx="108000" cy="108000"/>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2" name="Google Shape;5462;p273"/>
              <p:cNvSpPr/>
              <p:nvPr/>
            </p:nvSpPr>
            <p:spPr>
              <a:xfrm>
                <a:off x="3043430" y="4931295"/>
                <a:ext cx="108000" cy="108000"/>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3" name="Google Shape;5463;p273"/>
              <p:cNvSpPr/>
              <p:nvPr/>
            </p:nvSpPr>
            <p:spPr>
              <a:xfrm>
                <a:off x="3249505" y="4951356"/>
                <a:ext cx="108000" cy="108000"/>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464" name="Google Shape;5464;p273"/>
            <p:cNvGrpSpPr/>
            <p:nvPr/>
          </p:nvGrpSpPr>
          <p:grpSpPr>
            <a:xfrm>
              <a:off x="6255985" y="4838844"/>
              <a:ext cx="1190283" cy="1190283"/>
              <a:chOff x="6475663" y="4521445"/>
              <a:chExt cx="1296000" cy="1296000"/>
            </a:xfrm>
          </p:grpSpPr>
          <p:grpSp>
            <p:nvGrpSpPr>
              <p:cNvPr id="5465" name="Google Shape;5465;p273"/>
              <p:cNvGrpSpPr/>
              <p:nvPr/>
            </p:nvGrpSpPr>
            <p:grpSpPr>
              <a:xfrm>
                <a:off x="6475663" y="4521445"/>
                <a:ext cx="1296000" cy="1296000"/>
                <a:chOff x="2711624" y="4907358"/>
                <a:chExt cx="969915" cy="969914"/>
              </a:xfrm>
            </p:grpSpPr>
            <p:cxnSp>
              <p:nvCxnSpPr>
                <p:cNvPr id="5466" name="Google Shape;5466;p273"/>
                <p:cNvCxnSpPr/>
                <p:nvPr/>
              </p:nvCxnSpPr>
              <p:spPr>
                <a:xfrm>
                  <a:off x="2711624" y="5877272"/>
                  <a:ext cx="969915" cy="0"/>
                </a:xfrm>
                <a:prstGeom prst="straightConnector1">
                  <a:avLst/>
                </a:prstGeom>
                <a:noFill/>
                <a:ln cap="flat" cmpd="sng" w="12700">
                  <a:solidFill>
                    <a:srgbClr val="A5A5A5"/>
                  </a:solidFill>
                  <a:prstDash val="solid"/>
                  <a:miter lim="800000"/>
                  <a:headEnd len="sm" w="sm" type="none"/>
                  <a:tailEnd len="med" w="med" type="triangle"/>
                </a:ln>
              </p:spPr>
            </p:cxnSp>
            <p:cxnSp>
              <p:nvCxnSpPr>
                <p:cNvPr id="5467" name="Google Shape;5467;p273"/>
                <p:cNvCxnSpPr/>
                <p:nvPr/>
              </p:nvCxnSpPr>
              <p:spPr>
                <a:xfrm rot="10800000">
                  <a:off x="2711624" y="4907358"/>
                  <a:ext cx="0" cy="969914"/>
                </a:xfrm>
                <a:prstGeom prst="straightConnector1">
                  <a:avLst/>
                </a:prstGeom>
                <a:noFill/>
                <a:ln cap="flat" cmpd="sng" w="12700">
                  <a:solidFill>
                    <a:srgbClr val="A5A5A5"/>
                  </a:solidFill>
                  <a:prstDash val="solid"/>
                  <a:miter lim="800000"/>
                  <a:headEnd len="sm" w="sm" type="none"/>
                  <a:tailEnd len="med" w="med" type="triangle"/>
                </a:ln>
              </p:spPr>
            </p:cxnSp>
          </p:grpSp>
          <p:grpSp>
            <p:nvGrpSpPr>
              <p:cNvPr id="5468" name="Google Shape;5468;p273"/>
              <p:cNvGrpSpPr/>
              <p:nvPr/>
            </p:nvGrpSpPr>
            <p:grpSpPr>
              <a:xfrm>
                <a:off x="6586631" y="4759011"/>
                <a:ext cx="1129303" cy="974357"/>
                <a:chOff x="17076832" y="4653561"/>
                <a:chExt cx="1060244" cy="914773"/>
              </a:xfrm>
            </p:grpSpPr>
            <p:sp>
              <p:nvSpPr>
                <p:cNvPr id="5469" name="Google Shape;5469;p273"/>
                <p:cNvSpPr/>
                <p:nvPr/>
              </p:nvSpPr>
              <p:spPr>
                <a:xfrm>
                  <a:off x="17076832" y="5264135"/>
                  <a:ext cx="101396" cy="101396"/>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0" name="Google Shape;5470;p273"/>
                <p:cNvSpPr/>
                <p:nvPr/>
              </p:nvSpPr>
              <p:spPr>
                <a:xfrm>
                  <a:off x="17245180" y="5213525"/>
                  <a:ext cx="101396" cy="101396"/>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1" name="Google Shape;5471;p273"/>
                <p:cNvSpPr/>
                <p:nvPr/>
              </p:nvSpPr>
              <p:spPr>
                <a:xfrm>
                  <a:off x="17348940" y="5433651"/>
                  <a:ext cx="101396" cy="101396"/>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2" name="Google Shape;5472;p273"/>
                <p:cNvSpPr/>
                <p:nvPr/>
              </p:nvSpPr>
              <p:spPr>
                <a:xfrm>
                  <a:off x="17139952" y="5466938"/>
                  <a:ext cx="101396" cy="101396"/>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3" name="Google Shape;5473;p273"/>
                <p:cNvSpPr/>
                <p:nvPr/>
              </p:nvSpPr>
              <p:spPr>
                <a:xfrm>
                  <a:off x="17476076" y="5293295"/>
                  <a:ext cx="101396" cy="101396"/>
                </a:xfrm>
                <a:prstGeom prst="ellipse">
                  <a:avLst/>
                </a:prstGeom>
                <a:solidFill>
                  <a:srgbClr val="00B050">
                    <a:alpha val="49803"/>
                  </a:srgbClr>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474" name="Google Shape;5474;p273"/>
                <p:cNvCxnSpPr/>
                <p:nvPr/>
              </p:nvCxnSpPr>
              <p:spPr>
                <a:xfrm>
                  <a:off x="17139952" y="4908983"/>
                  <a:ext cx="838630" cy="614523"/>
                </a:xfrm>
                <a:prstGeom prst="straightConnector1">
                  <a:avLst/>
                </a:prstGeom>
                <a:noFill/>
                <a:ln cap="flat" cmpd="sng" w="19050">
                  <a:solidFill>
                    <a:schemeClr val="dk1">
                      <a:alpha val="49803"/>
                    </a:schemeClr>
                  </a:solidFill>
                  <a:prstDash val="dash"/>
                  <a:miter lim="800000"/>
                  <a:headEnd len="sm" w="sm" type="none"/>
                  <a:tailEnd len="sm" w="sm" type="none"/>
                </a:ln>
              </p:spPr>
            </p:cxnSp>
            <p:sp>
              <p:nvSpPr>
                <p:cNvPr id="5475" name="Google Shape;5475;p273"/>
                <p:cNvSpPr/>
                <p:nvPr/>
              </p:nvSpPr>
              <p:spPr>
                <a:xfrm>
                  <a:off x="17396550" y="4812184"/>
                  <a:ext cx="144016" cy="109996"/>
                </a:xfrm>
                <a:prstGeom prst="triangle">
                  <a:avLst>
                    <a:gd fmla="val 50000" name="adj"/>
                  </a:avLst>
                </a:prstGeom>
                <a:solidFill>
                  <a:srgbClr val="FF0000">
                    <a:alpha val="3098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6" name="Google Shape;5476;p273"/>
                <p:cNvSpPr/>
                <p:nvPr/>
              </p:nvSpPr>
              <p:spPr>
                <a:xfrm>
                  <a:off x="17548950" y="4964583"/>
                  <a:ext cx="144016" cy="109996"/>
                </a:xfrm>
                <a:prstGeom prst="triangle">
                  <a:avLst>
                    <a:gd fmla="val 50000" name="adj"/>
                  </a:avLst>
                </a:prstGeom>
                <a:solidFill>
                  <a:srgbClr val="FF0000">
                    <a:alpha val="3098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7" name="Google Shape;5477;p273"/>
                <p:cNvSpPr/>
                <p:nvPr/>
              </p:nvSpPr>
              <p:spPr>
                <a:xfrm>
                  <a:off x="17781742" y="5041970"/>
                  <a:ext cx="144016" cy="109996"/>
                </a:xfrm>
                <a:prstGeom prst="triangle">
                  <a:avLst>
                    <a:gd fmla="val 50000" name="adj"/>
                  </a:avLst>
                </a:prstGeom>
                <a:solidFill>
                  <a:srgbClr val="FF0000">
                    <a:alpha val="3098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8" name="Google Shape;5478;p273"/>
                <p:cNvSpPr/>
                <p:nvPr/>
              </p:nvSpPr>
              <p:spPr>
                <a:xfrm>
                  <a:off x="17947232" y="5170300"/>
                  <a:ext cx="144016" cy="109996"/>
                </a:xfrm>
                <a:prstGeom prst="triangle">
                  <a:avLst>
                    <a:gd fmla="val 50000" name="adj"/>
                  </a:avLst>
                </a:prstGeom>
                <a:solidFill>
                  <a:srgbClr val="FF0000">
                    <a:alpha val="3098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9" name="Google Shape;5479;p273"/>
                <p:cNvSpPr/>
                <p:nvPr/>
              </p:nvSpPr>
              <p:spPr>
                <a:xfrm>
                  <a:off x="17805548" y="4781748"/>
                  <a:ext cx="144016" cy="109996"/>
                </a:xfrm>
                <a:prstGeom prst="triangle">
                  <a:avLst>
                    <a:gd fmla="val 50000" name="adj"/>
                  </a:avLst>
                </a:prstGeom>
                <a:solidFill>
                  <a:srgbClr val="FF0000">
                    <a:alpha val="3098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0" name="Google Shape;5480;p273"/>
                <p:cNvSpPr/>
                <p:nvPr/>
              </p:nvSpPr>
              <p:spPr>
                <a:xfrm>
                  <a:off x="17548950" y="4653561"/>
                  <a:ext cx="144016" cy="109996"/>
                </a:xfrm>
                <a:prstGeom prst="triangle">
                  <a:avLst>
                    <a:gd fmla="val 50000" name="adj"/>
                  </a:avLst>
                </a:prstGeom>
                <a:solidFill>
                  <a:srgbClr val="FF0000">
                    <a:alpha val="3098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1" name="Google Shape;5481;p273"/>
                <p:cNvSpPr/>
                <p:nvPr/>
              </p:nvSpPr>
              <p:spPr>
                <a:xfrm>
                  <a:off x="17993060" y="4987268"/>
                  <a:ext cx="144016" cy="109996"/>
                </a:xfrm>
                <a:prstGeom prst="triangle">
                  <a:avLst>
                    <a:gd fmla="val 50000" name="adj"/>
                  </a:avLst>
                </a:prstGeom>
                <a:solidFill>
                  <a:srgbClr val="FF0000">
                    <a:alpha val="3098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6" name="Shape 5486"/>
        <p:cNvGrpSpPr/>
        <p:nvPr/>
      </p:nvGrpSpPr>
      <p:grpSpPr>
        <a:xfrm>
          <a:off x="0" y="0"/>
          <a:ext cx="0" cy="0"/>
          <a:chOff x="0" y="0"/>
          <a:chExt cx="0" cy="0"/>
        </a:xfrm>
      </p:grpSpPr>
      <p:grpSp>
        <p:nvGrpSpPr>
          <p:cNvPr id="5487" name="Google Shape;5487;p274"/>
          <p:cNvGrpSpPr/>
          <p:nvPr/>
        </p:nvGrpSpPr>
        <p:grpSpPr>
          <a:xfrm>
            <a:off x="450000" y="450000"/>
            <a:ext cx="9018000" cy="276999"/>
            <a:chOff x="450000" y="450000"/>
            <a:chExt cx="9018000" cy="276999"/>
          </a:xfrm>
        </p:grpSpPr>
        <p:sp>
          <p:nvSpPr>
            <p:cNvPr id="5488" name="Google Shape;5488;p2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489" name="Google Shape;5489;p2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490" name="Google Shape;5490;p27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Về hồi quy tuyến tính</a:t>
            </a:r>
            <a:endParaRPr sz="1400">
              <a:solidFill>
                <a:schemeClr val="dk1"/>
              </a:solidFill>
              <a:latin typeface="Arial"/>
              <a:ea typeface="Arial"/>
              <a:cs typeface="Arial"/>
              <a:sym typeface="Arial"/>
            </a:endParaRPr>
          </a:p>
        </p:txBody>
      </p:sp>
      <p:sp>
        <p:nvSpPr>
          <p:cNvPr id="5491" name="Google Shape;5491;p274"/>
          <p:cNvSpPr/>
          <p:nvPr/>
        </p:nvSpPr>
        <p:spPr>
          <a:xfrm>
            <a:off x="671261" y="1700808"/>
            <a:ext cx="8632825" cy="125340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6" name="Shape 5496"/>
        <p:cNvGrpSpPr/>
        <p:nvPr/>
      </p:nvGrpSpPr>
      <p:grpSpPr>
        <a:xfrm>
          <a:off x="0" y="0"/>
          <a:ext cx="0" cy="0"/>
          <a:chOff x="0" y="0"/>
          <a:chExt cx="0" cy="0"/>
        </a:xfrm>
      </p:grpSpPr>
      <p:grpSp>
        <p:nvGrpSpPr>
          <p:cNvPr id="5497" name="Google Shape;5497;p275"/>
          <p:cNvGrpSpPr/>
          <p:nvPr/>
        </p:nvGrpSpPr>
        <p:grpSpPr>
          <a:xfrm>
            <a:off x="450000" y="450000"/>
            <a:ext cx="9018000" cy="276999"/>
            <a:chOff x="450000" y="450000"/>
            <a:chExt cx="9018000" cy="276999"/>
          </a:xfrm>
        </p:grpSpPr>
        <p:sp>
          <p:nvSpPr>
            <p:cNvPr id="5498" name="Google Shape;5498;p2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499" name="Google Shape;5499;p2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500" name="Google Shape;5500;p27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Ưu điểm</a:t>
            </a:r>
            <a:endParaRPr sz="1400">
              <a:solidFill>
                <a:schemeClr val="dk1"/>
              </a:solidFill>
              <a:latin typeface="Arial"/>
              <a:ea typeface="Arial"/>
              <a:cs typeface="Arial"/>
              <a:sym typeface="Arial"/>
            </a:endParaRPr>
          </a:p>
        </p:txBody>
      </p:sp>
      <p:sp>
        <p:nvSpPr>
          <p:cNvPr id="5501" name="Google Shape;5501;p275"/>
          <p:cNvSpPr/>
          <p:nvPr/>
        </p:nvSpPr>
        <p:spPr>
          <a:xfrm>
            <a:off x="671261" y="1700808"/>
            <a:ext cx="8632825" cy="95075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Đơn giản và tương đối dễ thực hiện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Nguồn thông tin chi tiết trực quan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Huấn luyện nhanh</a:t>
            </a:r>
            <a:endParaRPr sz="1300">
              <a:solidFill>
                <a:srgbClr val="262626"/>
              </a:solidFill>
              <a:latin typeface="Arial"/>
              <a:ea typeface="Arial"/>
              <a:cs typeface="Arial"/>
              <a:sym typeface="Arial"/>
            </a:endParaRPr>
          </a:p>
        </p:txBody>
      </p:sp>
      <p:sp>
        <p:nvSpPr>
          <p:cNvPr id="5502" name="Google Shape;5502;p275"/>
          <p:cNvSpPr/>
          <p:nvPr/>
        </p:nvSpPr>
        <p:spPr>
          <a:xfrm>
            <a:off x="558924" y="2816932"/>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Nhược điểm</a:t>
            </a:r>
            <a:endParaRPr sz="1400">
              <a:solidFill>
                <a:schemeClr val="dk1"/>
              </a:solidFill>
              <a:latin typeface="Arial"/>
              <a:ea typeface="Arial"/>
              <a:cs typeface="Arial"/>
              <a:sym typeface="Arial"/>
            </a:endParaRPr>
          </a:p>
        </p:txBody>
      </p:sp>
      <p:sp>
        <p:nvSpPr>
          <p:cNvPr id="5503" name="Google Shape;5503;p275"/>
          <p:cNvSpPr/>
          <p:nvPr/>
        </p:nvSpPr>
        <p:spPr>
          <a:xfrm>
            <a:off x="671261" y="3088995"/>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nằm trong số các thuật toán phân loại chính xác nhất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Giả sử rằng các biến giải thích là độc lập mà không có đa cộng tuyến</a:t>
            </a:r>
            <a:endParaRPr sz="1300">
              <a:solidFill>
                <a:srgbClr val="262626"/>
              </a:solidFill>
              <a:latin typeface="Arial"/>
              <a:ea typeface="Arial"/>
              <a:cs typeface="Arial"/>
              <a:sym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8" name="Shape 5508"/>
        <p:cNvGrpSpPr/>
        <p:nvPr/>
      </p:nvGrpSpPr>
      <p:grpSpPr>
        <a:xfrm>
          <a:off x="0" y="0"/>
          <a:ext cx="0" cy="0"/>
          <a:chOff x="0" y="0"/>
          <a:chExt cx="0" cy="0"/>
        </a:xfrm>
      </p:grpSpPr>
      <p:grpSp>
        <p:nvGrpSpPr>
          <p:cNvPr id="5509" name="Google Shape;5509;p276"/>
          <p:cNvGrpSpPr/>
          <p:nvPr/>
        </p:nvGrpSpPr>
        <p:grpSpPr>
          <a:xfrm>
            <a:off x="450000" y="450000"/>
            <a:ext cx="9018000" cy="276999"/>
            <a:chOff x="450000" y="450000"/>
            <a:chExt cx="9018000" cy="276999"/>
          </a:xfrm>
        </p:grpSpPr>
        <p:sp>
          <p:nvSpPr>
            <p:cNvPr id="5510" name="Google Shape;5510;p2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511" name="Google Shape;5511;p2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512" name="Google Shape;5512;p27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Về hồi quy logistic</a:t>
            </a:r>
            <a:endParaRPr/>
          </a:p>
        </p:txBody>
      </p:sp>
      <p:sp>
        <p:nvSpPr>
          <p:cNvPr id="5513" name="Google Shape;5513;p276"/>
          <p:cNvSpPr/>
          <p:nvPr/>
        </p:nvSpPr>
        <p:spPr>
          <a:xfrm>
            <a:off x="671261" y="1700808"/>
            <a:ext cx="8632825" cy="39162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Sự kết hợp tuyến tính của các biến 𝑋</a:t>
            </a:r>
            <a:r>
              <a:rPr baseline="-25000" lang="en-US" sz="1300">
                <a:solidFill>
                  <a:srgbClr val="262626"/>
                </a:solidFill>
                <a:latin typeface="Arial"/>
                <a:ea typeface="Arial"/>
                <a:cs typeface="Arial"/>
                <a:sym typeface="Arial"/>
              </a:rPr>
              <a:t>i</a:t>
            </a:r>
            <a:r>
              <a:rPr lang="en-US" sz="1300">
                <a:solidFill>
                  <a:srgbClr val="262626"/>
                </a:solidFill>
                <a:latin typeface="Arial"/>
                <a:ea typeface="Arial"/>
                <a:cs typeface="Arial"/>
                <a:sym typeface="Arial"/>
              </a:rPr>
              <a:t> hay cái gọi là "Logit" được ký hiệu ở đây là </a:t>
            </a:r>
            <a:r>
              <a:rPr lang="en-US" sz="1600">
                <a:solidFill>
                  <a:srgbClr val="193EB0"/>
                </a:solidFill>
                <a:latin typeface="Arial"/>
                <a:ea typeface="Arial"/>
                <a:cs typeface="Arial"/>
                <a:sym typeface="Arial"/>
              </a:rPr>
              <a:t>𝑆</a:t>
            </a:r>
            <a:r>
              <a:rPr lang="en-US" sz="1600">
                <a:solidFill>
                  <a:srgbClr val="262626"/>
                </a:solidFill>
                <a:latin typeface="Arial"/>
                <a:ea typeface="Arial"/>
                <a:cs typeface="Arial"/>
                <a:sym typeface="Arial"/>
              </a:rPr>
              <a:t>.</a:t>
            </a:r>
            <a:endParaRPr sz="1600">
              <a:solidFill>
                <a:srgbClr val="193EB0"/>
              </a:solidFill>
              <a:latin typeface="Arial"/>
              <a:ea typeface="Arial"/>
              <a:cs typeface="Arial"/>
              <a:sym typeface="Arial"/>
            </a:endParaRPr>
          </a:p>
        </p:txBody>
      </p:sp>
      <p:sp>
        <p:nvSpPr>
          <p:cNvPr id="5514" name="Google Shape;5514;p276"/>
          <p:cNvSpPr/>
          <p:nvPr/>
        </p:nvSpPr>
        <p:spPr>
          <a:xfrm>
            <a:off x="3270008" y="2205038"/>
            <a:ext cx="3362807" cy="44114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15" name="Google Shape;5515;p276"/>
          <p:cNvSpPr/>
          <p:nvPr/>
        </p:nvSpPr>
        <p:spPr>
          <a:xfrm>
            <a:off x="671261" y="2792434"/>
            <a:ext cx="8632825" cy="6886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16" name="Google Shape;5516;p276"/>
          <p:cNvSpPr/>
          <p:nvPr/>
        </p:nvSpPr>
        <p:spPr>
          <a:xfrm>
            <a:off x="2463715" y="3706331"/>
            <a:ext cx="1612585" cy="69467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5517" name="Google Shape;5517;p276"/>
          <p:cNvGrpSpPr/>
          <p:nvPr/>
        </p:nvGrpSpPr>
        <p:grpSpPr>
          <a:xfrm>
            <a:off x="4942482" y="3501008"/>
            <a:ext cx="2840094" cy="1800000"/>
            <a:chOff x="3208281" y="1631297"/>
            <a:chExt cx="5680188" cy="3600000"/>
          </a:xfrm>
        </p:grpSpPr>
        <p:pic>
          <p:nvPicPr>
            <p:cNvPr id="5518" name="Google Shape;5518;p276"/>
            <p:cNvPicPr preferRelativeResize="0"/>
            <p:nvPr/>
          </p:nvPicPr>
          <p:blipFill rotWithShape="1">
            <a:blip r:embed="rId6">
              <a:alphaModFix/>
            </a:blip>
            <a:srcRect b="0" l="0" r="0" t="0"/>
            <a:stretch/>
          </p:blipFill>
          <p:spPr>
            <a:xfrm>
              <a:off x="3208281" y="1631297"/>
              <a:ext cx="5680188" cy="3600000"/>
            </a:xfrm>
            <a:prstGeom prst="rect">
              <a:avLst/>
            </a:prstGeom>
            <a:noFill/>
            <a:ln>
              <a:noFill/>
            </a:ln>
          </p:spPr>
        </p:pic>
        <p:sp>
          <p:nvSpPr>
            <p:cNvPr id="5519" name="Google Shape;5519;p276"/>
            <p:cNvSpPr txBox="1"/>
            <p:nvPr/>
          </p:nvSpPr>
          <p:spPr>
            <a:xfrm>
              <a:off x="5875349" y="3061965"/>
              <a:ext cx="1053192" cy="615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0.5</a:t>
              </a:r>
              <a:endParaRPr/>
            </a:p>
          </p:txBody>
        </p:sp>
      </p:gr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4" name="Shape 5524"/>
        <p:cNvGrpSpPr/>
        <p:nvPr/>
      </p:nvGrpSpPr>
      <p:grpSpPr>
        <a:xfrm>
          <a:off x="0" y="0"/>
          <a:ext cx="0" cy="0"/>
          <a:chOff x="0" y="0"/>
          <a:chExt cx="0" cy="0"/>
        </a:xfrm>
      </p:grpSpPr>
      <p:grpSp>
        <p:nvGrpSpPr>
          <p:cNvPr id="5525" name="Google Shape;5525;p277"/>
          <p:cNvGrpSpPr/>
          <p:nvPr/>
        </p:nvGrpSpPr>
        <p:grpSpPr>
          <a:xfrm>
            <a:off x="450000" y="450000"/>
            <a:ext cx="9018000" cy="276999"/>
            <a:chOff x="450000" y="450000"/>
            <a:chExt cx="9018000" cy="276999"/>
          </a:xfrm>
        </p:grpSpPr>
        <p:sp>
          <p:nvSpPr>
            <p:cNvPr id="5526" name="Google Shape;5526;p2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527" name="Google Shape;5527;p2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528" name="Google Shape;5528;p27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Về hồi quy logistic</a:t>
            </a:r>
            <a:endParaRPr/>
          </a:p>
        </p:txBody>
      </p:sp>
      <p:sp>
        <p:nvSpPr>
          <p:cNvPr id="5529" name="Google Shape;5529;p277"/>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𝑝 = xác suất để 𝑌=1, chúng ta có thể xác định:</a:t>
            </a:r>
            <a:endParaRPr/>
          </a:p>
        </p:txBody>
      </p:sp>
      <p:sp>
        <p:nvSpPr>
          <p:cNvPr id="5530" name="Google Shape;5530;p277"/>
          <p:cNvSpPr/>
          <p:nvPr/>
        </p:nvSpPr>
        <p:spPr>
          <a:xfrm>
            <a:off x="848295" y="2092091"/>
            <a:ext cx="3221551" cy="142628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31" name="Google Shape;5531;p277"/>
          <p:cNvSpPr/>
          <p:nvPr/>
        </p:nvSpPr>
        <p:spPr>
          <a:xfrm>
            <a:off x="671261" y="3718515"/>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logistic là nghịch đảo của logit (và ngược lại):</a:t>
            </a:r>
            <a:endParaRPr/>
          </a:p>
        </p:txBody>
      </p:sp>
      <p:grpSp>
        <p:nvGrpSpPr>
          <p:cNvPr id="5532" name="Google Shape;5532;p277"/>
          <p:cNvGrpSpPr/>
          <p:nvPr/>
        </p:nvGrpSpPr>
        <p:grpSpPr>
          <a:xfrm>
            <a:off x="3035723" y="4221088"/>
            <a:ext cx="3831378" cy="645561"/>
            <a:chOff x="2791172" y="4574292"/>
            <a:chExt cx="3831378" cy="645561"/>
          </a:xfrm>
        </p:grpSpPr>
        <p:sp>
          <p:nvSpPr>
            <p:cNvPr id="5533" name="Google Shape;5533;p277"/>
            <p:cNvSpPr/>
            <p:nvPr/>
          </p:nvSpPr>
          <p:spPr>
            <a:xfrm>
              <a:off x="2791172" y="4574292"/>
              <a:ext cx="1809626" cy="64556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34" name="Google Shape;5534;p277"/>
            <p:cNvSpPr/>
            <p:nvPr/>
          </p:nvSpPr>
          <p:spPr>
            <a:xfrm>
              <a:off x="4792325" y="4807062"/>
              <a:ext cx="318173" cy="180020"/>
            </a:xfrm>
            <a:prstGeom prst="lef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5" name="Google Shape;5535;p277"/>
            <p:cNvSpPr/>
            <p:nvPr/>
          </p:nvSpPr>
          <p:spPr>
            <a:xfrm>
              <a:off x="5300045" y="4601030"/>
              <a:ext cx="1322505" cy="59208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0" name="Shape 5540"/>
        <p:cNvGrpSpPr/>
        <p:nvPr/>
      </p:nvGrpSpPr>
      <p:grpSpPr>
        <a:xfrm>
          <a:off x="0" y="0"/>
          <a:ext cx="0" cy="0"/>
          <a:chOff x="0" y="0"/>
          <a:chExt cx="0" cy="0"/>
        </a:xfrm>
      </p:grpSpPr>
      <p:grpSp>
        <p:nvGrpSpPr>
          <p:cNvPr id="5541" name="Google Shape;5541;p278"/>
          <p:cNvGrpSpPr/>
          <p:nvPr/>
        </p:nvGrpSpPr>
        <p:grpSpPr>
          <a:xfrm>
            <a:off x="450000" y="450000"/>
            <a:ext cx="9018000" cy="276999"/>
            <a:chOff x="450000" y="450000"/>
            <a:chExt cx="9018000" cy="276999"/>
          </a:xfrm>
        </p:grpSpPr>
        <p:sp>
          <p:nvSpPr>
            <p:cNvPr id="5542" name="Google Shape;5542;p2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543" name="Google Shape;5543;p2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544" name="Google Shape;5544;p27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Về hồi quy logistic</a:t>
            </a:r>
            <a:endParaRPr/>
          </a:p>
        </p:txBody>
      </p:sp>
      <p:sp>
        <p:nvSpPr>
          <p:cNvPr id="5545" name="Google Shape;5545;p278"/>
          <p:cNvSpPr/>
          <p:nvPr/>
        </p:nvSpPr>
        <p:spPr>
          <a:xfrm>
            <a:off x="671261" y="1700808"/>
            <a:ext cx="8632825" cy="1448327"/>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hồi quy logistic, các loại biến khách quan (Y) được dự đoán là 0 và 1 (mô hình hồi quy logistic nhị thức). Khả năng biến khách quan Y thể loại trở thành 1 được biểu thị bằng p(Y=1) = P(Y). Bắt đầu bằng cách thể hiện mô tả như một phương trình hồi quy. Phía bên trái của phương trình thường được gọi là 'tỷ lệ cược.'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'Tỷ lệ cược' biểu thị tỷ lệ cổ tức, được phân loại thành xác suất thành công / thất bại. Nếu xác suất thành công cao, nó sẽ trở thành 1; nếu nó thấp, nó sẽ trở thành 0. Nói cách khác, đó là một tỷ lệ thành công. Thêm nhật ký vào tỷ lệ cược sẽ trở thành logit và chức năng này là logistic.</a:t>
            </a:r>
            <a:endParaRPr/>
          </a:p>
        </p:txBody>
      </p:sp>
      <p:sp>
        <p:nvSpPr>
          <p:cNvPr id="5546" name="Google Shape;5546;p278"/>
          <p:cNvSpPr txBox="1"/>
          <p:nvPr/>
        </p:nvSpPr>
        <p:spPr>
          <a:xfrm>
            <a:off x="3617635" y="3258262"/>
            <a:ext cx="2365676" cy="64350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47" name="Google Shape;5547;p278"/>
          <p:cNvSpPr/>
          <p:nvPr/>
        </p:nvSpPr>
        <p:spPr>
          <a:xfrm>
            <a:off x="671261" y="3990724"/>
            <a:ext cx="8632825" cy="54551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48" name="Google Shape;5548;p278"/>
          <p:cNvSpPr txBox="1"/>
          <p:nvPr/>
        </p:nvSpPr>
        <p:spPr>
          <a:xfrm>
            <a:off x="3659378" y="4560664"/>
            <a:ext cx="2323933" cy="64350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49" name="Google Shape;5549;p278"/>
          <p:cNvSpPr/>
          <p:nvPr/>
        </p:nvSpPr>
        <p:spPr>
          <a:xfrm>
            <a:off x="671261" y="5293774"/>
            <a:ext cx="8632825" cy="104821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nhìn vào phương trình một cách chi tiết, β_0+β_1 ở phía bên phải là một Mô hình tuyến tính với một phạm vi (−∞, ∞); phía bên trái cũng có một phạm vi (−∞, ∞). Log(P(Y))/(1-P(Y)) ở phía bên trái của phương trình được gọi là hàm logit.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Hoặc thêm 'exp' vào cả hai cạnh của phương trình và sắp xếp nó liên quan đến P (Y) để có được phương trình sau.</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4" name="Shape 5554"/>
        <p:cNvGrpSpPr/>
        <p:nvPr/>
      </p:nvGrpSpPr>
      <p:grpSpPr>
        <a:xfrm>
          <a:off x="0" y="0"/>
          <a:ext cx="0" cy="0"/>
          <a:chOff x="0" y="0"/>
          <a:chExt cx="0" cy="0"/>
        </a:xfrm>
      </p:grpSpPr>
      <p:grpSp>
        <p:nvGrpSpPr>
          <p:cNvPr id="5555" name="Google Shape;5555;p279"/>
          <p:cNvGrpSpPr/>
          <p:nvPr/>
        </p:nvGrpSpPr>
        <p:grpSpPr>
          <a:xfrm>
            <a:off x="450000" y="450000"/>
            <a:ext cx="9018000" cy="276999"/>
            <a:chOff x="450000" y="450000"/>
            <a:chExt cx="9018000" cy="276999"/>
          </a:xfrm>
        </p:grpSpPr>
        <p:sp>
          <p:nvSpPr>
            <p:cNvPr id="5556" name="Google Shape;5556;p2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557" name="Google Shape;5557;p2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558" name="Google Shape;5558;p27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Về hồi quy logistic</a:t>
            </a:r>
            <a:endParaRPr/>
          </a:p>
        </p:txBody>
      </p:sp>
      <p:sp>
        <p:nvSpPr>
          <p:cNvPr id="5559" name="Google Shape;5559;p279"/>
          <p:cNvSpPr txBox="1"/>
          <p:nvPr/>
        </p:nvSpPr>
        <p:spPr>
          <a:xfrm>
            <a:off x="2779843" y="1815647"/>
            <a:ext cx="4143086" cy="7109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60" name="Google Shape;5560;p279"/>
          <p:cNvSpPr/>
          <p:nvPr/>
        </p:nvSpPr>
        <p:spPr>
          <a:xfrm>
            <a:off x="671261" y="2698006"/>
            <a:ext cx="8632825" cy="135618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5" name="Shape 5565"/>
        <p:cNvGrpSpPr/>
        <p:nvPr/>
      </p:nvGrpSpPr>
      <p:grpSpPr>
        <a:xfrm>
          <a:off x="0" y="0"/>
          <a:ext cx="0" cy="0"/>
          <a:chOff x="0" y="0"/>
          <a:chExt cx="0" cy="0"/>
        </a:xfrm>
      </p:grpSpPr>
      <p:grpSp>
        <p:nvGrpSpPr>
          <p:cNvPr id="5566" name="Google Shape;5566;p280"/>
          <p:cNvGrpSpPr/>
          <p:nvPr/>
        </p:nvGrpSpPr>
        <p:grpSpPr>
          <a:xfrm>
            <a:off x="450000" y="450000"/>
            <a:ext cx="9018000" cy="276999"/>
            <a:chOff x="450000" y="450000"/>
            <a:chExt cx="9018000" cy="276999"/>
          </a:xfrm>
        </p:grpSpPr>
        <p:sp>
          <p:nvSpPr>
            <p:cNvPr id="5567" name="Google Shape;5567;p2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568" name="Google Shape;5568;p2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569" name="Google Shape;5569;p28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Về hồi quy logistic</a:t>
            </a:r>
            <a:endParaRPr/>
          </a:p>
        </p:txBody>
      </p:sp>
      <p:sp>
        <p:nvSpPr>
          <p:cNvPr id="5570" name="Google Shape;5570;p280"/>
          <p:cNvSpPr/>
          <p:nvPr/>
        </p:nvSpPr>
        <p:spPr>
          <a:xfrm>
            <a:off x="671261" y="1700808"/>
            <a:ext cx="8632825" cy="74557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5571" name="Google Shape;5571;p280"/>
          <p:cNvPicPr preferRelativeResize="0"/>
          <p:nvPr/>
        </p:nvPicPr>
        <p:blipFill rotWithShape="1">
          <a:blip r:embed="rId4">
            <a:alphaModFix/>
          </a:blip>
          <a:srcRect b="13464" l="8229" r="15272" t="5384"/>
          <a:stretch/>
        </p:blipFill>
        <p:spPr>
          <a:xfrm>
            <a:off x="2503140" y="2704003"/>
            <a:ext cx="4896545" cy="3100681"/>
          </a:xfrm>
          <a:prstGeom prst="rect">
            <a:avLst/>
          </a:prstGeom>
          <a:noFill/>
          <a:ln>
            <a:noFill/>
          </a:ln>
        </p:spPr>
      </p:pic>
      <p:sp>
        <p:nvSpPr>
          <p:cNvPr id="5572" name="Google Shape;5572;p280"/>
          <p:cNvSpPr/>
          <p:nvPr/>
        </p:nvSpPr>
        <p:spPr>
          <a:xfrm rot="-5400000">
            <a:off x="2371765" y="3939080"/>
            <a:ext cx="463267"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P(Y=1)</a:t>
            </a:r>
            <a:endParaRPr i="1" sz="1300">
              <a:solidFill>
                <a:srgbClr val="262626"/>
              </a:solidFill>
              <a:latin typeface="Arial"/>
              <a:ea typeface="Arial"/>
              <a:cs typeface="Arial"/>
              <a:sym typeface="Arial"/>
            </a:endParaRPr>
          </a:p>
        </p:txBody>
      </p:sp>
      <p:sp>
        <p:nvSpPr>
          <p:cNvPr id="5573" name="Google Shape;5573;p280"/>
          <p:cNvSpPr/>
          <p:nvPr/>
        </p:nvSpPr>
        <p:spPr>
          <a:xfrm>
            <a:off x="4632414" y="5596934"/>
            <a:ext cx="969817"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i="1" lang="en-US" sz="1300">
                <a:solidFill>
                  <a:srgbClr val="262626"/>
                </a:solidFill>
                <a:latin typeface="Arial"/>
                <a:ea typeface="Arial"/>
                <a:cs typeface="Arial"/>
                <a:sym typeface="Arial"/>
              </a:rPr>
              <a:t>Hàm dự đoán</a:t>
            </a:r>
            <a:endParaRPr i="1" sz="1300">
              <a:solidFill>
                <a:srgbClr val="262626"/>
              </a:solidFill>
              <a:latin typeface="Arial"/>
              <a:ea typeface="Arial"/>
              <a:cs typeface="Arial"/>
              <a:sym typeface="Arial"/>
            </a:endParaRPr>
          </a:p>
        </p:txBody>
      </p:sp>
      <p:sp>
        <p:nvSpPr>
          <p:cNvPr id="5574" name="Google Shape;5574;p280"/>
          <p:cNvSpPr/>
          <p:nvPr/>
        </p:nvSpPr>
        <p:spPr>
          <a:xfrm>
            <a:off x="4270063" y="5954586"/>
            <a:ext cx="1720022" cy="21544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Đồ thị hồi quy logistic</a:t>
            </a:r>
            <a:endParaRPr i="1" sz="1400">
              <a:solidFill>
                <a:srgbClr val="262626"/>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grpSp>
        <p:nvGrpSpPr>
          <p:cNvPr id="647" name="Google Shape;647;p28"/>
          <p:cNvGrpSpPr/>
          <p:nvPr/>
        </p:nvGrpSpPr>
        <p:grpSpPr>
          <a:xfrm>
            <a:off x="450000" y="450000"/>
            <a:ext cx="9018000" cy="276999"/>
            <a:chOff x="450000" y="450000"/>
            <a:chExt cx="9018000" cy="276999"/>
          </a:xfrm>
        </p:grpSpPr>
        <p:sp>
          <p:nvSpPr>
            <p:cNvPr id="648" name="Google Shape;648;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649" name="Google Shape;649;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650" name="Google Shape;650;p2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Phù hợp</a:t>
            </a:r>
            <a:endParaRPr sz="1400">
              <a:solidFill>
                <a:schemeClr val="dk1"/>
              </a:solidFill>
              <a:latin typeface="Arial"/>
              <a:ea typeface="Arial"/>
              <a:cs typeface="Arial"/>
              <a:sym typeface="Arial"/>
            </a:endParaRPr>
          </a:p>
        </p:txBody>
      </p:sp>
      <p:sp>
        <p:nvSpPr>
          <p:cNvPr id="651" name="Google Shape;651;p28"/>
          <p:cNvSpPr/>
          <p:nvPr/>
        </p:nvSpPr>
        <p:spPr>
          <a:xfrm>
            <a:off x="666749" y="3176972"/>
            <a:ext cx="8677275" cy="198560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2" name="Google Shape;652;p28"/>
          <p:cNvSpPr/>
          <p:nvPr/>
        </p:nvSpPr>
        <p:spPr>
          <a:xfrm>
            <a:off x="671261" y="1700808"/>
            <a:ext cx="8632825" cy="545516"/>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phương thức fit với công cụ ước tính phiên bản huấn luyện. Gửi dữ liệu huấn luyện và dữ liệu nhãn với như đối số cho thuật toán học có giám sát.</a:t>
            </a:r>
            <a:endParaRPr/>
          </a:p>
        </p:txBody>
      </p:sp>
      <p:grpSp>
        <p:nvGrpSpPr>
          <p:cNvPr id="653" name="Google Shape;653;p28"/>
          <p:cNvGrpSpPr/>
          <p:nvPr/>
        </p:nvGrpSpPr>
        <p:grpSpPr>
          <a:xfrm>
            <a:off x="666750" y="5255102"/>
            <a:ext cx="8677275" cy="946052"/>
            <a:chOff x="559817" y="3081410"/>
            <a:chExt cx="8677275" cy="946052"/>
          </a:xfrm>
        </p:grpSpPr>
        <p:sp>
          <p:nvSpPr>
            <p:cNvPr id="654" name="Google Shape;654;p28"/>
            <p:cNvSpPr/>
            <p:nvPr/>
          </p:nvSpPr>
          <p:spPr>
            <a:xfrm>
              <a:off x="559817" y="3081410"/>
              <a:ext cx="8677275" cy="9460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655" name="Google Shape;655;p28"/>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656" name="Google Shape;656;p28"/>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2</a:t>
              </a:r>
              <a:endParaRPr/>
            </a:p>
          </p:txBody>
        </p:sp>
        <p:sp>
          <p:nvSpPr>
            <p:cNvPr id="657" name="Google Shape;657;p28"/>
            <p:cNvSpPr txBox="1"/>
            <p:nvPr/>
          </p:nvSpPr>
          <p:spPr>
            <a:xfrm>
              <a:off x="1036273" y="3467475"/>
              <a:ext cx="8167303" cy="430887"/>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Đây là một giá trị ước tính, vì vậy giá trị thực tế cho X_test có thể khác nhau. </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Đo Precision bằng cách so sánh hai giá trị. </a:t>
              </a:r>
              <a:endParaRPr/>
            </a:p>
          </p:txBody>
        </p:sp>
      </p:grpSp>
      <p:sp>
        <p:nvSpPr>
          <p:cNvPr id="658" name="Google Shape;658;p28"/>
          <p:cNvSpPr/>
          <p:nvPr/>
        </p:nvSpPr>
        <p:spPr>
          <a:xfrm>
            <a:off x="558924" y="2348880"/>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Dự đoán</a:t>
            </a:r>
            <a:endParaRPr sz="1400">
              <a:solidFill>
                <a:schemeClr val="dk1"/>
              </a:solidFill>
              <a:latin typeface="Arial"/>
              <a:ea typeface="Arial"/>
              <a:cs typeface="Arial"/>
              <a:sym typeface="Arial"/>
            </a:endParaRPr>
          </a:p>
        </p:txBody>
      </p:sp>
      <p:sp>
        <p:nvSpPr>
          <p:cNvPr id="659" name="Google Shape;659;p28"/>
          <p:cNvSpPr/>
          <p:nvPr/>
        </p:nvSpPr>
        <p:spPr>
          <a:xfrm>
            <a:off x="671261" y="2620943"/>
            <a:ext cx="8632825"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ước tính phiên bản đã hoàn thành huấn luyện với fit và có thể được áp dụng với phương thức predict. 'Predict' chuyển đổi kết quả ước tính của mô hình liên quan đến dữ liệu đã nhập.</a:t>
            </a:r>
            <a:endParaRPr/>
          </a:p>
        </p:txBody>
      </p:sp>
      <p:pic>
        <p:nvPicPr>
          <p:cNvPr id="660" name="Google Shape;660;p28"/>
          <p:cNvPicPr preferRelativeResize="0"/>
          <p:nvPr/>
        </p:nvPicPr>
        <p:blipFill rotWithShape="1">
          <a:blip r:embed="rId4">
            <a:alphaModFix/>
          </a:blip>
          <a:srcRect b="0" l="825" r="23896" t="0"/>
          <a:stretch/>
        </p:blipFill>
        <p:spPr>
          <a:xfrm>
            <a:off x="847725" y="3221567"/>
            <a:ext cx="8496300" cy="1869830"/>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9" name="Shape 5579"/>
        <p:cNvGrpSpPr/>
        <p:nvPr/>
      </p:nvGrpSpPr>
      <p:grpSpPr>
        <a:xfrm>
          <a:off x="0" y="0"/>
          <a:ext cx="0" cy="0"/>
          <a:chOff x="0" y="0"/>
          <a:chExt cx="0" cy="0"/>
        </a:xfrm>
      </p:grpSpPr>
      <p:grpSp>
        <p:nvGrpSpPr>
          <p:cNvPr id="5580" name="Google Shape;5580;p281"/>
          <p:cNvGrpSpPr/>
          <p:nvPr/>
        </p:nvGrpSpPr>
        <p:grpSpPr>
          <a:xfrm>
            <a:off x="450000" y="450000"/>
            <a:ext cx="9018000" cy="276999"/>
            <a:chOff x="450000" y="450000"/>
            <a:chExt cx="9018000" cy="276999"/>
          </a:xfrm>
        </p:grpSpPr>
        <p:sp>
          <p:nvSpPr>
            <p:cNvPr id="5581" name="Google Shape;5581;p2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582" name="Google Shape;5582;p2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583" name="Google Shape;5583;p28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Logistic và dự đoán hồi quy (kiểm tra)</a:t>
            </a:r>
            <a:endParaRPr/>
          </a:p>
        </p:txBody>
      </p:sp>
      <p:sp>
        <p:nvSpPr>
          <p:cNvPr id="5584" name="Google Shape;5584;p281"/>
          <p:cNvSpPr/>
          <p:nvPr/>
        </p:nvSpPr>
        <p:spPr>
          <a:xfrm>
            <a:off x="671261" y="1700808"/>
            <a:ext cx="8632825" cy="345461"/>
          </a:xfrm>
          <a:prstGeom prst="rect">
            <a:avLst/>
          </a:prstGeom>
          <a:blipFill rotWithShape="1">
            <a:blip r:embed="rId3">
              <a:alphaModFix/>
            </a:blip>
            <a:stretch>
              <a:fillRect b="0" l="-7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85" name="Google Shape;5585;p281"/>
          <p:cNvSpPr/>
          <p:nvPr/>
        </p:nvSpPr>
        <p:spPr>
          <a:xfrm>
            <a:off x="5540833" y="3399957"/>
            <a:ext cx="2614013" cy="83939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5586" name="Google Shape;5586;p281"/>
          <p:cNvGrpSpPr/>
          <p:nvPr/>
        </p:nvGrpSpPr>
        <p:grpSpPr>
          <a:xfrm>
            <a:off x="1963080" y="2219813"/>
            <a:ext cx="2699447" cy="2520000"/>
            <a:chOff x="2399018" y="2472159"/>
            <a:chExt cx="2699447" cy="2520000"/>
          </a:xfrm>
        </p:grpSpPr>
        <p:sp>
          <p:nvSpPr>
            <p:cNvPr id="5587" name="Google Shape;5587;p281"/>
            <p:cNvSpPr txBox="1"/>
            <p:nvPr/>
          </p:nvSpPr>
          <p:spPr>
            <a:xfrm>
              <a:off x="2399018" y="2472159"/>
              <a:ext cx="1944216" cy="2520000"/>
            </a:xfrm>
            <a:prstGeom prst="rect">
              <a:avLst/>
            </a:prstGeom>
            <a:blipFill rotWithShape="1">
              <a:blip r:embed="rId5">
                <a:alphaModFix/>
              </a:blip>
              <a:stretch>
                <a:fillRect b="0" l="0" r="0" t="0"/>
              </a:stretch>
            </a:blipFill>
            <a:ln cap="flat" cmpd="sng" w="25400">
              <a:solidFill>
                <a:srgbClr val="193EB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88" name="Google Shape;5588;p281"/>
            <p:cNvSpPr txBox="1"/>
            <p:nvPr/>
          </p:nvSpPr>
          <p:spPr>
            <a:xfrm>
              <a:off x="4343234" y="2472159"/>
              <a:ext cx="755231" cy="2520000"/>
            </a:xfrm>
            <a:prstGeom prst="rect">
              <a:avLst/>
            </a:prstGeom>
            <a:blipFill rotWithShape="1">
              <a:blip r:embed="rId6">
                <a:alphaModFix/>
              </a:blip>
              <a:stretch>
                <a:fillRect b="0" l="0" r="0" t="0"/>
              </a:stretch>
            </a:blipFill>
            <a:ln cap="flat" cmpd="sng" w="25400">
              <a:solidFill>
                <a:srgbClr val="193EB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5589" name="Google Shape;5589;p281"/>
          <p:cNvSpPr/>
          <p:nvPr/>
        </p:nvSpPr>
        <p:spPr>
          <a:xfrm>
            <a:off x="5129420" y="3037896"/>
            <a:ext cx="3436838" cy="200055"/>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So sánh xác suất có điều kiện với mức cắt giảm.</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4" name="Shape 5594"/>
        <p:cNvGrpSpPr/>
        <p:nvPr/>
      </p:nvGrpSpPr>
      <p:grpSpPr>
        <a:xfrm>
          <a:off x="0" y="0"/>
          <a:ext cx="0" cy="0"/>
          <a:chOff x="0" y="0"/>
          <a:chExt cx="0" cy="0"/>
        </a:xfrm>
      </p:grpSpPr>
      <p:grpSp>
        <p:nvGrpSpPr>
          <p:cNvPr id="5595" name="Google Shape;5595;p282"/>
          <p:cNvGrpSpPr/>
          <p:nvPr/>
        </p:nvGrpSpPr>
        <p:grpSpPr>
          <a:xfrm>
            <a:off x="450000" y="450000"/>
            <a:ext cx="9018000" cy="276999"/>
            <a:chOff x="450000" y="450000"/>
            <a:chExt cx="9018000" cy="276999"/>
          </a:xfrm>
        </p:grpSpPr>
        <p:sp>
          <p:nvSpPr>
            <p:cNvPr id="5596" name="Google Shape;5596;p2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597" name="Google Shape;5597;p2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598" name="Google Shape;5598;p28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Logistic và dự đoán hồi quy (kiểm tra)</a:t>
            </a:r>
            <a:endParaRPr/>
          </a:p>
        </p:txBody>
      </p:sp>
      <p:grpSp>
        <p:nvGrpSpPr>
          <p:cNvPr id="5599" name="Google Shape;5599;p282"/>
          <p:cNvGrpSpPr/>
          <p:nvPr/>
        </p:nvGrpSpPr>
        <p:grpSpPr>
          <a:xfrm>
            <a:off x="878518" y="1868037"/>
            <a:ext cx="8183403" cy="3253151"/>
            <a:chOff x="878518" y="2075299"/>
            <a:chExt cx="8183403" cy="3253151"/>
          </a:xfrm>
        </p:grpSpPr>
        <p:grpSp>
          <p:nvGrpSpPr>
            <p:cNvPr id="5600" name="Google Shape;5600;p282"/>
            <p:cNvGrpSpPr/>
            <p:nvPr/>
          </p:nvGrpSpPr>
          <p:grpSpPr>
            <a:xfrm>
              <a:off x="878518" y="2075299"/>
              <a:ext cx="7734454" cy="2830503"/>
              <a:chOff x="318643" y="2528131"/>
              <a:chExt cx="8797660" cy="3219597"/>
            </a:xfrm>
          </p:grpSpPr>
          <p:grpSp>
            <p:nvGrpSpPr>
              <p:cNvPr id="5601" name="Google Shape;5601;p282"/>
              <p:cNvGrpSpPr/>
              <p:nvPr/>
            </p:nvGrpSpPr>
            <p:grpSpPr>
              <a:xfrm>
                <a:off x="318643" y="2528131"/>
                <a:ext cx="8797660" cy="3219597"/>
                <a:chOff x="1794197" y="1778926"/>
                <a:chExt cx="8797660" cy="3414351"/>
              </a:xfrm>
            </p:grpSpPr>
            <p:sp>
              <p:nvSpPr>
                <p:cNvPr id="5602" name="Google Shape;5602;p282"/>
                <p:cNvSpPr/>
                <p:nvPr/>
              </p:nvSpPr>
              <p:spPr>
                <a:xfrm>
                  <a:off x="3656119" y="2713100"/>
                  <a:ext cx="504000" cy="534487"/>
                </a:xfrm>
                <a:prstGeom prst="ellipse">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5603" name="Google Shape;5603;p282"/>
                <p:cNvSpPr/>
                <p:nvPr/>
              </p:nvSpPr>
              <p:spPr>
                <a:xfrm>
                  <a:off x="3656120" y="3380406"/>
                  <a:ext cx="504000" cy="534487"/>
                </a:xfrm>
                <a:prstGeom prst="ellipse">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5604" name="Google Shape;5604;p282"/>
                <p:cNvSpPr/>
                <p:nvPr/>
              </p:nvSpPr>
              <p:spPr>
                <a:xfrm>
                  <a:off x="3656120" y="4658790"/>
                  <a:ext cx="504000" cy="534487"/>
                </a:xfrm>
                <a:prstGeom prst="ellipse">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5605" name="Google Shape;5605;p282"/>
                <p:cNvSpPr/>
                <p:nvPr/>
              </p:nvSpPr>
              <p:spPr>
                <a:xfrm>
                  <a:off x="3854113" y="2229090"/>
                  <a:ext cx="108012" cy="112907"/>
                </a:xfrm>
                <a:prstGeom prst="ellipse">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5606" name="Google Shape;5606;p282"/>
                <p:cNvSpPr txBox="1"/>
                <p:nvPr/>
              </p:nvSpPr>
              <p:spPr>
                <a:xfrm>
                  <a:off x="3496691" y="2775526"/>
                  <a:ext cx="852257" cy="40838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07" name="Google Shape;5607;p282"/>
                <p:cNvSpPr txBox="1"/>
                <p:nvPr/>
              </p:nvSpPr>
              <p:spPr>
                <a:xfrm>
                  <a:off x="3496690" y="3413808"/>
                  <a:ext cx="852257" cy="40838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08" name="Google Shape;5608;p282"/>
                <p:cNvSpPr txBox="1"/>
                <p:nvPr/>
              </p:nvSpPr>
              <p:spPr>
                <a:xfrm>
                  <a:off x="3496689" y="4699475"/>
                  <a:ext cx="852257" cy="40838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09" name="Google Shape;5609;p282"/>
                <p:cNvSpPr txBox="1"/>
                <p:nvPr/>
              </p:nvSpPr>
              <p:spPr>
                <a:xfrm>
                  <a:off x="3496689" y="3960574"/>
                  <a:ext cx="852257" cy="597654"/>
                </a:xfrm>
                <a:prstGeom prst="rect">
                  <a:avLst/>
                </a:prstGeom>
                <a:blipFill rotWithShape="1">
                  <a:blip r:embed="rId6">
                    <a:alphaModFix/>
                  </a:blip>
                  <a:stretch>
                    <a:fillRect b="-370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10" name="Google Shape;5610;p282"/>
                <p:cNvSpPr/>
                <p:nvPr/>
              </p:nvSpPr>
              <p:spPr>
                <a:xfrm>
                  <a:off x="6596109" y="3557788"/>
                  <a:ext cx="504000" cy="534487"/>
                </a:xfrm>
                <a:prstGeom prst="ellipse">
                  <a:avLst/>
                </a:prstGeom>
                <a:solidFill>
                  <a:srgbClr val="C5D1F7">
                    <a:alpha val="49803"/>
                  </a:srgbClr>
                </a:solidFill>
                <a:ln cap="flat" cmpd="sng" w="19050">
                  <a:solidFill>
                    <a:srgbClr val="1D48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5611" name="Google Shape;5611;p282"/>
                <p:cNvSpPr txBox="1"/>
                <p:nvPr/>
              </p:nvSpPr>
              <p:spPr>
                <a:xfrm>
                  <a:off x="6683935" y="3555374"/>
                  <a:ext cx="314408" cy="44551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Σ</a:t>
                  </a:r>
                  <a:endParaRPr sz="1800">
                    <a:solidFill>
                      <a:schemeClr val="dk1"/>
                    </a:solidFill>
                    <a:latin typeface="Arial"/>
                    <a:ea typeface="Arial"/>
                    <a:cs typeface="Arial"/>
                    <a:sym typeface="Arial"/>
                  </a:endParaRPr>
                </a:p>
              </p:txBody>
            </p:sp>
            <p:cxnSp>
              <p:nvCxnSpPr>
                <p:cNvPr id="5612" name="Google Shape;5612;p282"/>
                <p:cNvCxnSpPr/>
                <p:nvPr/>
              </p:nvCxnSpPr>
              <p:spPr>
                <a:xfrm>
                  <a:off x="4189515" y="2971950"/>
                  <a:ext cx="2406591" cy="834407"/>
                </a:xfrm>
                <a:prstGeom prst="straightConnector1">
                  <a:avLst/>
                </a:prstGeom>
                <a:noFill/>
                <a:ln cap="flat" cmpd="sng" w="12700">
                  <a:solidFill>
                    <a:srgbClr val="7F7F7F">
                      <a:alpha val="49803"/>
                    </a:srgbClr>
                  </a:solidFill>
                  <a:prstDash val="solid"/>
                  <a:miter lim="800000"/>
                  <a:headEnd len="sm" w="sm" type="none"/>
                  <a:tailEnd len="sm" w="sm" type="none"/>
                </a:ln>
              </p:spPr>
            </p:cxnSp>
            <p:cxnSp>
              <p:nvCxnSpPr>
                <p:cNvPr id="5613" name="Google Shape;5613;p282"/>
                <p:cNvCxnSpPr/>
                <p:nvPr/>
              </p:nvCxnSpPr>
              <p:spPr>
                <a:xfrm>
                  <a:off x="3976826" y="2268169"/>
                  <a:ext cx="2619279" cy="1501878"/>
                </a:xfrm>
                <a:prstGeom prst="straightConnector1">
                  <a:avLst/>
                </a:prstGeom>
                <a:noFill/>
                <a:ln cap="flat" cmpd="sng" w="12700">
                  <a:solidFill>
                    <a:srgbClr val="7F7F7F">
                      <a:alpha val="49803"/>
                    </a:srgbClr>
                  </a:solidFill>
                  <a:prstDash val="solid"/>
                  <a:miter lim="800000"/>
                  <a:headEnd len="sm" w="sm" type="none"/>
                  <a:tailEnd len="sm" w="sm" type="none"/>
                </a:ln>
              </p:spPr>
            </p:cxnSp>
            <p:cxnSp>
              <p:nvCxnSpPr>
                <p:cNvPr id="5614" name="Google Shape;5614;p282"/>
                <p:cNvCxnSpPr/>
                <p:nvPr/>
              </p:nvCxnSpPr>
              <p:spPr>
                <a:xfrm>
                  <a:off x="4189518" y="3625108"/>
                  <a:ext cx="2406587" cy="184017"/>
                </a:xfrm>
                <a:prstGeom prst="straightConnector1">
                  <a:avLst/>
                </a:prstGeom>
                <a:noFill/>
                <a:ln cap="flat" cmpd="sng" w="12700">
                  <a:solidFill>
                    <a:srgbClr val="7F7F7F">
                      <a:alpha val="49803"/>
                    </a:srgbClr>
                  </a:solidFill>
                  <a:prstDash val="solid"/>
                  <a:miter lim="800000"/>
                  <a:headEnd len="sm" w="sm" type="none"/>
                  <a:tailEnd len="sm" w="sm" type="none"/>
                </a:ln>
              </p:spPr>
            </p:cxnSp>
            <p:cxnSp>
              <p:nvCxnSpPr>
                <p:cNvPr id="5615" name="Google Shape;5615;p282"/>
                <p:cNvCxnSpPr/>
                <p:nvPr/>
              </p:nvCxnSpPr>
              <p:spPr>
                <a:xfrm flipH="1" rot="10800000">
                  <a:off x="4189512" y="3830083"/>
                  <a:ext cx="2406593" cy="1076316"/>
                </a:xfrm>
                <a:prstGeom prst="straightConnector1">
                  <a:avLst/>
                </a:prstGeom>
                <a:noFill/>
                <a:ln cap="flat" cmpd="sng" w="12700">
                  <a:solidFill>
                    <a:srgbClr val="7F7F7F">
                      <a:alpha val="49803"/>
                    </a:srgbClr>
                  </a:solidFill>
                  <a:prstDash val="solid"/>
                  <a:miter lim="800000"/>
                  <a:headEnd len="sm" w="sm" type="none"/>
                  <a:tailEnd len="sm" w="sm" type="none"/>
                </a:ln>
              </p:spPr>
            </p:cxnSp>
            <p:cxnSp>
              <p:nvCxnSpPr>
                <p:cNvPr id="5616" name="Google Shape;5616;p282"/>
                <p:cNvCxnSpPr>
                  <a:stCxn id="5610" idx="6"/>
                </p:cNvCxnSpPr>
                <p:nvPr/>
              </p:nvCxnSpPr>
              <p:spPr>
                <a:xfrm>
                  <a:off x="7100109" y="3825032"/>
                  <a:ext cx="429600" cy="0"/>
                </a:xfrm>
                <a:prstGeom prst="straightConnector1">
                  <a:avLst/>
                </a:prstGeom>
                <a:noFill/>
                <a:ln cap="flat" cmpd="sng" w="12700">
                  <a:solidFill>
                    <a:srgbClr val="7F7F7F">
                      <a:alpha val="49803"/>
                    </a:srgbClr>
                  </a:solidFill>
                  <a:prstDash val="solid"/>
                  <a:miter lim="800000"/>
                  <a:headEnd len="sm" w="sm" type="none"/>
                  <a:tailEnd len="sm" w="sm" type="none"/>
                </a:ln>
              </p:spPr>
            </p:cxnSp>
            <p:sp>
              <p:nvSpPr>
                <p:cNvPr id="5617" name="Google Shape;5617;p282"/>
                <p:cNvSpPr txBox="1"/>
                <p:nvPr/>
              </p:nvSpPr>
              <p:spPr>
                <a:xfrm>
                  <a:off x="4084838" y="2106061"/>
                  <a:ext cx="852257" cy="371262"/>
                </a:xfrm>
                <a:prstGeom prst="rect">
                  <a:avLst/>
                </a:prstGeom>
                <a:blipFill rotWithShape="1">
                  <a:blip r:embed="rId7">
                    <a:alphaModFix/>
                  </a:blip>
                  <a:stretch>
                    <a:fillRect b="-588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18" name="Google Shape;5618;p282"/>
                <p:cNvSpPr txBox="1"/>
                <p:nvPr/>
              </p:nvSpPr>
              <p:spPr>
                <a:xfrm>
                  <a:off x="3496688" y="1778926"/>
                  <a:ext cx="852257" cy="408387"/>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19" name="Google Shape;5619;p282"/>
                <p:cNvSpPr txBox="1"/>
                <p:nvPr/>
              </p:nvSpPr>
              <p:spPr>
                <a:xfrm>
                  <a:off x="4087418" y="2676516"/>
                  <a:ext cx="852257" cy="371262"/>
                </a:xfrm>
                <a:prstGeom prst="rect">
                  <a:avLst/>
                </a:prstGeom>
                <a:blipFill rotWithShape="1">
                  <a:blip r:embed="rId9">
                    <a:alphaModFix/>
                  </a:blip>
                  <a:stretch>
                    <a:fillRect b="-7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20" name="Google Shape;5620;p282"/>
                <p:cNvSpPr txBox="1"/>
                <p:nvPr/>
              </p:nvSpPr>
              <p:spPr>
                <a:xfrm>
                  <a:off x="4095927" y="3290201"/>
                  <a:ext cx="852257" cy="371262"/>
                </a:xfrm>
                <a:prstGeom prst="rect">
                  <a:avLst/>
                </a:prstGeom>
                <a:blipFill rotWithShape="1">
                  <a:blip r:embed="rId10">
                    <a:alphaModFix/>
                  </a:blip>
                  <a:stretch>
                    <a:fillRect b="-588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21" name="Google Shape;5621;p282"/>
                <p:cNvSpPr txBox="1"/>
                <p:nvPr/>
              </p:nvSpPr>
              <p:spPr>
                <a:xfrm>
                  <a:off x="4096296" y="4364229"/>
                  <a:ext cx="852257" cy="371262"/>
                </a:xfrm>
                <a:prstGeom prst="rect">
                  <a:avLst/>
                </a:prstGeom>
                <a:blipFill rotWithShape="1">
                  <a:blip r:embed="rId11">
                    <a:alphaModFix/>
                  </a:blip>
                  <a:stretch>
                    <a:fillRect b="-588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22" name="Google Shape;5622;p282"/>
                <p:cNvCxnSpPr/>
                <p:nvPr/>
              </p:nvCxnSpPr>
              <p:spPr>
                <a:xfrm>
                  <a:off x="8035867" y="3825031"/>
                  <a:ext cx="481682" cy="0"/>
                </a:xfrm>
                <a:prstGeom prst="straightConnector1">
                  <a:avLst/>
                </a:prstGeom>
                <a:noFill/>
                <a:ln cap="flat" cmpd="sng" w="12700">
                  <a:solidFill>
                    <a:srgbClr val="7F7F7F">
                      <a:alpha val="49803"/>
                    </a:srgbClr>
                  </a:solidFill>
                  <a:prstDash val="solid"/>
                  <a:miter lim="800000"/>
                  <a:headEnd len="sm" w="sm" type="none"/>
                  <a:tailEnd len="med" w="med" type="triangle"/>
                </a:ln>
              </p:spPr>
            </p:cxnSp>
            <p:grpSp>
              <p:nvGrpSpPr>
                <p:cNvPr id="5623" name="Google Shape;5623;p282"/>
                <p:cNvGrpSpPr/>
                <p:nvPr/>
              </p:nvGrpSpPr>
              <p:grpSpPr>
                <a:xfrm>
                  <a:off x="1794197" y="2813044"/>
                  <a:ext cx="1631790" cy="1513896"/>
                  <a:chOff x="1101738" y="3100594"/>
                  <a:chExt cx="1631790" cy="1513896"/>
                </a:xfrm>
              </p:grpSpPr>
              <p:sp>
                <p:nvSpPr>
                  <p:cNvPr id="5624" name="Google Shape;5624;p282"/>
                  <p:cNvSpPr txBox="1"/>
                  <p:nvPr/>
                </p:nvSpPr>
                <p:spPr>
                  <a:xfrm>
                    <a:off x="1101738" y="3635265"/>
                    <a:ext cx="1290595" cy="4083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Input</a:t>
                    </a:r>
                    <a:endParaRPr/>
                  </a:p>
                </p:txBody>
              </p:sp>
              <p:sp>
                <p:nvSpPr>
                  <p:cNvPr id="5625" name="Google Shape;5625;p282"/>
                  <p:cNvSpPr/>
                  <p:nvPr/>
                </p:nvSpPr>
                <p:spPr>
                  <a:xfrm>
                    <a:off x="2264592" y="3100594"/>
                    <a:ext cx="468936" cy="1513896"/>
                  </a:xfrm>
                  <a:prstGeom prst="rightArrow">
                    <a:avLst>
                      <a:gd fmla="val 50000" name="adj1"/>
                      <a:gd fmla="val 50000" name="adj2"/>
                    </a:avLst>
                  </a:prstGeom>
                  <a:gradFill>
                    <a:gsLst>
                      <a:gs pos="0">
                        <a:srgbClr val="BFBFBF">
                          <a:alpha val="0"/>
                        </a:srgbClr>
                      </a:gs>
                      <a:gs pos="12000">
                        <a:srgbClr val="BFBFBF">
                          <a:alpha val="0"/>
                        </a:srgbClr>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grpSp>
            <p:grpSp>
              <p:nvGrpSpPr>
                <p:cNvPr id="5626" name="Google Shape;5626;p282"/>
                <p:cNvGrpSpPr/>
                <p:nvPr/>
              </p:nvGrpSpPr>
              <p:grpSpPr>
                <a:xfrm>
                  <a:off x="8230841" y="3557788"/>
                  <a:ext cx="2361016" cy="540316"/>
                  <a:chOff x="8230841" y="3845338"/>
                  <a:chExt cx="2361016" cy="540316"/>
                </a:xfrm>
              </p:grpSpPr>
              <p:sp>
                <p:nvSpPr>
                  <p:cNvPr id="5627" name="Google Shape;5627;p282"/>
                  <p:cNvSpPr txBox="1"/>
                  <p:nvPr/>
                </p:nvSpPr>
                <p:spPr>
                  <a:xfrm>
                    <a:off x="8230841" y="3958302"/>
                    <a:ext cx="1290595" cy="3155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Output</a:t>
                    </a:r>
                    <a:endParaRPr/>
                  </a:p>
                </p:txBody>
              </p:sp>
              <p:grpSp>
                <p:nvGrpSpPr>
                  <p:cNvPr id="5628" name="Google Shape;5628;p282"/>
                  <p:cNvGrpSpPr/>
                  <p:nvPr/>
                </p:nvGrpSpPr>
                <p:grpSpPr>
                  <a:xfrm>
                    <a:off x="9739600" y="3845338"/>
                    <a:ext cx="852257" cy="540316"/>
                    <a:chOff x="9357859" y="3845338"/>
                    <a:chExt cx="852257" cy="540316"/>
                  </a:xfrm>
                </p:grpSpPr>
                <p:sp>
                  <p:nvSpPr>
                    <p:cNvPr id="5629" name="Google Shape;5629;p282"/>
                    <p:cNvSpPr/>
                    <p:nvPr/>
                  </p:nvSpPr>
                  <p:spPr>
                    <a:xfrm>
                      <a:off x="9484580" y="3845338"/>
                      <a:ext cx="504000" cy="534487"/>
                    </a:xfrm>
                    <a:prstGeom prst="ellipse">
                      <a:avLst/>
                    </a:prstGeom>
                    <a:solidFill>
                      <a:srgbClr val="00B050">
                        <a:alpha val="20000"/>
                      </a:srgbClr>
                    </a:solid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5630" name="Google Shape;5630;p282"/>
                    <p:cNvSpPr txBox="1"/>
                    <p:nvPr/>
                  </p:nvSpPr>
                  <p:spPr>
                    <a:xfrm>
                      <a:off x="9357859" y="3847325"/>
                      <a:ext cx="852257" cy="538329"/>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5631" name="Google Shape;5631;p282"/>
                  <p:cNvSpPr/>
                  <p:nvPr/>
                </p:nvSpPr>
                <p:spPr>
                  <a:xfrm>
                    <a:off x="9296386" y="4001069"/>
                    <a:ext cx="435006" cy="205055"/>
                  </a:xfrm>
                  <a:prstGeom prst="leftRight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grpSp>
          </p:grpSp>
          <p:sp>
            <p:nvSpPr>
              <p:cNvPr id="5632" name="Google Shape;5632;p282"/>
              <p:cNvSpPr/>
              <p:nvPr/>
            </p:nvSpPr>
            <p:spPr>
              <a:xfrm>
                <a:off x="2815748" y="2600984"/>
                <a:ext cx="404261" cy="2863946"/>
              </a:xfrm>
              <a:prstGeom prst="roundRect">
                <a:avLst>
                  <a:gd fmla="val 50000" name="adj"/>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grpSp>
        <p:sp>
          <p:nvSpPr>
            <p:cNvPr id="5633" name="Google Shape;5633;p282"/>
            <p:cNvSpPr/>
            <p:nvPr/>
          </p:nvSpPr>
          <p:spPr>
            <a:xfrm>
              <a:off x="5920917" y="3549980"/>
              <a:ext cx="443091" cy="443091"/>
            </a:xfrm>
            <a:prstGeom prst="ellipse">
              <a:avLst/>
            </a:prstGeom>
            <a:solidFill>
              <a:srgbClr val="C5D1F7">
                <a:alpha val="49803"/>
              </a:srgbClr>
            </a:solidFill>
            <a:ln cap="flat" cmpd="sng" w="19050">
              <a:solidFill>
                <a:srgbClr val="1D48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5634" name="Google Shape;5634;p282"/>
            <p:cNvSpPr/>
            <p:nvPr/>
          </p:nvSpPr>
          <p:spPr>
            <a:xfrm>
              <a:off x="6007256" y="3668107"/>
              <a:ext cx="296258" cy="206069"/>
            </a:xfrm>
            <a:custGeom>
              <a:rect b="b" l="l" r="r" t="t"/>
              <a:pathLst>
                <a:path extrusionOk="0" h="310719" w="452761">
                  <a:moveTo>
                    <a:pt x="0" y="310719"/>
                  </a:moveTo>
                  <a:cubicBezTo>
                    <a:pt x="64363" y="298882"/>
                    <a:pt x="128726" y="287045"/>
                    <a:pt x="177553" y="248575"/>
                  </a:cubicBezTo>
                  <a:cubicBezTo>
                    <a:pt x="226380" y="210105"/>
                    <a:pt x="247095" y="121328"/>
                    <a:pt x="292963" y="79899"/>
                  </a:cubicBezTo>
                  <a:cubicBezTo>
                    <a:pt x="338831" y="38470"/>
                    <a:pt x="399495" y="4439"/>
                    <a:pt x="452761" y="0"/>
                  </a:cubicBezTo>
                </a:path>
              </a:pathLst>
            </a:cu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635" name="Google Shape;5635;p282"/>
            <p:cNvSpPr/>
            <p:nvPr/>
          </p:nvSpPr>
          <p:spPr>
            <a:xfrm flipH="1" rot="10800000">
              <a:off x="5260877" y="4060951"/>
              <a:ext cx="132165" cy="521191"/>
            </a:xfrm>
            <a:prstGeom prst="downArrow">
              <a:avLst>
                <a:gd fmla="val 50000" name="adj1"/>
                <a:gd fmla="val 50000" name="adj2"/>
              </a:avLst>
            </a:prstGeom>
            <a:gradFill>
              <a:gsLst>
                <a:gs pos="0">
                  <a:schemeClr val="lt1"/>
                </a:gs>
                <a:gs pos="100000">
                  <a:srgbClr val="FF00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6" name="Google Shape;5636;p282"/>
            <p:cNvSpPr/>
            <p:nvPr/>
          </p:nvSpPr>
          <p:spPr>
            <a:xfrm flipH="1" rot="10800000">
              <a:off x="7051577" y="4060951"/>
              <a:ext cx="132165" cy="521191"/>
            </a:xfrm>
            <a:prstGeom prst="downArrow">
              <a:avLst>
                <a:gd fmla="val 50000" name="adj1"/>
                <a:gd fmla="val 50000" name="adj2"/>
              </a:avLst>
            </a:prstGeom>
            <a:gradFill>
              <a:gsLst>
                <a:gs pos="0">
                  <a:schemeClr val="lt1"/>
                </a:gs>
                <a:gs pos="100000">
                  <a:srgbClr val="FF00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7" name="Google Shape;5637;p282"/>
            <p:cNvSpPr/>
            <p:nvPr/>
          </p:nvSpPr>
          <p:spPr>
            <a:xfrm>
              <a:off x="8130580" y="2979440"/>
              <a:ext cx="132165" cy="521191"/>
            </a:xfrm>
            <a:prstGeom prst="downArrow">
              <a:avLst>
                <a:gd fmla="val 50000" name="adj1"/>
                <a:gd fmla="val 50000" name="adj2"/>
              </a:avLst>
            </a:prstGeom>
            <a:gradFill>
              <a:gsLst>
                <a:gs pos="0">
                  <a:schemeClr val="lt1"/>
                </a:gs>
                <a:gs pos="100000">
                  <a:srgbClr val="FF00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8" name="Google Shape;5638;p282"/>
            <p:cNvSpPr/>
            <p:nvPr/>
          </p:nvSpPr>
          <p:spPr>
            <a:xfrm flipH="1" rot="10800000">
              <a:off x="3185465" y="4701127"/>
              <a:ext cx="132165" cy="521191"/>
            </a:xfrm>
            <a:prstGeom prst="downArrow">
              <a:avLst>
                <a:gd fmla="val 50000" name="adj1"/>
                <a:gd fmla="val 50000" name="adj2"/>
              </a:avLst>
            </a:prstGeom>
            <a:gradFill>
              <a:gsLst>
                <a:gs pos="0">
                  <a:schemeClr val="lt1"/>
                </a:gs>
                <a:gs pos="100000">
                  <a:srgbClr val="FF00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9" name="Google Shape;5639;p282"/>
            <p:cNvSpPr txBox="1"/>
            <p:nvPr/>
          </p:nvSpPr>
          <p:spPr>
            <a:xfrm>
              <a:off x="2719162" y="5066840"/>
              <a:ext cx="111509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F0000"/>
                  </a:solidFill>
                  <a:latin typeface="Arial"/>
                  <a:ea typeface="Arial"/>
                  <a:cs typeface="Arial"/>
                  <a:sym typeface="Arial"/>
                </a:rPr>
                <a:t>Tham số</a:t>
              </a:r>
              <a:endParaRPr sz="1100">
                <a:solidFill>
                  <a:srgbClr val="FF0000"/>
                </a:solidFill>
                <a:latin typeface="Arial"/>
                <a:ea typeface="Arial"/>
                <a:cs typeface="Arial"/>
                <a:sym typeface="Arial"/>
              </a:endParaRPr>
            </a:p>
          </p:txBody>
        </p:sp>
        <p:sp>
          <p:nvSpPr>
            <p:cNvPr id="5640" name="Google Shape;5640;p282"/>
            <p:cNvSpPr txBox="1"/>
            <p:nvPr/>
          </p:nvSpPr>
          <p:spPr>
            <a:xfrm>
              <a:off x="4872630" y="4365200"/>
              <a:ext cx="836576" cy="41601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i="1" lang="en-US" sz="1600">
                  <a:solidFill>
                    <a:srgbClr val="FF0000"/>
                  </a:solidFill>
                  <a:latin typeface="Cambria Math"/>
                  <a:ea typeface="Cambria Math"/>
                  <a:cs typeface="Cambria Math"/>
                  <a:sym typeface="Cambria Math"/>
                </a:rPr>
                <a:t>S</a:t>
              </a:r>
              <a:endParaRPr/>
            </a:p>
          </p:txBody>
        </p:sp>
        <p:sp>
          <p:nvSpPr>
            <p:cNvPr id="5641" name="Google Shape;5641;p282"/>
            <p:cNvSpPr txBox="1"/>
            <p:nvPr/>
          </p:nvSpPr>
          <p:spPr>
            <a:xfrm>
              <a:off x="6148803" y="4335921"/>
              <a:ext cx="1968238" cy="492442"/>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42" name="Google Shape;5642;p282"/>
            <p:cNvSpPr txBox="1"/>
            <p:nvPr/>
          </p:nvSpPr>
          <p:spPr>
            <a:xfrm>
              <a:off x="6148803" y="4629872"/>
              <a:ext cx="1968238" cy="518091"/>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43" name="Google Shape;5643;p282"/>
            <p:cNvSpPr txBox="1"/>
            <p:nvPr/>
          </p:nvSpPr>
          <p:spPr>
            <a:xfrm>
              <a:off x="7414760" y="2607703"/>
              <a:ext cx="1647161" cy="518091"/>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8" name="Shape 5648"/>
        <p:cNvGrpSpPr/>
        <p:nvPr/>
      </p:nvGrpSpPr>
      <p:grpSpPr>
        <a:xfrm>
          <a:off x="0" y="0"/>
          <a:ext cx="0" cy="0"/>
          <a:chOff x="0" y="0"/>
          <a:chExt cx="0" cy="0"/>
        </a:xfrm>
      </p:grpSpPr>
      <p:grpSp>
        <p:nvGrpSpPr>
          <p:cNvPr id="5649" name="Google Shape;5649;p283"/>
          <p:cNvGrpSpPr/>
          <p:nvPr/>
        </p:nvGrpSpPr>
        <p:grpSpPr>
          <a:xfrm>
            <a:off x="450000" y="450000"/>
            <a:ext cx="9018000" cy="276999"/>
            <a:chOff x="450000" y="450000"/>
            <a:chExt cx="9018000" cy="276999"/>
          </a:xfrm>
        </p:grpSpPr>
        <p:sp>
          <p:nvSpPr>
            <p:cNvPr id="5650" name="Google Shape;5650;p2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651" name="Google Shape;5651;p2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652" name="Google Shape;5652;p28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bằng thuật toán suy giảm độ dốc</a:t>
            </a:r>
            <a:endParaRPr sz="1400">
              <a:solidFill>
                <a:schemeClr val="dk1"/>
              </a:solidFill>
              <a:latin typeface="Arial"/>
              <a:ea typeface="Arial"/>
              <a:cs typeface="Arial"/>
              <a:sym typeface="Arial"/>
            </a:endParaRPr>
          </a:p>
        </p:txBody>
      </p:sp>
      <p:sp>
        <p:nvSpPr>
          <p:cNvPr id="5653" name="Google Shape;5653;p283"/>
          <p:cNvSpPr/>
          <p:nvPr/>
        </p:nvSpPr>
        <p:spPr>
          <a:xfrm>
            <a:off x="671261" y="1700808"/>
            <a:ext cx="8632825" cy="125340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8" name="Shape 5658"/>
        <p:cNvGrpSpPr/>
        <p:nvPr/>
      </p:nvGrpSpPr>
      <p:grpSpPr>
        <a:xfrm>
          <a:off x="0" y="0"/>
          <a:ext cx="0" cy="0"/>
          <a:chOff x="0" y="0"/>
          <a:chExt cx="0" cy="0"/>
        </a:xfrm>
      </p:grpSpPr>
      <p:grpSp>
        <p:nvGrpSpPr>
          <p:cNvPr id="5659" name="Google Shape;5659;p284"/>
          <p:cNvGrpSpPr/>
          <p:nvPr/>
        </p:nvGrpSpPr>
        <p:grpSpPr>
          <a:xfrm>
            <a:off x="450000" y="450000"/>
            <a:ext cx="9018000" cy="276999"/>
            <a:chOff x="450000" y="450000"/>
            <a:chExt cx="9018000" cy="276999"/>
          </a:xfrm>
        </p:grpSpPr>
        <p:sp>
          <p:nvSpPr>
            <p:cNvPr id="5660" name="Google Shape;5660;p2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661" name="Google Shape;5661;p2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662" name="Google Shape;5662;p28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bằng thuật toán suy giảm độ dốc</a:t>
            </a:r>
            <a:endParaRPr sz="1400">
              <a:solidFill>
                <a:schemeClr val="dk1"/>
              </a:solidFill>
              <a:latin typeface="Arial"/>
              <a:ea typeface="Arial"/>
              <a:cs typeface="Arial"/>
              <a:sym typeface="Arial"/>
            </a:endParaRPr>
          </a:p>
        </p:txBody>
      </p:sp>
      <p:sp>
        <p:nvSpPr>
          <p:cNvPr id="5663" name="Google Shape;5663;p284"/>
          <p:cNvSpPr/>
          <p:nvPr/>
        </p:nvSpPr>
        <p:spPr>
          <a:xfrm>
            <a:off x="671261" y="1700808"/>
            <a:ext cx="8632825" cy="34546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64" name="Google Shape;5664;p284"/>
          <p:cNvSpPr/>
          <p:nvPr/>
        </p:nvSpPr>
        <p:spPr>
          <a:xfrm>
            <a:off x="671261" y="3083539"/>
            <a:ext cx="8632825" cy="64810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65" name="Google Shape;5665;p284"/>
          <p:cNvSpPr txBox="1"/>
          <p:nvPr/>
        </p:nvSpPr>
        <p:spPr>
          <a:xfrm>
            <a:off x="3468525" y="2073809"/>
            <a:ext cx="2965776" cy="86709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0" name="Shape 5670"/>
        <p:cNvGrpSpPr/>
        <p:nvPr/>
      </p:nvGrpSpPr>
      <p:grpSpPr>
        <a:xfrm>
          <a:off x="0" y="0"/>
          <a:ext cx="0" cy="0"/>
          <a:chOff x="0" y="0"/>
          <a:chExt cx="0" cy="0"/>
        </a:xfrm>
      </p:grpSpPr>
      <p:grpSp>
        <p:nvGrpSpPr>
          <p:cNvPr id="5671" name="Google Shape;5671;p285"/>
          <p:cNvGrpSpPr/>
          <p:nvPr/>
        </p:nvGrpSpPr>
        <p:grpSpPr>
          <a:xfrm>
            <a:off x="450000" y="450000"/>
            <a:ext cx="9018000" cy="276999"/>
            <a:chOff x="450000" y="450000"/>
            <a:chExt cx="9018000" cy="276999"/>
          </a:xfrm>
        </p:grpSpPr>
        <p:sp>
          <p:nvSpPr>
            <p:cNvPr id="5672" name="Google Shape;5672;p2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673" name="Google Shape;5673;p2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674" name="Google Shape;5674;p28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đào tạo bằng thuật toán giảm dần</a:t>
            </a:r>
            <a:endParaRPr sz="1400">
              <a:solidFill>
                <a:schemeClr val="dk1"/>
              </a:solidFill>
              <a:latin typeface="Arial"/>
              <a:ea typeface="Arial"/>
              <a:cs typeface="Arial"/>
              <a:sym typeface="Arial"/>
            </a:endParaRPr>
          </a:p>
        </p:txBody>
      </p:sp>
      <p:sp>
        <p:nvSpPr>
          <p:cNvPr id="5675" name="Google Shape;5675;p285"/>
          <p:cNvSpPr/>
          <p:nvPr/>
        </p:nvSpPr>
        <p:spPr>
          <a:xfrm>
            <a:off x="671261" y="1700808"/>
            <a:ext cx="8632825" cy="34546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76" name="Google Shape;5676;p285"/>
          <p:cNvSpPr txBox="1"/>
          <p:nvPr/>
        </p:nvSpPr>
        <p:spPr>
          <a:xfrm>
            <a:off x="3468525" y="2073809"/>
            <a:ext cx="2965776" cy="86709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77" name="Google Shape;5677;p285"/>
          <p:cNvSpPr txBox="1"/>
          <p:nvPr/>
        </p:nvSpPr>
        <p:spPr>
          <a:xfrm>
            <a:off x="2905743" y="3176972"/>
            <a:ext cx="4091340" cy="270426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2" name="Shape 5682"/>
        <p:cNvGrpSpPr/>
        <p:nvPr/>
      </p:nvGrpSpPr>
      <p:grpSpPr>
        <a:xfrm>
          <a:off x="0" y="0"/>
          <a:ext cx="0" cy="0"/>
          <a:chOff x="0" y="0"/>
          <a:chExt cx="0" cy="0"/>
        </a:xfrm>
      </p:grpSpPr>
      <p:grpSp>
        <p:nvGrpSpPr>
          <p:cNvPr id="5683" name="Google Shape;5683;p286"/>
          <p:cNvGrpSpPr/>
          <p:nvPr/>
        </p:nvGrpSpPr>
        <p:grpSpPr>
          <a:xfrm>
            <a:off x="450000" y="450000"/>
            <a:ext cx="9018000" cy="276999"/>
            <a:chOff x="450000" y="450000"/>
            <a:chExt cx="9018000" cy="276999"/>
          </a:xfrm>
        </p:grpSpPr>
        <p:sp>
          <p:nvSpPr>
            <p:cNvPr id="5684" name="Google Shape;5684;p2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685" name="Google Shape;5685;p2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686" name="Google Shape;5686;p28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bằng thuật toán suy giảm độ dốc</a:t>
            </a:r>
            <a:endParaRPr sz="1400">
              <a:solidFill>
                <a:schemeClr val="dk1"/>
              </a:solidFill>
              <a:latin typeface="Arial"/>
              <a:ea typeface="Arial"/>
              <a:cs typeface="Arial"/>
              <a:sym typeface="Arial"/>
            </a:endParaRPr>
          </a:p>
        </p:txBody>
      </p:sp>
      <p:sp>
        <p:nvSpPr>
          <p:cNvPr id="5687" name="Google Shape;5687;p286"/>
          <p:cNvSpPr/>
          <p:nvPr/>
        </p:nvSpPr>
        <p:spPr>
          <a:xfrm>
            <a:off x="671261" y="1700808"/>
            <a:ext cx="8632825" cy="64810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88" name="Google Shape;5688;p286"/>
          <p:cNvSpPr txBox="1"/>
          <p:nvPr/>
        </p:nvSpPr>
        <p:spPr>
          <a:xfrm>
            <a:off x="3676530" y="2408859"/>
            <a:ext cx="2549764" cy="88723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89" name="Google Shape;5689;p286"/>
          <p:cNvSpPr/>
          <p:nvPr/>
        </p:nvSpPr>
        <p:spPr>
          <a:xfrm>
            <a:off x="671261" y="3550955"/>
            <a:ext cx="8632825" cy="64810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4" name="Shape 5694"/>
        <p:cNvGrpSpPr/>
        <p:nvPr/>
      </p:nvGrpSpPr>
      <p:grpSpPr>
        <a:xfrm>
          <a:off x="0" y="0"/>
          <a:ext cx="0" cy="0"/>
          <a:chOff x="0" y="0"/>
          <a:chExt cx="0" cy="0"/>
        </a:xfrm>
      </p:grpSpPr>
      <p:grpSp>
        <p:nvGrpSpPr>
          <p:cNvPr id="5695" name="Google Shape;5695;p287"/>
          <p:cNvGrpSpPr/>
          <p:nvPr/>
        </p:nvGrpSpPr>
        <p:grpSpPr>
          <a:xfrm>
            <a:off x="450000" y="450000"/>
            <a:ext cx="9018000" cy="276999"/>
            <a:chOff x="450000" y="450000"/>
            <a:chExt cx="9018000" cy="276999"/>
          </a:xfrm>
        </p:grpSpPr>
        <p:sp>
          <p:nvSpPr>
            <p:cNvPr id="5696" name="Google Shape;5696;p2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697" name="Google Shape;5697;p2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698" name="Google Shape;5698;p28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bằng thuật toán suy giảm độ dốc</a:t>
            </a:r>
            <a:endParaRPr sz="1400">
              <a:solidFill>
                <a:schemeClr val="dk1"/>
              </a:solidFill>
              <a:latin typeface="Arial"/>
              <a:ea typeface="Arial"/>
              <a:cs typeface="Arial"/>
              <a:sym typeface="Arial"/>
            </a:endParaRPr>
          </a:p>
        </p:txBody>
      </p:sp>
      <p:sp>
        <p:nvSpPr>
          <p:cNvPr id="5699" name="Google Shape;5699;p287"/>
          <p:cNvSpPr/>
          <p:nvPr/>
        </p:nvSpPr>
        <p:spPr>
          <a:xfrm>
            <a:off x="671261" y="1700808"/>
            <a:ext cx="8632825" cy="34546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700" name="Google Shape;5700;p287"/>
          <p:cNvSpPr txBox="1"/>
          <p:nvPr/>
        </p:nvSpPr>
        <p:spPr>
          <a:xfrm>
            <a:off x="3676530" y="2153956"/>
            <a:ext cx="2549764" cy="88723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701" name="Google Shape;5701;p287"/>
          <p:cNvSpPr/>
          <p:nvPr/>
        </p:nvSpPr>
        <p:spPr>
          <a:xfrm>
            <a:off x="671261" y="3221986"/>
            <a:ext cx="8632825" cy="34546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702" name="Google Shape;5702;p287"/>
          <p:cNvSpPr txBox="1"/>
          <p:nvPr/>
        </p:nvSpPr>
        <p:spPr>
          <a:xfrm>
            <a:off x="4123607" y="3681028"/>
            <a:ext cx="1655609" cy="199304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7" name="Shape 5707"/>
        <p:cNvGrpSpPr/>
        <p:nvPr/>
      </p:nvGrpSpPr>
      <p:grpSpPr>
        <a:xfrm>
          <a:off x="0" y="0"/>
          <a:ext cx="0" cy="0"/>
          <a:chOff x="0" y="0"/>
          <a:chExt cx="0" cy="0"/>
        </a:xfrm>
      </p:grpSpPr>
      <p:grpSp>
        <p:nvGrpSpPr>
          <p:cNvPr id="5708" name="Google Shape;5708;p288"/>
          <p:cNvGrpSpPr/>
          <p:nvPr/>
        </p:nvGrpSpPr>
        <p:grpSpPr>
          <a:xfrm>
            <a:off x="450000" y="450000"/>
            <a:ext cx="9018000" cy="276999"/>
            <a:chOff x="450000" y="450000"/>
            <a:chExt cx="9018000" cy="276999"/>
          </a:xfrm>
        </p:grpSpPr>
        <p:sp>
          <p:nvSpPr>
            <p:cNvPr id="5709" name="Google Shape;5709;p2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710" name="Google Shape;5710;p2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711" name="Google Shape;5711;p28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bằng thuật toán suy giảm độ dốc</a:t>
            </a:r>
            <a:endParaRPr sz="1400">
              <a:solidFill>
                <a:schemeClr val="dk1"/>
              </a:solidFill>
              <a:latin typeface="Arial"/>
              <a:ea typeface="Arial"/>
              <a:cs typeface="Arial"/>
              <a:sym typeface="Arial"/>
            </a:endParaRPr>
          </a:p>
        </p:txBody>
      </p:sp>
      <p:sp>
        <p:nvSpPr>
          <p:cNvPr id="5712" name="Google Shape;5712;p288"/>
          <p:cNvSpPr/>
          <p:nvPr/>
        </p:nvSpPr>
        <p:spPr>
          <a:xfrm>
            <a:off x="671261" y="1700808"/>
            <a:ext cx="8632825" cy="185869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7" name="Shape 5717"/>
        <p:cNvGrpSpPr/>
        <p:nvPr/>
      </p:nvGrpSpPr>
      <p:grpSpPr>
        <a:xfrm>
          <a:off x="0" y="0"/>
          <a:ext cx="0" cy="0"/>
          <a:chOff x="0" y="0"/>
          <a:chExt cx="0" cy="0"/>
        </a:xfrm>
      </p:grpSpPr>
      <p:grpSp>
        <p:nvGrpSpPr>
          <p:cNvPr id="5718" name="Google Shape;5718;p289"/>
          <p:cNvGrpSpPr/>
          <p:nvPr/>
        </p:nvGrpSpPr>
        <p:grpSpPr>
          <a:xfrm>
            <a:off x="450000" y="450000"/>
            <a:ext cx="9018000" cy="276999"/>
            <a:chOff x="450000" y="450000"/>
            <a:chExt cx="9018000" cy="276999"/>
          </a:xfrm>
        </p:grpSpPr>
        <p:sp>
          <p:nvSpPr>
            <p:cNvPr id="5719" name="Google Shape;5719;p2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720" name="Google Shape;5720;p2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721" name="Google Shape;5721;p28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bằng thuật toán suy giảm độ dốc</a:t>
            </a:r>
            <a:endParaRPr sz="1400">
              <a:solidFill>
                <a:schemeClr val="dk1"/>
              </a:solidFill>
              <a:latin typeface="Arial"/>
              <a:ea typeface="Arial"/>
              <a:cs typeface="Arial"/>
              <a:sym typeface="Arial"/>
            </a:endParaRPr>
          </a:p>
        </p:txBody>
      </p:sp>
      <p:sp>
        <p:nvSpPr>
          <p:cNvPr id="5722" name="Google Shape;5722;p289"/>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𝐿(𝜷) được giảm thiểu lặp đi lặp lại trong các "bước" đẩy nhỏ 𝜷 dọc theo hướng </a:t>
            </a:r>
            <a:r>
              <a:rPr lang="en-US" sz="1300">
                <a:solidFill>
                  <a:srgbClr val="FF0000"/>
                </a:solidFill>
                <a:latin typeface="Arial"/>
                <a:ea typeface="Arial"/>
                <a:cs typeface="Arial"/>
                <a:sym typeface="Arial"/>
              </a:rPr>
              <a:t>−</a:t>
            </a:r>
            <a:r>
              <a:rPr lang="en-US" sz="1300">
                <a:solidFill>
                  <a:srgbClr val="193EB0"/>
                </a:solidFill>
                <a:latin typeface="Arial"/>
                <a:ea typeface="Arial"/>
                <a:cs typeface="Arial"/>
                <a:sym typeface="Arial"/>
              </a:rPr>
              <a:t>𝜵𝐿(𝜷)</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5723" name="Google Shape;5723;p289"/>
          <p:cNvGrpSpPr/>
          <p:nvPr/>
        </p:nvGrpSpPr>
        <p:grpSpPr>
          <a:xfrm>
            <a:off x="949865" y="2564904"/>
            <a:ext cx="7785496" cy="2657800"/>
            <a:chOff x="1058664" y="2143555"/>
            <a:chExt cx="7785496" cy="2657800"/>
          </a:xfrm>
        </p:grpSpPr>
        <p:sp>
          <p:nvSpPr>
            <p:cNvPr id="5724" name="Google Shape;5724;p289"/>
            <p:cNvSpPr txBox="1"/>
            <p:nvPr/>
          </p:nvSpPr>
          <p:spPr>
            <a:xfrm>
              <a:off x="2784808" y="2143555"/>
              <a:ext cx="625928" cy="33855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725" name="Google Shape;5725;p289"/>
            <p:cNvSpPr txBox="1"/>
            <p:nvPr/>
          </p:nvSpPr>
          <p:spPr>
            <a:xfrm>
              <a:off x="6842428" y="4508967"/>
              <a:ext cx="1888672" cy="29238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726" name="Google Shape;5726;p289"/>
            <p:cNvSpPr/>
            <p:nvPr/>
          </p:nvSpPr>
          <p:spPr>
            <a:xfrm>
              <a:off x="3461718" y="3366801"/>
              <a:ext cx="335320" cy="238589"/>
            </a:xfrm>
            <a:prstGeom prst="rightArrow">
              <a:avLst>
                <a:gd fmla="val 73402" name="adj1"/>
                <a:gd fmla="val 56763"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27" name="Google Shape;5727;p289"/>
            <p:cNvSpPr/>
            <p:nvPr/>
          </p:nvSpPr>
          <p:spPr>
            <a:xfrm>
              <a:off x="6244055" y="3366801"/>
              <a:ext cx="335320" cy="238589"/>
            </a:xfrm>
            <a:prstGeom prst="rightArrow">
              <a:avLst>
                <a:gd fmla="val 73402" name="adj1"/>
                <a:gd fmla="val 56763"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5728" name="Google Shape;5728;p289"/>
            <p:cNvGrpSpPr/>
            <p:nvPr/>
          </p:nvGrpSpPr>
          <p:grpSpPr>
            <a:xfrm>
              <a:off x="1058664" y="2510559"/>
              <a:ext cx="7785496" cy="1913890"/>
              <a:chOff x="969592" y="3441699"/>
              <a:chExt cx="7785496" cy="1913890"/>
            </a:xfrm>
          </p:grpSpPr>
          <p:grpSp>
            <p:nvGrpSpPr>
              <p:cNvPr id="5729" name="Google Shape;5729;p289"/>
              <p:cNvGrpSpPr/>
              <p:nvPr/>
            </p:nvGrpSpPr>
            <p:grpSpPr>
              <a:xfrm>
                <a:off x="969592" y="3441699"/>
                <a:ext cx="2128180" cy="1828090"/>
                <a:chOff x="969592" y="3441699"/>
                <a:chExt cx="2128180" cy="1828090"/>
              </a:xfrm>
            </p:grpSpPr>
            <p:sp>
              <p:nvSpPr>
                <p:cNvPr id="5730" name="Google Shape;5730;p289"/>
                <p:cNvSpPr/>
                <p:nvPr/>
              </p:nvSpPr>
              <p:spPr>
                <a:xfrm>
                  <a:off x="1429996" y="4297941"/>
                  <a:ext cx="171601" cy="171601"/>
                </a:xfrm>
                <a:prstGeom prst="ellipse">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5731" name="Google Shape;5731;p289"/>
                <p:cNvSpPr/>
                <p:nvPr/>
              </p:nvSpPr>
              <p:spPr>
                <a:xfrm>
                  <a:off x="982980" y="3489958"/>
                  <a:ext cx="2114792" cy="1779831"/>
                </a:xfrm>
                <a:custGeom>
                  <a:rect b="b" l="l" r="r" t="t"/>
                  <a:pathLst>
                    <a:path extrusionOk="0" h="1779831" w="2179320">
                      <a:moveTo>
                        <a:pt x="0" y="0"/>
                      </a:moveTo>
                      <a:cubicBezTo>
                        <a:pt x="68462" y="22543"/>
                        <a:pt x="136604" y="19527"/>
                        <a:pt x="274320" y="266700"/>
                      </a:cubicBezTo>
                      <a:cubicBezTo>
                        <a:pt x="426759" y="605790"/>
                        <a:pt x="743105" y="1438910"/>
                        <a:pt x="914633" y="1668780"/>
                      </a:cubicBezTo>
                      <a:cubicBezTo>
                        <a:pt x="1086161" y="1898650"/>
                        <a:pt x="1263483" y="1710690"/>
                        <a:pt x="1303485" y="1645920"/>
                      </a:cubicBezTo>
                      <a:cubicBezTo>
                        <a:pt x="1449496" y="1459230"/>
                        <a:pt x="1676392" y="795179"/>
                        <a:pt x="1790700" y="548640"/>
                      </a:cubicBezTo>
                      <a:cubicBezTo>
                        <a:pt x="1905008" y="302101"/>
                        <a:pt x="1939290" y="242570"/>
                        <a:pt x="2004060" y="152400"/>
                      </a:cubicBezTo>
                      <a:cubicBezTo>
                        <a:pt x="2068830" y="62230"/>
                        <a:pt x="2131695" y="15875"/>
                        <a:pt x="2179320" y="7620"/>
                      </a:cubicBezTo>
                    </a:path>
                  </a:pathLst>
                </a:custGeom>
                <a:no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2" name="Google Shape;5732;p289"/>
                <p:cNvSpPr/>
                <p:nvPr/>
              </p:nvSpPr>
              <p:spPr>
                <a:xfrm>
                  <a:off x="969592" y="3441699"/>
                  <a:ext cx="527050" cy="831197"/>
                </a:xfrm>
                <a:custGeom>
                  <a:rect b="b" l="l" r="r" t="t"/>
                  <a:pathLst>
                    <a:path extrusionOk="0" h="793750" w="527050">
                      <a:moveTo>
                        <a:pt x="0" y="0"/>
                      </a:moveTo>
                      <a:lnTo>
                        <a:pt x="527050" y="0"/>
                      </a:lnTo>
                      <a:lnTo>
                        <a:pt x="527050" y="793750"/>
                      </a:lnTo>
                    </a:path>
                  </a:pathLst>
                </a:custGeom>
                <a:noFill/>
                <a:ln cap="flat" cmpd="sng" w="12700">
                  <a:solidFill>
                    <a:srgbClr val="7F7F7F"/>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733" name="Google Shape;5733;p289"/>
              <p:cNvGrpSpPr/>
              <p:nvPr/>
            </p:nvGrpSpPr>
            <p:grpSpPr>
              <a:xfrm>
                <a:off x="3789617" y="3441700"/>
                <a:ext cx="2131884" cy="1828089"/>
                <a:chOff x="3871458" y="3441700"/>
                <a:chExt cx="2131884" cy="1828089"/>
              </a:xfrm>
            </p:grpSpPr>
            <p:sp>
              <p:nvSpPr>
                <p:cNvPr id="5734" name="Google Shape;5734;p289"/>
                <p:cNvSpPr/>
                <p:nvPr/>
              </p:nvSpPr>
              <p:spPr>
                <a:xfrm>
                  <a:off x="3888550" y="3489958"/>
                  <a:ext cx="2114792" cy="1779831"/>
                </a:xfrm>
                <a:custGeom>
                  <a:rect b="b" l="l" r="r" t="t"/>
                  <a:pathLst>
                    <a:path extrusionOk="0" h="1779831" w="2179320">
                      <a:moveTo>
                        <a:pt x="0" y="0"/>
                      </a:moveTo>
                      <a:cubicBezTo>
                        <a:pt x="68462" y="22543"/>
                        <a:pt x="136604" y="19527"/>
                        <a:pt x="274320" y="266700"/>
                      </a:cubicBezTo>
                      <a:cubicBezTo>
                        <a:pt x="426759" y="605790"/>
                        <a:pt x="743105" y="1438910"/>
                        <a:pt x="914633" y="1668780"/>
                      </a:cubicBezTo>
                      <a:cubicBezTo>
                        <a:pt x="1086161" y="1898650"/>
                        <a:pt x="1263483" y="1710690"/>
                        <a:pt x="1303485" y="1645920"/>
                      </a:cubicBezTo>
                      <a:cubicBezTo>
                        <a:pt x="1449496" y="1459230"/>
                        <a:pt x="1676392" y="795179"/>
                        <a:pt x="1790700" y="548640"/>
                      </a:cubicBezTo>
                      <a:cubicBezTo>
                        <a:pt x="1905008" y="302101"/>
                        <a:pt x="1939290" y="242570"/>
                        <a:pt x="2004060" y="152400"/>
                      </a:cubicBezTo>
                      <a:cubicBezTo>
                        <a:pt x="2068830" y="62230"/>
                        <a:pt x="2131695" y="15875"/>
                        <a:pt x="2179320" y="7620"/>
                      </a:cubicBezTo>
                    </a:path>
                  </a:pathLst>
                </a:custGeom>
                <a:no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5" name="Google Shape;5735;p289"/>
                <p:cNvSpPr/>
                <p:nvPr/>
              </p:nvSpPr>
              <p:spPr>
                <a:xfrm>
                  <a:off x="4626123" y="4964513"/>
                  <a:ext cx="171601" cy="171601"/>
                </a:xfrm>
                <a:prstGeom prst="ellipse">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5736" name="Google Shape;5736;p289"/>
                <p:cNvSpPr/>
                <p:nvPr/>
              </p:nvSpPr>
              <p:spPr>
                <a:xfrm>
                  <a:off x="3871458" y="3441700"/>
                  <a:ext cx="786213" cy="1478422"/>
                </a:xfrm>
                <a:custGeom>
                  <a:rect b="b" l="l" r="r" t="t"/>
                  <a:pathLst>
                    <a:path extrusionOk="0" h="1478422" w="786213">
                      <a:moveTo>
                        <a:pt x="0" y="0"/>
                      </a:moveTo>
                      <a:lnTo>
                        <a:pt x="521294" y="0"/>
                      </a:lnTo>
                      <a:lnTo>
                        <a:pt x="521294" y="880216"/>
                      </a:lnTo>
                      <a:lnTo>
                        <a:pt x="786213" y="880216"/>
                      </a:lnTo>
                      <a:lnTo>
                        <a:pt x="786213" y="1478422"/>
                      </a:lnTo>
                    </a:path>
                  </a:pathLst>
                </a:custGeom>
                <a:noFill/>
                <a:ln cap="flat" cmpd="sng" w="12700">
                  <a:solidFill>
                    <a:srgbClr val="7F7F7F"/>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737" name="Google Shape;5737;p289"/>
              <p:cNvGrpSpPr/>
              <p:nvPr/>
            </p:nvGrpSpPr>
            <p:grpSpPr>
              <a:xfrm>
                <a:off x="6613347" y="3441699"/>
                <a:ext cx="2141741" cy="1913890"/>
                <a:chOff x="6613347" y="3441699"/>
                <a:chExt cx="2141741" cy="1913890"/>
              </a:xfrm>
            </p:grpSpPr>
            <p:sp>
              <p:nvSpPr>
                <p:cNvPr id="5738" name="Google Shape;5738;p289"/>
                <p:cNvSpPr/>
                <p:nvPr/>
              </p:nvSpPr>
              <p:spPr>
                <a:xfrm>
                  <a:off x="6640296" y="3489958"/>
                  <a:ext cx="2114792" cy="1779831"/>
                </a:xfrm>
                <a:custGeom>
                  <a:rect b="b" l="l" r="r" t="t"/>
                  <a:pathLst>
                    <a:path extrusionOk="0" h="1779831" w="2179320">
                      <a:moveTo>
                        <a:pt x="0" y="0"/>
                      </a:moveTo>
                      <a:cubicBezTo>
                        <a:pt x="68462" y="22543"/>
                        <a:pt x="136604" y="19527"/>
                        <a:pt x="274320" y="266700"/>
                      </a:cubicBezTo>
                      <a:cubicBezTo>
                        <a:pt x="426759" y="605790"/>
                        <a:pt x="743105" y="1438910"/>
                        <a:pt x="914633" y="1668780"/>
                      </a:cubicBezTo>
                      <a:cubicBezTo>
                        <a:pt x="1086161" y="1898650"/>
                        <a:pt x="1263483" y="1710690"/>
                        <a:pt x="1303485" y="1645920"/>
                      </a:cubicBezTo>
                      <a:cubicBezTo>
                        <a:pt x="1449496" y="1459230"/>
                        <a:pt x="1676392" y="795179"/>
                        <a:pt x="1790700" y="548640"/>
                      </a:cubicBezTo>
                      <a:cubicBezTo>
                        <a:pt x="1905008" y="302101"/>
                        <a:pt x="1939290" y="242570"/>
                        <a:pt x="2004060" y="152400"/>
                      </a:cubicBezTo>
                      <a:cubicBezTo>
                        <a:pt x="2068830" y="62230"/>
                        <a:pt x="2131695" y="15875"/>
                        <a:pt x="2179320" y="7620"/>
                      </a:cubicBezTo>
                    </a:path>
                  </a:pathLst>
                </a:custGeom>
                <a:no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9" name="Google Shape;5739;p289"/>
                <p:cNvSpPr/>
                <p:nvPr/>
              </p:nvSpPr>
              <p:spPr>
                <a:xfrm>
                  <a:off x="7611892" y="5183988"/>
                  <a:ext cx="171601" cy="171601"/>
                </a:xfrm>
                <a:prstGeom prst="ellipse">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5740" name="Google Shape;5740;p289"/>
                <p:cNvSpPr/>
                <p:nvPr/>
              </p:nvSpPr>
              <p:spPr>
                <a:xfrm>
                  <a:off x="6613347" y="3441699"/>
                  <a:ext cx="1042587" cy="1751887"/>
                </a:xfrm>
                <a:custGeom>
                  <a:rect b="b" l="l" r="r" t="t"/>
                  <a:pathLst>
                    <a:path extrusionOk="0" h="1751887" w="1042587">
                      <a:moveTo>
                        <a:pt x="0" y="0"/>
                      </a:moveTo>
                      <a:lnTo>
                        <a:pt x="521293" y="0"/>
                      </a:lnTo>
                      <a:lnTo>
                        <a:pt x="521293" y="888762"/>
                      </a:lnTo>
                      <a:lnTo>
                        <a:pt x="786213" y="888762"/>
                      </a:lnTo>
                      <a:lnTo>
                        <a:pt x="786213" y="1504059"/>
                      </a:lnTo>
                      <a:lnTo>
                        <a:pt x="914400" y="1504059"/>
                      </a:lnTo>
                      <a:lnTo>
                        <a:pt x="914400" y="1657884"/>
                      </a:lnTo>
                      <a:lnTo>
                        <a:pt x="1042587" y="1751887"/>
                      </a:lnTo>
                    </a:path>
                  </a:pathLst>
                </a:custGeom>
                <a:noFill/>
                <a:ln cap="flat" cmpd="sng" w="12700">
                  <a:solidFill>
                    <a:srgbClr val="7F7F7F"/>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gr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5" name="Shape 5745"/>
        <p:cNvGrpSpPr/>
        <p:nvPr/>
      </p:nvGrpSpPr>
      <p:grpSpPr>
        <a:xfrm>
          <a:off x="0" y="0"/>
          <a:ext cx="0" cy="0"/>
          <a:chOff x="0" y="0"/>
          <a:chExt cx="0" cy="0"/>
        </a:xfrm>
      </p:grpSpPr>
      <p:grpSp>
        <p:nvGrpSpPr>
          <p:cNvPr id="5746" name="Google Shape;5746;p290"/>
          <p:cNvGrpSpPr/>
          <p:nvPr/>
        </p:nvGrpSpPr>
        <p:grpSpPr>
          <a:xfrm>
            <a:off x="450000" y="450000"/>
            <a:ext cx="9018000" cy="276999"/>
            <a:chOff x="450000" y="450000"/>
            <a:chExt cx="9018000" cy="276999"/>
          </a:xfrm>
        </p:grpSpPr>
        <p:sp>
          <p:nvSpPr>
            <p:cNvPr id="5747" name="Google Shape;5747;p2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748" name="Google Shape;5748;p2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749" name="Google Shape;5749;p29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bằng thuật toán suy giảm độ dốc</a:t>
            </a:r>
            <a:endParaRPr sz="1400">
              <a:solidFill>
                <a:schemeClr val="dk1"/>
              </a:solidFill>
              <a:latin typeface="Arial"/>
              <a:ea typeface="Arial"/>
              <a:cs typeface="Arial"/>
              <a:sym typeface="Arial"/>
            </a:endParaRPr>
          </a:p>
        </p:txBody>
      </p:sp>
      <p:sp>
        <p:nvSpPr>
          <p:cNvPr id="5750" name="Google Shape;5750;p290"/>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gradient trong Python</a:t>
            </a:r>
            <a:endParaRPr/>
          </a:p>
        </p:txBody>
      </p:sp>
      <p:sp>
        <p:nvSpPr>
          <p:cNvPr id="5751" name="Google Shape;5751;p290"/>
          <p:cNvSpPr/>
          <p:nvPr/>
        </p:nvSpPr>
        <p:spPr>
          <a:xfrm>
            <a:off x="666749" y="2119511"/>
            <a:ext cx="8677275" cy="184954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752" name="Google Shape;5752;p290"/>
          <p:cNvPicPr preferRelativeResize="0"/>
          <p:nvPr/>
        </p:nvPicPr>
        <p:blipFill rotWithShape="1">
          <a:blip r:embed="rId3">
            <a:alphaModFix/>
          </a:blip>
          <a:srcRect b="1" l="1118" r="28807" t="2233"/>
          <a:stretch/>
        </p:blipFill>
        <p:spPr>
          <a:xfrm>
            <a:off x="847725" y="2233963"/>
            <a:ext cx="8496300" cy="166308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grpSp>
        <p:nvGrpSpPr>
          <p:cNvPr id="666" name="Google Shape;666;p29"/>
          <p:cNvGrpSpPr/>
          <p:nvPr/>
        </p:nvGrpSpPr>
        <p:grpSpPr>
          <a:xfrm>
            <a:off x="450000" y="450000"/>
            <a:ext cx="9018000" cy="276999"/>
            <a:chOff x="450000" y="450000"/>
            <a:chExt cx="9018000" cy="276999"/>
          </a:xfrm>
        </p:grpSpPr>
        <p:sp>
          <p:nvSpPr>
            <p:cNvPr id="667" name="Google Shape;667;p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668" name="Google Shape;668;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669" name="Google Shape;669;p2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670" name="Google Shape;670;p29"/>
          <p:cNvSpPr/>
          <p:nvPr/>
        </p:nvSpPr>
        <p:spPr>
          <a:xfrm>
            <a:off x="666749" y="1773237"/>
            <a:ext cx="8677276" cy="45354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71" name="Google Shape;671;p29"/>
          <p:cNvPicPr preferRelativeResize="0"/>
          <p:nvPr/>
        </p:nvPicPr>
        <p:blipFill rotWithShape="1">
          <a:blip r:embed="rId3">
            <a:alphaModFix/>
          </a:blip>
          <a:srcRect b="0" l="1281" r="18457" t="0"/>
          <a:stretch/>
        </p:blipFill>
        <p:spPr>
          <a:xfrm>
            <a:off x="847725" y="1813421"/>
            <a:ext cx="8496300" cy="4453563"/>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7" name="Shape 5757"/>
        <p:cNvGrpSpPr/>
        <p:nvPr/>
      </p:nvGrpSpPr>
      <p:grpSpPr>
        <a:xfrm>
          <a:off x="0" y="0"/>
          <a:ext cx="0" cy="0"/>
          <a:chOff x="0" y="0"/>
          <a:chExt cx="0" cy="0"/>
        </a:xfrm>
      </p:grpSpPr>
      <p:grpSp>
        <p:nvGrpSpPr>
          <p:cNvPr id="5758" name="Google Shape;5758;p291"/>
          <p:cNvGrpSpPr/>
          <p:nvPr/>
        </p:nvGrpSpPr>
        <p:grpSpPr>
          <a:xfrm>
            <a:off x="450000" y="450000"/>
            <a:ext cx="9018000" cy="276999"/>
            <a:chOff x="450000" y="450000"/>
            <a:chExt cx="9018000" cy="276999"/>
          </a:xfrm>
        </p:grpSpPr>
        <p:sp>
          <p:nvSpPr>
            <p:cNvPr id="5759" name="Google Shape;5759;p2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Đại cương về hồi quy Logistic</a:t>
              </a:r>
              <a:endParaRPr sz="1800">
                <a:solidFill>
                  <a:schemeClr val="lt1"/>
                </a:solidFill>
                <a:latin typeface="Arial"/>
                <a:ea typeface="Arial"/>
                <a:cs typeface="Arial"/>
                <a:sym typeface="Arial"/>
              </a:endParaRPr>
            </a:p>
          </p:txBody>
        </p:sp>
        <p:sp>
          <p:nvSpPr>
            <p:cNvPr id="5760" name="Google Shape;5760;p2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761" name="Google Shape;5761;p29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Huấn luyện bằng thuật toán suy giảm độ dốc</a:t>
            </a:r>
            <a:endParaRPr sz="1400">
              <a:solidFill>
                <a:schemeClr val="dk1"/>
              </a:solidFill>
              <a:latin typeface="Arial"/>
              <a:ea typeface="Arial"/>
              <a:cs typeface="Arial"/>
              <a:sym typeface="Arial"/>
            </a:endParaRPr>
          </a:p>
        </p:txBody>
      </p:sp>
      <p:sp>
        <p:nvSpPr>
          <p:cNvPr id="5762" name="Google Shape;5762;p291"/>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Hàm gradient trong Python</a:t>
            </a:r>
            <a:endParaRPr/>
          </a:p>
        </p:txBody>
      </p:sp>
      <p:sp>
        <p:nvSpPr>
          <p:cNvPr id="5763" name="Google Shape;5763;p291"/>
          <p:cNvSpPr/>
          <p:nvPr/>
        </p:nvSpPr>
        <p:spPr>
          <a:xfrm>
            <a:off x="666749" y="2119511"/>
            <a:ext cx="8677275" cy="184954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764" name="Google Shape;5764;p291"/>
          <p:cNvPicPr preferRelativeResize="0"/>
          <p:nvPr/>
        </p:nvPicPr>
        <p:blipFill rotWithShape="1">
          <a:blip r:embed="rId3">
            <a:alphaModFix/>
          </a:blip>
          <a:srcRect b="0" l="1052" r="26974" t="0"/>
          <a:stretch/>
        </p:blipFill>
        <p:spPr>
          <a:xfrm>
            <a:off x="847725" y="2204864"/>
            <a:ext cx="8496299" cy="1656184"/>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9" name="Shape 5769"/>
        <p:cNvGrpSpPr/>
        <p:nvPr/>
      </p:nvGrpSpPr>
      <p:grpSpPr>
        <a:xfrm>
          <a:off x="0" y="0"/>
          <a:ext cx="0" cy="0"/>
          <a:chOff x="0" y="0"/>
          <a:chExt cx="0" cy="0"/>
        </a:xfrm>
      </p:grpSpPr>
      <p:sp>
        <p:nvSpPr>
          <p:cNvPr id="5770" name="Google Shape;5770;p292"/>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3. </a:t>
            </a:r>
            <a:endParaRPr sz="5398">
              <a:solidFill>
                <a:srgbClr val="7F7F7F"/>
              </a:solidFill>
              <a:latin typeface="Arial"/>
              <a:ea typeface="Arial"/>
              <a:cs typeface="Arial"/>
              <a:sym typeface="Arial"/>
            </a:endParaRPr>
          </a:p>
        </p:txBody>
      </p:sp>
      <p:sp>
        <p:nvSpPr>
          <p:cNvPr id="5771" name="Google Shape;5771;p292"/>
          <p:cNvSpPr/>
          <p:nvPr/>
        </p:nvSpPr>
        <p:spPr>
          <a:xfrm>
            <a:off x="989683" y="3185042"/>
            <a:ext cx="8462229"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Ứng dụng của mô hình học có giám sát cho Phân loại</a:t>
            </a:r>
            <a:endParaRPr sz="3200">
              <a:solidFill>
                <a:srgbClr val="000000"/>
              </a:solidFill>
              <a:latin typeface="Arial"/>
              <a:ea typeface="Arial"/>
              <a:cs typeface="Arial"/>
              <a:sym typeface="Arial"/>
            </a:endParaRPr>
          </a:p>
        </p:txBody>
      </p:sp>
      <p:sp>
        <p:nvSpPr>
          <p:cNvPr id="5772" name="Google Shape;5772;p292"/>
          <p:cNvSpPr/>
          <p:nvPr/>
        </p:nvSpPr>
        <p:spPr>
          <a:xfrm>
            <a:off x="1054111" y="4365104"/>
            <a:ext cx="6633605"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3.1. Huấn luyện và Kiểm tra với Học máy</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3.2. Đại cương về hồi quy Logistic</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3.3. Chỉ số hiệu suất hồi quy Logistic</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7" name="Shape 5777"/>
        <p:cNvGrpSpPr/>
        <p:nvPr/>
      </p:nvGrpSpPr>
      <p:grpSpPr>
        <a:xfrm>
          <a:off x="0" y="0"/>
          <a:ext cx="0" cy="0"/>
          <a:chOff x="0" y="0"/>
          <a:chExt cx="0" cy="0"/>
        </a:xfrm>
      </p:grpSpPr>
      <p:grpSp>
        <p:nvGrpSpPr>
          <p:cNvPr id="5778" name="Google Shape;5778;p293"/>
          <p:cNvGrpSpPr/>
          <p:nvPr/>
        </p:nvGrpSpPr>
        <p:grpSpPr>
          <a:xfrm>
            <a:off x="450000" y="450000"/>
            <a:ext cx="9018000" cy="276999"/>
            <a:chOff x="450000" y="450000"/>
            <a:chExt cx="9018000" cy="276999"/>
          </a:xfrm>
        </p:grpSpPr>
        <p:sp>
          <p:nvSpPr>
            <p:cNvPr id="5779" name="Google Shape;5779;p2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780" name="Google Shape;5780;p2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781" name="Google Shape;5781;p29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Chỉ số hiệu suất hồi quy Logistic </a:t>
            </a:r>
            <a:endParaRPr/>
          </a:p>
        </p:txBody>
      </p:sp>
      <p:sp>
        <p:nvSpPr>
          <p:cNvPr id="5782" name="Google Shape;5782;p293"/>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Ma trận lỗi</a:t>
            </a:r>
            <a:endParaRPr sz="1400">
              <a:solidFill>
                <a:schemeClr val="dk1"/>
              </a:solidFill>
              <a:latin typeface="Arial"/>
              <a:ea typeface="Arial"/>
              <a:cs typeface="Arial"/>
              <a:sym typeface="Arial"/>
            </a:endParaRPr>
          </a:p>
        </p:txBody>
      </p:sp>
      <p:sp>
        <p:nvSpPr>
          <p:cNvPr id="5783" name="Google Shape;5783;p293"/>
          <p:cNvSpPr/>
          <p:nvPr/>
        </p:nvSpPr>
        <p:spPr>
          <a:xfrm>
            <a:off x="672080" y="2204864"/>
            <a:ext cx="8632825" cy="104821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các phương thức học máy phân loại, phương thức phổ biến nhất để đánh giá kết quả của mô hình phân tích là tính toán số liệu, bao gồm độ chính xác phân loại, sử dụng Ma trận lỗi.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Ma trận lỗi đề cập đến ma trận tạo ra một bảng chéo của danh mục phân loại dự đoán từ mô hình phân tích và danh mục dữ liệu được phân loại thực tế.</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8" name="Shape 5788"/>
        <p:cNvGrpSpPr/>
        <p:nvPr/>
      </p:nvGrpSpPr>
      <p:grpSpPr>
        <a:xfrm>
          <a:off x="0" y="0"/>
          <a:ext cx="0" cy="0"/>
          <a:chOff x="0" y="0"/>
          <a:chExt cx="0" cy="0"/>
        </a:xfrm>
      </p:grpSpPr>
      <p:grpSp>
        <p:nvGrpSpPr>
          <p:cNvPr id="5789" name="Google Shape;5789;p294"/>
          <p:cNvGrpSpPr/>
          <p:nvPr/>
        </p:nvGrpSpPr>
        <p:grpSpPr>
          <a:xfrm>
            <a:off x="450000" y="450000"/>
            <a:ext cx="9018000" cy="276999"/>
            <a:chOff x="450000" y="450000"/>
            <a:chExt cx="9018000" cy="276999"/>
          </a:xfrm>
        </p:grpSpPr>
        <p:sp>
          <p:nvSpPr>
            <p:cNvPr id="5790" name="Google Shape;5790;p2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791" name="Google Shape;5791;p2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792" name="Google Shape;5792;p29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Ma trận lỗi</a:t>
            </a:r>
            <a:endParaRPr sz="1400">
              <a:solidFill>
                <a:schemeClr val="dk1"/>
              </a:solidFill>
              <a:latin typeface="Arial"/>
              <a:ea typeface="Arial"/>
              <a:cs typeface="Arial"/>
              <a:sym typeface="Arial"/>
            </a:endParaRPr>
          </a:p>
        </p:txBody>
      </p:sp>
      <p:graphicFrame>
        <p:nvGraphicFramePr>
          <p:cNvPr id="5793" name="Google Shape;5793;p294"/>
          <p:cNvGraphicFramePr/>
          <p:nvPr/>
        </p:nvGraphicFramePr>
        <p:xfrm>
          <a:off x="2647156" y="2175301"/>
          <a:ext cx="3000000" cy="3000000"/>
        </p:xfrm>
        <a:graphic>
          <a:graphicData uri="http://schemas.openxmlformats.org/drawingml/2006/table">
            <a:tbl>
              <a:tblPr bandRow="1" firstRow="1">
                <a:noFill/>
                <a:tableStyleId>{DE1EC4D9-30AB-4202-89E6-7118F7DFD111}</a:tableStyleId>
              </a:tblPr>
              <a:tblGrid>
                <a:gridCol w="1139300"/>
                <a:gridCol w="1734600"/>
                <a:gridCol w="1734600"/>
              </a:tblGrid>
              <a:tr h="501875">
                <a:tc>
                  <a:txBody>
                    <a:bodyPr/>
                    <a:lstStyle/>
                    <a:p>
                      <a:pPr indent="0" lvl="0" marL="0" marR="0" rtl="0" algn="ctr">
                        <a:spcBef>
                          <a:spcPts val="0"/>
                        </a:spcBef>
                        <a:spcAft>
                          <a:spcPts val="0"/>
                        </a:spcAft>
                        <a:buNone/>
                      </a:pPr>
                      <a:r>
                        <a:t/>
                      </a:r>
                      <a:endParaRPr b="1" sz="1400">
                        <a:solidFill>
                          <a:srgbClr val="FF0000"/>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Y</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613150">
                <a:tc>
                  <a:txBody>
                    <a:bodyPr/>
                    <a:lstStyle/>
                    <a:p>
                      <a:pPr indent="0" lvl="0" marL="0" marR="0" rtl="0" algn="ctr">
                        <a:spcBef>
                          <a:spcPts val="0"/>
                        </a:spcBef>
                        <a:spcAft>
                          <a:spcPts val="0"/>
                        </a:spcAft>
                        <a:buNone/>
                      </a:pPr>
                      <a:r>
                        <a:rPr b="1" i="0" lang="en-US" sz="1300" u="none" strike="noStrike">
                          <a:solidFill>
                            <a:srgbClr val="000000"/>
                          </a:solidFill>
                          <a:latin typeface="Arial"/>
                          <a:ea typeface="Arial"/>
                          <a:cs typeface="Arial"/>
                          <a:sym typeface="Arial"/>
                        </a:rPr>
                        <a:t>Y</a:t>
                      </a:r>
                      <a:endParaRPr b="1" sz="1300">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i="0" lang="en-US" sz="1300" u="none" strike="noStrike">
                          <a:solidFill>
                            <a:srgbClr val="1429A0"/>
                          </a:solidFill>
                          <a:latin typeface="Arial"/>
                          <a:ea typeface="Arial"/>
                          <a:cs typeface="Arial"/>
                          <a:sym typeface="Arial"/>
                        </a:rPr>
                        <a:t>O</a:t>
                      </a:r>
                      <a:endParaRPr/>
                    </a:p>
                    <a:p>
                      <a:pPr indent="0" lvl="0" marL="0" marR="0" rtl="0" algn="ctr">
                        <a:spcBef>
                          <a:spcPts val="0"/>
                        </a:spcBef>
                        <a:spcAft>
                          <a:spcPts val="0"/>
                        </a:spcAft>
                        <a:buNone/>
                      </a:pPr>
                      <a:r>
                        <a:rPr b="1" i="0" lang="en-US" sz="1300" u="none" strike="noStrike">
                          <a:solidFill>
                            <a:srgbClr val="1429A0"/>
                          </a:solidFill>
                          <a:latin typeface="Arial"/>
                          <a:ea typeface="Arial"/>
                          <a:cs typeface="Arial"/>
                          <a:sym typeface="Arial"/>
                        </a:rPr>
                        <a:t>(TP: True Positive)</a:t>
                      </a:r>
                      <a:endParaRPr b="1" sz="1300">
                        <a:solidFill>
                          <a:srgbClr val="1429A0"/>
                        </a:solidFill>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a:solidFill>
                            <a:srgbClr val="C00000"/>
                          </a:solidFill>
                          <a:latin typeface="Arial"/>
                          <a:ea typeface="Arial"/>
                          <a:cs typeface="Arial"/>
                          <a:sym typeface="Arial"/>
                        </a:rPr>
                        <a:t>X</a:t>
                      </a:r>
                      <a:endParaRPr/>
                    </a:p>
                    <a:p>
                      <a:pPr indent="0" lvl="0" marL="0" marR="0" rtl="0" algn="ctr">
                        <a:spcBef>
                          <a:spcPts val="0"/>
                        </a:spcBef>
                        <a:spcAft>
                          <a:spcPts val="0"/>
                        </a:spcAft>
                        <a:buNone/>
                      </a:pPr>
                      <a:r>
                        <a:rPr b="1" lang="en-US" sz="1300">
                          <a:solidFill>
                            <a:srgbClr val="C00000"/>
                          </a:solidFill>
                          <a:latin typeface="Arial"/>
                          <a:ea typeface="Arial"/>
                          <a:cs typeface="Arial"/>
                          <a:sym typeface="Arial"/>
                        </a:rPr>
                        <a:t>(FN: False Negative)</a:t>
                      </a:r>
                      <a:endParaRPr b="1" sz="1300">
                        <a:solidFill>
                          <a:srgbClr val="C00000"/>
                        </a:solidFill>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13150">
                <a:tc>
                  <a:txBody>
                    <a:bodyPr/>
                    <a:lstStyle/>
                    <a:p>
                      <a:pPr indent="0" lvl="0" marL="0" marR="0" rtl="0" algn="ctr">
                        <a:spcBef>
                          <a:spcPts val="0"/>
                        </a:spcBef>
                        <a:spcAft>
                          <a:spcPts val="0"/>
                        </a:spcAft>
                        <a:buNone/>
                      </a:pPr>
                      <a:r>
                        <a:rPr b="1" i="0" lang="en-US" sz="1300" u="none" strike="noStrike">
                          <a:solidFill>
                            <a:srgbClr val="000000"/>
                          </a:solidFill>
                          <a:latin typeface="Arial"/>
                          <a:ea typeface="Arial"/>
                          <a:cs typeface="Arial"/>
                          <a:sym typeface="Arial"/>
                        </a:rPr>
                        <a:t>N</a:t>
                      </a:r>
                      <a:endParaRPr b="1" sz="1300">
                        <a:latin typeface="Arial"/>
                        <a:ea typeface="Arial"/>
                        <a:cs typeface="Arial"/>
                        <a:sym typeface="Arial"/>
                      </a:endParaRPr>
                    </a:p>
                  </a:txBody>
                  <a:tcPr marT="12700" marB="12700" marR="63500" marL="63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i="0" lang="en-US" sz="1300" u="none" strike="noStrike">
                          <a:solidFill>
                            <a:srgbClr val="C00000"/>
                          </a:solidFill>
                          <a:latin typeface="Arial"/>
                          <a:ea typeface="Arial"/>
                          <a:cs typeface="Arial"/>
                          <a:sym typeface="Arial"/>
                        </a:rPr>
                        <a:t>X</a:t>
                      </a:r>
                      <a:endParaRPr/>
                    </a:p>
                    <a:p>
                      <a:pPr indent="0" lvl="0" marL="0" marR="0" rtl="0" algn="ctr">
                        <a:spcBef>
                          <a:spcPts val="0"/>
                        </a:spcBef>
                        <a:spcAft>
                          <a:spcPts val="0"/>
                        </a:spcAft>
                        <a:buNone/>
                      </a:pPr>
                      <a:r>
                        <a:rPr b="1" i="0" lang="en-US" sz="1300" u="none" strike="noStrike">
                          <a:solidFill>
                            <a:srgbClr val="C00000"/>
                          </a:solidFill>
                          <a:latin typeface="Arial"/>
                          <a:ea typeface="Arial"/>
                          <a:cs typeface="Arial"/>
                          <a:sym typeface="Arial"/>
                        </a:rPr>
                        <a:t>(FP: False Positive)</a:t>
                      </a:r>
                      <a:endParaRPr b="1" sz="1300">
                        <a:solidFill>
                          <a:srgbClr val="C00000"/>
                        </a:solidFill>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O</a:t>
                      </a:r>
                      <a:endParaRPr/>
                    </a:p>
                    <a:p>
                      <a:pPr indent="0" lvl="0" marL="0" marR="0" rtl="0" algn="ctr">
                        <a:spcBef>
                          <a:spcPts val="0"/>
                        </a:spcBef>
                        <a:spcAft>
                          <a:spcPts val="0"/>
                        </a:spcAft>
                        <a:buNone/>
                      </a:pPr>
                      <a:r>
                        <a:rPr b="1" lang="en-US" sz="1300">
                          <a:solidFill>
                            <a:srgbClr val="1429A0"/>
                          </a:solidFill>
                          <a:latin typeface="Arial"/>
                          <a:ea typeface="Arial"/>
                          <a:cs typeface="Arial"/>
                          <a:sym typeface="Arial"/>
                        </a:rPr>
                        <a:t>(TN: True Negative)</a:t>
                      </a:r>
                      <a:endParaRPr b="1" sz="1300">
                        <a:solidFill>
                          <a:srgbClr val="1429A0"/>
                        </a:solidFill>
                        <a:latin typeface="Arial"/>
                        <a:ea typeface="Arial"/>
                        <a:cs typeface="Arial"/>
                        <a:sym typeface="Arial"/>
                      </a:endParaRPr>
                    </a:p>
                  </a:txBody>
                  <a:tcPr marT="12700" marB="12700" marR="63500" marL="63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5794" name="Google Shape;5794;p294"/>
          <p:cNvSpPr txBox="1"/>
          <p:nvPr/>
        </p:nvSpPr>
        <p:spPr>
          <a:xfrm>
            <a:off x="4390201" y="1759602"/>
            <a:ext cx="210826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Giá trị phân loại dự đoán</a:t>
            </a:r>
            <a:endParaRPr sz="1400">
              <a:solidFill>
                <a:schemeClr val="dk1"/>
              </a:solidFill>
              <a:latin typeface="Arial"/>
              <a:ea typeface="Arial"/>
              <a:cs typeface="Arial"/>
              <a:sym typeface="Arial"/>
            </a:endParaRPr>
          </a:p>
        </p:txBody>
      </p:sp>
      <p:sp>
        <p:nvSpPr>
          <p:cNvPr id="5795" name="Google Shape;5795;p294"/>
          <p:cNvSpPr txBox="1"/>
          <p:nvPr/>
        </p:nvSpPr>
        <p:spPr>
          <a:xfrm>
            <a:off x="1102543" y="3027040"/>
            <a:ext cx="147348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Giá trị phân loại </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thực tế</a:t>
            </a:r>
            <a:endParaRPr sz="1400">
              <a:solidFill>
                <a:schemeClr val="dk1"/>
              </a:solidFill>
              <a:latin typeface="Arial"/>
              <a:ea typeface="Arial"/>
              <a:cs typeface="Arial"/>
              <a:sym typeface="Arial"/>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0" name="Shape 5800"/>
        <p:cNvGrpSpPr/>
        <p:nvPr/>
      </p:nvGrpSpPr>
      <p:grpSpPr>
        <a:xfrm>
          <a:off x="0" y="0"/>
          <a:ext cx="0" cy="0"/>
          <a:chOff x="0" y="0"/>
          <a:chExt cx="0" cy="0"/>
        </a:xfrm>
      </p:grpSpPr>
      <p:grpSp>
        <p:nvGrpSpPr>
          <p:cNvPr id="5801" name="Google Shape;5801;p295"/>
          <p:cNvGrpSpPr/>
          <p:nvPr/>
        </p:nvGrpSpPr>
        <p:grpSpPr>
          <a:xfrm>
            <a:off x="450000" y="450000"/>
            <a:ext cx="9018000" cy="276999"/>
            <a:chOff x="450000" y="450000"/>
            <a:chExt cx="9018000" cy="276999"/>
          </a:xfrm>
        </p:grpSpPr>
        <p:sp>
          <p:nvSpPr>
            <p:cNvPr id="5802" name="Google Shape;5802;p2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803" name="Google Shape;5803;p2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804" name="Google Shape;5804;p29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Ma trận lỗi</a:t>
            </a:r>
            <a:endParaRPr sz="1400">
              <a:solidFill>
                <a:schemeClr val="dk1"/>
              </a:solidFill>
              <a:latin typeface="Arial"/>
              <a:ea typeface="Arial"/>
              <a:cs typeface="Arial"/>
              <a:sym typeface="Arial"/>
            </a:endParaRPr>
          </a:p>
        </p:txBody>
      </p:sp>
      <p:sp>
        <p:nvSpPr>
          <p:cNvPr id="5805" name="Google Shape;5805;p295"/>
          <p:cNvSpPr/>
          <p:nvPr/>
        </p:nvSpPr>
        <p:spPr>
          <a:xfrm>
            <a:off x="671261" y="1700808"/>
            <a:ext cx="8632825" cy="365918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Ma trận lỗi có thể được thực hiện với một bảng 2X2, cùng với 3X3 và các bảng cao hơn. Để thuận tiện, chúng ta sẽ chỉ sử dụng một Ma trận lỗi 2X2 trong Chương này.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Ma trận lỗi từ slide trước, các trường hợp 'O' được đặt theo đường chéo có nghĩa là các giá trị phân loại được dự đoán và thực tế là như nhau. Nói cách khác, việc phân loại học máy dự đoán kết quả đúng.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Mặt khác, nếu các giá trị phân loại dự đoán và thực tế khác nhau, mô hình học máy đã đưa ra dự đoán không chính xác.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danh mục mà phân tích chủ yếu quan tâm là các danh mục positive; những người khác được gọi là danh mục negative. Tùy thuộc vào độ chính xác của dự đoán (đúng hay sai) liên quan đến các danh mục positive và negative, việc phân loại chính xác các danh mục quan tâm được gọi là </a:t>
            </a:r>
            <a:r>
              <a:rPr b="1" lang="en-US" sz="1300">
                <a:solidFill>
                  <a:srgbClr val="262626"/>
                </a:solidFill>
                <a:latin typeface="Arial"/>
                <a:ea typeface="Arial"/>
                <a:cs typeface="Arial"/>
                <a:sym typeface="Arial"/>
              </a:rPr>
              <a:t>TP (True Positive)</a:t>
            </a:r>
            <a:r>
              <a:rPr lang="en-US" sz="1300">
                <a:solidFill>
                  <a:srgbClr val="262626"/>
                </a:solidFill>
                <a:latin typeface="Arial"/>
                <a:ea typeface="Arial"/>
                <a:cs typeface="Arial"/>
                <a:sym typeface="Arial"/>
              </a:rPr>
              <a:t>. Việc phân loại chính xác các danh mục không quan tâm được gọi là </a:t>
            </a:r>
            <a:r>
              <a:rPr b="1" lang="en-US" sz="1300">
                <a:solidFill>
                  <a:srgbClr val="262626"/>
                </a:solidFill>
                <a:latin typeface="Arial"/>
                <a:ea typeface="Arial"/>
                <a:cs typeface="Arial"/>
                <a:sym typeface="Arial"/>
              </a:rPr>
              <a:t>TN (True Negative)</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Việc phân loại không chính xác các danh mục không quan tâm thành các danh mục quan tâm được gọi là </a:t>
            </a:r>
            <a:r>
              <a:rPr b="1" lang="en-US" sz="1300">
                <a:solidFill>
                  <a:srgbClr val="262626"/>
                </a:solidFill>
                <a:latin typeface="Arial"/>
                <a:ea typeface="Arial"/>
                <a:cs typeface="Arial"/>
                <a:sym typeface="Arial"/>
              </a:rPr>
              <a:t>FP (False Positive)</a:t>
            </a:r>
            <a:r>
              <a:rPr lang="en-US" sz="1300">
                <a:solidFill>
                  <a:srgbClr val="262626"/>
                </a:solidFill>
                <a:latin typeface="Arial"/>
                <a:ea typeface="Arial"/>
                <a:cs typeface="Arial"/>
                <a:sym typeface="Arial"/>
              </a:rPr>
              <a:t>. Việc phân loại không chính xác các danh mục quan tâm thành các danh mục không quan tâm được gọi là </a:t>
            </a:r>
            <a:r>
              <a:rPr b="1" lang="en-US" sz="1300">
                <a:solidFill>
                  <a:srgbClr val="262626"/>
                </a:solidFill>
                <a:latin typeface="Arial"/>
                <a:ea typeface="Arial"/>
                <a:cs typeface="Arial"/>
                <a:sym typeface="Arial"/>
              </a:rPr>
              <a:t>FN (False Negative)</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nhiều số liệu khác nhau dựa trên các kết hợp khác nhau của TP, TN, FP và FN của Ma trận lỗi để đánh giá kết quả phân tích của các phương thức học máy phân loại.</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0" name="Shape 5810"/>
        <p:cNvGrpSpPr/>
        <p:nvPr/>
      </p:nvGrpSpPr>
      <p:grpSpPr>
        <a:xfrm>
          <a:off x="0" y="0"/>
          <a:ext cx="0" cy="0"/>
          <a:chOff x="0" y="0"/>
          <a:chExt cx="0" cy="0"/>
        </a:xfrm>
      </p:grpSpPr>
      <p:grpSp>
        <p:nvGrpSpPr>
          <p:cNvPr id="5811" name="Google Shape;5811;p296"/>
          <p:cNvGrpSpPr/>
          <p:nvPr/>
        </p:nvGrpSpPr>
        <p:grpSpPr>
          <a:xfrm>
            <a:off x="450000" y="450000"/>
            <a:ext cx="9018000" cy="276999"/>
            <a:chOff x="450000" y="450000"/>
            <a:chExt cx="9018000" cy="276999"/>
          </a:xfrm>
        </p:grpSpPr>
        <p:sp>
          <p:nvSpPr>
            <p:cNvPr id="5812" name="Google Shape;5812;p2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813" name="Google Shape;5813;p2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814" name="Google Shape;5814;p29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Chỉ số</a:t>
            </a:r>
            <a:endParaRPr sz="1400">
              <a:solidFill>
                <a:schemeClr val="dk1"/>
              </a:solidFill>
              <a:latin typeface="Arial"/>
              <a:ea typeface="Arial"/>
              <a:cs typeface="Arial"/>
              <a:sym typeface="Arial"/>
            </a:endParaRPr>
          </a:p>
        </p:txBody>
      </p:sp>
      <p:sp>
        <p:nvSpPr>
          <p:cNvPr id="5815" name="Google Shape;5815;p296"/>
          <p:cNvSpPr/>
          <p:nvPr/>
        </p:nvSpPr>
        <p:spPr>
          <a:xfrm>
            <a:off x="671261" y="1700808"/>
            <a:ext cx="8632825" cy="144832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chỉ số chính được tính toán từ Ma trận lỗi bao gồm độ chính xác, tỷ lệ lỗi = 1-độ chính xác, độ nhạy (còn được gọi là recall, tỷ lệ truy cập, tỷ lệ TP, v.v.), độ đặc hiệu, tốc độ FP, độ chính xác và các số liệu khác. Trong số đó, độ chính xác, độ nhạy và độ chuẩn là những số liệu được sử dụng thường xuyên nhất.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Ngoài ra, có F-Measure (hoặc F1-Score) kết hợp độ nhạy, độ chính xác và thống kê Kappa, trong đó các giá trị dự đoán và thực tế của mô hình phân tích hoàn toàn giống nhau. Các công thức tính toán và định nghĩa của các chỉ số khác nhau có trong bảng sau.</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0" name="Shape 5820"/>
        <p:cNvGrpSpPr/>
        <p:nvPr/>
      </p:nvGrpSpPr>
      <p:grpSpPr>
        <a:xfrm>
          <a:off x="0" y="0"/>
          <a:ext cx="0" cy="0"/>
          <a:chOff x="0" y="0"/>
          <a:chExt cx="0" cy="0"/>
        </a:xfrm>
      </p:grpSpPr>
      <p:grpSp>
        <p:nvGrpSpPr>
          <p:cNvPr id="5821" name="Google Shape;5821;p297"/>
          <p:cNvGrpSpPr/>
          <p:nvPr/>
        </p:nvGrpSpPr>
        <p:grpSpPr>
          <a:xfrm>
            <a:off x="450000" y="450000"/>
            <a:ext cx="9018000" cy="276999"/>
            <a:chOff x="450000" y="450000"/>
            <a:chExt cx="9018000" cy="276999"/>
          </a:xfrm>
        </p:grpSpPr>
        <p:sp>
          <p:nvSpPr>
            <p:cNvPr id="5822" name="Google Shape;5822;p2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823" name="Google Shape;5823;p2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824" name="Google Shape;5824;p29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Metric</a:t>
            </a:r>
            <a:endParaRPr/>
          </a:p>
        </p:txBody>
      </p:sp>
      <p:graphicFrame>
        <p:nvGraphicFramePr>
          <p:cNvPr id="5825" name="Google Shape;5825;p297"/>
          <p:cNvGraphicFramePr/>
          <p:nvPr/>
        </p:nvGraphicFramePr>
        <p:xfrm>
          <a:off x="666751" y="1773238"/>
          <a:ext cx="3000000" cy="3000000"/>
        </p:xfrm>
        <a:graphic>
          <a:graphicData uri="http://schemas.openxmlformats.org/drawingml/2006/table">
            <a:tbl>
              <a:tblPr bandRow="1" firstRow="1">
                <a:noFill/>
                <a:tableStyleId>{DE1EC4D9-30AB-4202-89E6-7118F7DFD111}</a:tableStyleId>
              </a:tblPr>
              <a:tblGrid>
                <a:gridCol w="1600125"/>
                <a:gridCol w="2017700"/>
                <a:gridCol w="5059450"/>
              </a:tblGrid>
              <a:tr h="304800">
                <a:tc>
                  <a:txBody>
                    <a:bodyPr/>
                    <a:lstStyle/>
                    <a:p>
                      <a:pPr indent="0" lvl="0" marL="0" marR="0" rtl="0" algn="ctr">
                        <a:lnSpc>
                          <a:spcPct val="100000"/>
                        </a:lnSpc>
                        <a:spcBef>
                          <a:spcPts val="0"/>
                        </a:spcBef>
                        <a:spcAft>
                          <a:spcPts val="0"/>
                        </a:spcAft>
                        <a:buClr>
                          <a:srgbClr val="1429A0"/>
                        </a:buClr>
                        <a:buSzPts val="1400"/>
                        <a:buFont typeface="Arial"/>
                        <a:buNone/>
                      </a:pPr>
                      <a:r>
                        <a:rPr b="0" lang="en-US" sz="1400">
                          <a:solidFill>
                            <a:srgbClr val="1429A0"/>
                          </a:solidFill>
                          <a:latin typeface="Arial"/>
                          <a:ea typeface="Arial"/>
                          <a:cs typeface="Arial"/>
                          <a:sym typeface="Arial"/>
                        </a:rPr>
                        <a:t>Chỉ số</a:t>
                      </a:r>
                      <a:endParaRPr b="0" sz="1400">
                        <a:solidFill>
                          <a:srgbClr val="1429A0"/>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429A0"/>
                        </a:buClr>
                        <a:buSzPts val="1400"/>
                        <a:buFont typeface="Arial"/>
                        <a:buNone/>
                      </a:pPr>
                      <a:r>
                        <a:rPr b="0" lang="en-US" sz="1400">
                          <a:solidFill>
                            <a:srgbClr val="1429A0"/>
                          </a:solidFill>
                          <a:latin typeface="Arial"/>
                          <a:ea typeface="Arial"/>
                          <a:cs typeface="Arial"/>
                          <a:sym typeface="Arial"/>
                        </a:rPr>
                        <a:t>Công thức tính toán</a:t>
                      </a:r>
                      <a:endParaRPr b="0" sz="1400">
                        <a:solidFill>
                          <a:srgbClr val="1429A0"/>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429A0"/>
                        </a:buClr>
                        <a:buSzPts val="1400"/>
                        <a:buFont typeface="Arial"/>
                        <a:buNone/>
                      </a:pPr>
                      <a:r>
                        <a:rPr b="0" lang="en-US" sz="1400">
                          <a:solidFill>
                            <a:srgbClr val="1429A0"/>
                          </a:solidFill>
                          <a:latin typeface="Arial"/>
                          <a:ea typeface="Arial"/>
                          <a:cs typeface="Arial"/>
                          <a:sym typeface="Arial"/>
                        </a:rPr>
                        <a:t>Định nghĩa</a:t>
                      </a:r>
                      <a:endParaRPr b="0" sz="1400">
                        <a:solidFill>
                          <a:srgbClr val="1429A0"/>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37750">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Tỉ lệ chính xác</a:t>
                      </a:r>
                      <a:endParaRPr b="0" sz="12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200">
                          <a:latin typeface="Arial"/>
                          <a:ea typeface="Arial"/>
                          <a:cs typeface="Arial"/>
                          <a:sym typeface="Arial"/>
                        </a:rPr>
                        <a:t>(TP+TN) / (TP+TN+FP+FN)</a:t>
                      </a:r>
                      <a:endParaRPr sz="1200">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200">
                          <a:solidFill>
                            <a:srgbClr val="262626"/>
                          </a:solidFill>
                          <a:latin typeface="Arial"/>
                          <a:ea typeface="Arial"/>
                          <a:cs typeface="Arial"/>
                          <a:sym typeface="Arial"/>
                        </a:rPr>
                        <a:t>Tỷ lệ dự đoán chính xác của danh mục phân loại thực tế</a:t>
                      </a:r>
                      <a:br>
                        <a:rPr b="0" lang="en-US" sz="1200">
                          <a:solidFill>
                            <a:srgbClr val="262626"/>
                          </a:solidFill>
                          <a:latin typeface="Arial"/>
                          <a:ea typeface="Arial"/>
                          <a:cs typeface="Arial"/>
                          <a:sym typeface="Arial"/>
                        </a:rPr>
                      </a:br>
                      <a:r>
                        <a:rPr b="0" lang="en-US" sz="1200">
                          <a:solidFill>
                            <a:srgbClr val="262626"/>
                          </a:solidFill>
                          <a:latin typeface="Arial"/>
                          <a:ea typeface="Arial"/>
                          <a:cs typeface="Arial"/>
                          <a:sym typeface="Arial"/>
                        </a:rPr>
                        <a:t>(Tỷ lệ TP và TN từ toàn bộ dự đoán)</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7750">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tỷ lệ lỗi</a:t>
                      </a:r>
                      <a:endParaRPr b="0" sz="12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(FP+FN)</a:t>
                      </a:r>
                      <a:r>
                        <a:rPr b="0" lang="en-US" sz="1200">
                          <a:solidFill>
                            <a:srgbClr val="262626"/>
                          </a:solidFill>
                          <a:latin typeface="Arial"/>
                          <a:ea typeface="Arial"/>
                          <a:cs typeface="Arial"/>
                          <a:sym typeface="Arial"/>
                        </a:rPr>
                        <a:t> / (TP+TN+FP+FN)</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200">
                          <a:solidFill>
                            <a:srgbClr val="262626"/>
                          </a:solidFill>
                          <a:latin typeface="Arial"/>
                          <a:ea typeface="Arial"/>
                          <a:cs typeface="Arial"/>
                          <a:sym typeface="Arial"/>
                        </a:rPr>
                        <a:t>Tỷ lệ dự đoán không chính xác của danh mục phân loại thực tế</a:t>
                      </a:r>
                      <a:br>
                        <a:rPr b="0" lang="en-US" sz="1200">
                          <a:solidFill>
                            <a:srgbClr val="262626"/>
                          </a:solidFill>
                          <a:latin typeface="Arial"/>
                          <a:ea typeface="Arial"/>
                          <a:cs typeface="Arial"/>
                          <a:sym typeface="Arial"/>
                        </a:rPr>
                      </a:br>
                      <a:r>
                        <a:rPr b="0" lang="en-US" sz="1200">
                          <a:solidFill>
                            <a:srgbClr val="262626"/>
                          </a:solidFill>
                          <a:latin typeface="Arial"/>
                          <a:ea typeface="Arial"/>
                          <a:cs typeface="Arial"/>
                          <a:sym typeface="Arial"/>
                        </a:rPr>
                        <a:t>(Giống hệt với 1-accuracy)</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7750">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Độ nhạy cảm</a:t>
                      </a:r>
                      <a:br>
                        <a:rPr b="0" lang="en-US" sz="1200">
                          <a:solidFill>
                            <a:srgbClr val="262626"/>
                          </a:solidFill>
                          <a:latin typeface="Arial"/>
                          <a:ea typeface="Arial"/>
                          <a:cs typeface="Arial"/>
                          <a:sym typeface="Arial"/>
                        </a:rPr>
                      </a:br>
                      <a:r>
                        <a:rPr b="0" lang="en-US" sz="1200">
                          <a:solidFill>
                            <a:srgbClr val="262626"/>
                          </a:solidFill>
                          <a:latin typeface="Arial"/>
                          <a:ea typeface="Arial"/>
                          <a:cs typeface="Arial"/>
                          <a:sym typeface="Arial"/>
                        </a:rPr>
                        <a:t>= Tỉ lệ TP</a:t>
                      </a:r>
                      <a:endParaRPr b="0" sz="12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(TP) / (TP+FN)</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200">
                          <a:solidFill>
                            <a:srgbClr val="262626"/>
                          </a:solidFill>
                          <a:latin typeface="Arial"/>
                          <a:ea typeface="Arial"/>
                          <a:cs typeface="Arial"/>
                          <a:sym typeface="Arial"/>
                        </a:rPr>
                        <a:t>Tỷ lệ dự đoán chính xác so với ‘positive' từ các danh mục 'positive' thực tế (True Positive – còn được gọi là </a:t>
                      </a:r>
                      <a:r>
                        <a:rPr b="0" lang="en-US" sz="1200">
                          <a:solidFill>
                            <a:srgbClr val="262626"/>
                          </a:solidFill>
                          <a:latin typeface="Arial"/>
                          <a:ea typeface="Arial"/>
                          <a:cs typeface="Arial"/>
                          <a:sym typeface="Arial"/>
                        </a:rPr>
                        <a:t>Recall,</a:t>
                      </a:r>
                      <a:r>
                        <a:rPr b="0" lang="en-US" sz="1200">
                          <a:solidFill>
                            <a:srgbClr val="262626"/>
                          </a:solidFill>
                          <a:latin typeface="Arial"/>
                          <a:ea typeface="Arial"/>
                          <a:cs typeface="Arial"/>
                          <a:sym typeface="Arial"/>
                        </a:rPr>
                        <a:t> Hit Ratio, và TP Rate)</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7750">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Đặc tính</a:t>
                      </a:r>
                      <a:endParaRPr b="0" sz="12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(TN) / (TN+FP)</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200">
                          <a:solidFill>
                            <a:srgbClr val="262626"/>
                          </a:solidFill>
                          <a:latin typeface="Arial"/>
                          <a:ea typeface="Arial"/>
                          <a:cs typeface="Arial"/>
                          <a:sym typeface="Arial"/>
                        </a:rPr>
                        <a:t>Tỷ lệ dự đoán chính xác so với 'negative' từ các danh mục 'negative' thực tế (True Negative)</a:t>
                      </a:r>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7750">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Tỉ lệ FP</a:t>
                      </a:r>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(FP) / (TN+FP)</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200">
                          <a:solidFill>
                            <a:srgbClr val="262626"/>
                          </a:solidFill>
                          <a:latin typeface="Arial"/>
                          <a:ea typeface="Arial"/>
                          <a:cs typeface="Arial"/>
                          <a:sym typeface="Arial"/>
                        </a:rPr>
                        <a:t>Tỷ lệ dự đoán không chính xác so với 'positive' từ các danh mục 'negative' thực tế = 1-specificity</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Tỉ lệ chính xác</a:t>
                      </a:r>
                      <a:endParaRPr b="0" sz="1200">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(TP) / (TP+FP)</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200">
                          <a:solidFill>
                            <a:srgbClr val="262626"/>
                          </a:solidFill>
                          <a:latin typeface="Arial"/>
                          <a:ea typeface="Arial"/>
                          <a:cs typeface="Arial"/>
                          <a:sym typeface="Arial"/>
                        </a:rPr>
                        <a:t>Tỷ lệ thực tế ’True Positive’ từ tỷ lệ dự đoán ‘positive’</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87325">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F-Measure</a:t>
                      </a:r>
                      <a:br>
                        <a:rPr b="0" lang="en-US" sz="1200">
                          <a:solidFill>
                            <a:srgbClr val="262626"/>
                          </a:solidFill>
                          <a:latin typeface="Arial"/>
                          <a:ea typeface="Arial"/>
                          <a:cs typeface="Arial"/>
                          <a:sym typeface="Arial"/>
                        </a:rPr>
                      </a:br>
                      <a:r>
                        <a:rPr b="0" lang="en-US" sz="1200">
                          <a:solidFill>
                            <a:srgbClr val="262626"/>
                          </a:solidFill>
                          <a:latin typeface="Arial"/>
                          <a:ea typeface="Arial"/>
                          <a:cs typeface="Arial"/>
                          <a:sym typeface="Arial"/>
                        </a:rPr>
                        <a:t>(F1-Score)</a:t>
                      </a:r>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200">
                          <a:solidFill>
                            <a:srgbClr val="262626"/>
                          </a:solidFill>
                          <a:latin typeface="Arial"/>
                          <a:ea typeface="Arial"/>
                          <a:cs typeface="Arial"/>
                          <a:sym typeface="Arial"/>
                        </a:rPr>
                        <a:t>Phạm vi giữa 0 ~ 1. Nó là trung bình hài hòa giữa độ chính xác và độ nhạy (recall). Nếu cả độ chính xác và độ nhạy đều cao, f-Measure cũng có xu hướng có giá trị lớn hơn.</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803525">
                <a:tc>
                  <a:txBody>
                    <a:bodyPr/>
                    <a:lstStyle/>
                    <a:p>
                      <a:pPr indent="0" lvl="0" marL="0" marR="0" rtl="0" algn="ctr">
                        <a:lnSpc>
                          <a:spcPct val="100000"/>
                        </a:lnSpc>
                        <a:spcBef>
                          <a:spcPts val="0"/>
                        </a:spcBef>
                        <a:spcAft>
                          <a:spcPts val="0"/>
                        </a:spcAft>
                        <a:buNone/>
                      </a:pPr>
                      <a:r>
                        <a:rPr b="0" lang="en-US" sz="1200">
                          <a:solidFill>
                            <a:srgbClr val="262626"/>
                          </a:solidFill>
                          <a:latin typeface="Arial"/>
                          <a:ea typeface="Arial"/>
                          <a:cs typeface="Arial"/>
                          <a:sym typeface="Arial"/>
                        </a:rPr>
                        <a:t>Thống kê Kappa</a:t>
                      </a:r>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799"/>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200">
                          <a:solidFill>
                            <a:srgbClr val="262626"/>
                          </a:solidFill>
                          <a:latin typeface="Arial"/>
                          <a:ea typeface="Arial"/>
                          <a:cs typeface="Arial"/>
                          <a:sym typeface="Arial"/>
                        </a:rPr>
                        <a:t>Giá trị sau khi loại bỏ thỏa thuận ngẫu nhiên giữa các giá trị dự đoán và thực tế của mô hình (Nằm trong khoảng từ 0 ~ 1. Khi giá trị gần bằng 1, các giá trị dự đoán và thực tế của mô hình trùng khớp chính xác. Các giá trị không trùng khớp khi giá trị gần bằng 0.)</a:t>
                      </a:r>
                      <a:endParaRPr b="0" sz="1200">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0" name="Shape 5830"/>
        <p:cNvGrpSpPr/>
        <p:nvPr/>
      </p:nvGrpSpPr>
      <p:grpSpPr>
        <a:xfrm>
          <a:off x="0" y="0"/>
          <a:ext cx="0" cy="0"/>
          <a:chOff x="0" y="0"/>
          <a:chExt cx="0" cy="0"/>
        </a:xfrm>
      </p:grpSpPr>
      <p:grpSp>
        <p:nvGrpSpPr>
          <p:cNvPr id="5831" name="Google Shape;5831;p298"/>
          <p:cNvGrpSpPr/>
          <p:nvPr/>
        </p:nvGrpSpPr>
        <p:grpSpPr>
          <a:xfrm>
            <a:off x="450000" y="450000"/>
            <a:ext cx="9018000" cy="276999"/>
            <a:chOff x="450000" y="450000"/>
            <a:chExt cx="9018000" cy="276999"/>
          </a:xfrm>
        </p:grpSpPr>
        <p:sp>
          <p:nvSpPr>
            <p:cNvPr id="5832" name="Google Shape;5832;p2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833" name="Google Shape;5833;p2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834" name="Google Shape;5834;p29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Chỉ số</a:t>
            </a:r>
            <a:endParaRPr sz="1400">
              <a:solidFill>
                <a:schemeClr val="dk1"/>
              </a:solidFill>
              <a:latin typeface="Arial"/>
              <a:ea typeface="Arial"/>
              <a:cs typeface="Arial"/>
              <a:sym typeface="Arial"/>
            </a:endParaRPr>
          </a:p>
        </p:txBody>
      </p:sp>
      <p:sp>
        <p:nvSpPr>
          <p:cNvPr id="5835" name="Google Shape;5835;p298"/>
          <p:cNvSpPr/>
          <p:nvPr/>
        </p:nvSpPr>
        <p:spPr>
          <a:xfrm>
            <a:off x="671261" y="1700808"/>
            <a:ext cx="8632825" cy="144832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số các chỉ số từ trang trình bày trước, độ nhạy biểu thị mức độ tốt của danh mục 'tích cực' thực tế được dự đoán là 'tích cực'. Độ chính xác là chỉ số hiển thị tỷ lệ 'tích cực' thực tế từ các danh mục 'tích cực' được dự đoán. Do đó, chúng là những thước đo giải thích trực tiếp mức độ phân loại mô hình phân tích học máy phân loại các giá trị phân loại quan tâm của các biến khách quan.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Độ nhạy và độ chính xác là những số liệu quan trọng và được sử dụng thường xuyên nhất để phân loại Kết quả học máy trong cuộc sống thực.</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0" name="Shape 5840"/>
        <p:cNvGrpSpPr/>
        <p:nvPr/>
      </p:nvGrpSpPr>
      <p:grpSpPr>
        <a:xfrm>
          <a:off x="0" y="0"/>
          <a:ext cx="0" cy="0"/>
          <a:chOff x="0" y="0"/>
          <a:chExt cx="0" cy="0"/>
        </a:xfrm>
      </p:grpSpPr>
      <p:grpSp>
        <p:nvGrpSpPr>
          <p:cNvPr id="5841" name="Google Shape;5841;p299"/>
          <p:cNvGrpSpPr/>
          <p:nvPr/>
        </p:nvGrpSpPr>
        <p:grpSpPr>
          <a:xfrm>
            <a:off x="450000" y="450000"/>
            <a:ext cx="9018000" cy="276999"/>
            <a:chOff x="450000" y="450000"/>
            <a:chExt cx="9018000" cy="276999"/>
          </a:xfrm>
        </p:grpSpPr>
        <p:sp>
          <p:nvSpPr>
            <p:cNvPr id="5842" name="Google Shape;5842;p2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843" name="Google Shape;5843;p2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844" name="Google Shape;5844;p29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Ma trận lỗi</a:t>
            </a:r>
            <a:endParaRPr sz="1400">
              <a:solidFill>
                <a:schemeClr val="dk1"/>
              </a:solidFill>
              <a:latin typeface="Arial"/>
              <a:ea typeface="Arial"/>
              <a:cs typeface="Arial"/>
              <a:sym typeface="Arial"/>
            </a:endParaRPr>
          </a:p>
        </p:txBody>
      </p:sp>
      <p:sp>
        <p:nvSpPr>
          <p:cNvPr id="5845" name="Google Shape;5845;p299"/>
          <p:cNvSpPr/>
          <p:nvPr/>
        </p:nvSpPr>
        <p:spPr>
          <a:xfrm>
            <a:off x="671261" y="299695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Ma trận lỗi là một bảng dự phòng đếm tần số của thực tế so với dự đoán.</a:t>
            </a:r>
            <a:endParaRPr/>
          </a:p>
        </p:txBody>
      </p:sp>
      <p:graphicFrame>
        <p:nvGraphicFramePr>
          <p:cNvPr id="5846" name="Google Shape;5846;p299"/>
          <p:cNvGraphicFramePr/>
          <p:nvPr/>
        </p:nvGraphicFramePr>
        <p:xfrm>
          <a:off x="1062980" y="1786702"/>
          <a:ext cx="3000000" cy="3000000"/>
        </p:xfrm>
        <a:graphic>
          <a:graphicData uri="http://schemas.openxmlformats.org/drawingml/2006/table">
            <a:tbl>
              <a:tblPr bandRow="1" firstRow="1">
                <a:noFill/>
                <a:tableStyleId>{DE1EC4D9-30AB-4202-89E6-7118F7DFD111}</a:tableStyleId>
              </a:tblPr>
              <a:tblGrid>
                <a:gridCol w="2760000"/>
                <a:gridCol w="2760000"/>
                <a:gridCol w="2760000"/>
              </a:tblGrid>
              <a:tr h="282475">
                <a:tc>
                  <a:txBody>
                    <a:bodyPr/>
                    <a:lstStyle/>
                    <a:p>
                      <a:pPr indent="0" lvl="0" marL="0" marR="0" rtl="0" algn="ctr">
                        <a:lnSpc>
                          <a:spcPct val="100000"/>
                        </a:lnSpc>
                        <a:spcBef>
                          <a:spcPts val="0"/>
                        </a:spcBef>
                        <a:spcAft>
                          <a:spcPts val="0"/>
                        </a:spcAft>
                        <a:buClr>
                          <a:schemeClr val="dk1"/>
                        </a:buClr>
                        <a:buSzPts val="1300"/>
                        <a:buFont typeface="Calibri"/>
                        <a:buNone/>
                      </a:pPr>
                      <a:r>
                        <a:t/>
                      </a:r>
                      <a:endParaRPr b="0" sz="13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0 thực tế</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 thực tế</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0 dự đoán</a:t>
                      </a:r>
                      <a:endParaRPr b="0" sz="1300">
                        <a:solidFill>
                          <a:srgbClr val="1429A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120</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5</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 dự đoán</a:t>
                      </a:r>
                      <a:endParaRPr b="0" sz="1300">
                        <a:solidFill>
                          <a:srgbClr val="1429A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15</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20</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5847" name="Google Shape;5847;p299"/>
          <p:cNvSpPr/>
          <p:nvPr/>
        </p:nvSpPr>
        <p:spPr>
          <a:xfrm>
            <a:off x="671261" y="177654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2" name="Shape 5852"/>
        <p:cNvGrpSpPr/>
        <p:nvPr/>
      </p:nvGrpSpPr>
      <p:grpSpPr>
        <a:xfrm>
          <a:off x="0" y="0"/>
          <a:ext cx="0" cy="0"/>
          <a:chOff x="0" y="0"/>
          <a:chExt cx="0" cy="0"/>
        </a:xfrm>
      </p:grpSpPr>
      <p:grpSp>
        <p:nvGrpSpPr>
          <p:cNvPr id="5853" name="Google Shape;5853;p300"/>
          <p:cNvGrpSpPr/>
          <p:nvPr/>
        </p:nvGrpSpPr>
        <p:grpSpPr>
          <a:xfrm>
            <a:off x="450000" y="450000"/>
            <a:ext cx="9018000" cy="276999"/>
            <a:chOff x="450000" y="450000"/>
            <a:chExt cx="9018000" cy="276999"/>
          </a:xfrm>
        </p:grpSpPr>
        <p:sp>
          <p:nvSpPr>
            <p:cNvPr id="5854" name="Google Shape;5854;p3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855" name="Google Shape;5855;p3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856" name="Google Shape;5856;p30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Ma trận lỗi: Accuracy</a:t>
            </a:r>
            <a:endParaRPr/>
          </a:p>
        </p:txBody>
      </p:sp>
      <p:sp>
        <p:nvSpPr>
          <p:cNvPr id="5857" name="Google Shape;5857;p300"/>
          <p:cNvSpPr/>
          <p:nvPr/>
        </p:nvSpPr>
        <p:spPr>
          <a:xfrm>
            <a:off x="671261" y="371703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Độ chính xác là tỷ lệ giữa tổng hàng chéo và tổng toàn bộ các giá trị.</a:t>
            </a:r>
            <a:endParaRPr/>
          </a:p>
        </p:txBody>
      </p:sp>
      <p:graphicFrame>
        <p:nvGraphicFramePr>
          <p:cNvPr id="5858" name="Google Shape;5858;p300"/>
          <p:cNvGraphicFramePr/>
          <p:nvPr/>
        </p:nvGraphicFramePr>
        <p:xfrm>
          <a:off x="1062980" y="1786702"/>
          <a:ext cx="3000000" cy="3000000"/>
        </p:xfrm>
        <a:graphic>
          <a:graphicData uri="http://schemas.openxmlformats.org/drawingml/2006/table">
            <a:tbl>
              <a:tblPr bandRow="1" firstRow="1">
                <a:noFill/>
                <a:tableStyleId>{DE1EC4D9-30AB-4202-89E6-7118F7DFD111}</a:tableStyleId>
              </a:tblPr>
              <a:tblGrid>
                <a:gridCol w="2760000"/>
                <a:gridCol w="2760000"/>
                <a:gridCol w="2760000"/>
              </a:tblGrid>
              <a:tr h="282475">
                <a:tc>
                  <a:txBody>
                    <a:bodyPr/>
                    <a:lstStyle/>
                    <a:p>
                      <a:pPr indent="0" lvl="0" marL="0" marR="0" rtl="0" algn="ctr">
                        <a:lnSpc>
                          <a:spcPct val="100000"/>
                        </a:lnSpc>
                        <a:spcBef>
                          <a:spcPts val="0"/>
                        </a:spcBef>
                        <a:spcAft>
                          <a:spcPts val="0"/>
                        </a:spcAft>
                        <a:buClr>
                          <a:schemeClr val="dk1"/>
                        </a:buClr>
                        <a:buSzPts val="1300"/>
                        <a:buFont typeface="Calibri"/>
                        <a:buNone/>
                      </a:pPr>
                      <a:r>
                        <a:t/>
                      </a:r>
                      <a:endParaRPr b="0" sz="13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0 thực tế</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 thực tế</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0 dự đoán</a:t>
                      </a:r>
                      <a:endParaRPr b="0" sz="1300">
                        <a:solidFill>
                          <a:srgbClr val="1429A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120</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5</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 dự đoán</a:t>
                      </a:r>
                      <a:endParaRPr b="0" sz="1300">
                        <a:solidFill>
                          <a:srgbClr val="1429A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15</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20</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5859" name="Google Shape;5859;p300"/>
          <p:cNvSpPr/>
          <p:nvPr/>
        </p:nvSpPr>
        <p:spPr>
          <a:xfrm>
            <a:off x="671261" y="177654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grpSp>
        <p:nvGrpSpPr>
          <p:cNvPr id="5860" name="Google Shape;5860;p300"/>
          <p:cNvGrpSpPr/>
          <p:nvPr/>
        </p:nvGrpSpPr>
        <p:grpSpPr>
          <a:xfrm>
            <a:off x="3835288" y="2067122"/>
            <a:ext cx="5508737" cy="642609"/>
            <a:chOff x="3835288" y="2986029"/>
            <a:chExt cx="5508737" cy="656721"/>
          </a:xfrm>
        </p:grpSpPr>
        <p:sp>
          <p:nvSpPr>
            <p:cNvPr id="5861" name="Google Shape;5861;p300"/>
            <p:cNvSpPr/>
            <p:nvPr/>
          </p:nvSpPr>
          <p:spPr>
            <a:xfrm>
              <a:off x="3835288" y="2986029"/>
              <a:ext cx="5508737" cy="649006"/>
            </a:xfrm>
            <a:prstGeom prst="rect">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62" name="Google Shape;5862;p300"/>
            <p:cNvSpPr/>
            <p:nvPr/>
          </p:nvSpPr>
          <p:spPr>
            <a:xfrm rot="-5003811">
              <a:off x="6419794" y="1708236"/>
              <a:ext cx="287856" cy="3213549"/>
            </a:xfrm>
            <a:prstGeom prst="roundRect">
              <a:avLst>
                <a:gd fmla="val 50000" name="adj"/>
              </a:avLst>
            </a:prstGeom>
            <a:noFill/>
            <a:ln cap="flat" cmpd="sng" w="19050">
              <a:solidFill>
                <a:srgbClr val="1429A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863" name="Google Shape;5863;p300"/>
          <p:cNvSpPr/>
          <p:nvPr/>
        </p:nvSpPr>
        <p:spPr>
          <a:xfrm>
            <a:off x="3138306" y="3024458"/>
            <a:ext cx="3626213" cy="477567"/>
          </a:xfrm>
          <a:prstGeom prst="rect">
            <a:avLst/>
          </a:prstGeom>
          <a:blipFill rotWithShape="1">
            <a:blip r:embed="rId3">
              <a:alphaModFix/>
            </a:blip>
            <a:stretch>
              <a:fillRect b="-51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3"/>
          <p:cNvGrpSpPr/>
          <p:nvPr/>
        </p:nvGrpSpPr>
        <p:grpSpPr>
          <a:xfrm>
            <a:off x="441605" y="1098128"/>
            <a:ext cx="8899428" cy="2006836"/>
            <a:chOff x="441605" y="1288351"/>
            <a:chExt cx="8899428" cy="2006836"/>
          </a:xfrm>
        </p:grpSpPr>
        <p:sp>
          <p:nvSpPr>
            <p:cNvPr id="172" name="Google Shape;172;p3"/>
            <p:cNvSpPr/>
            <p:nvPr/>
          </p:nvSpPr>
          <p:spPr>
            <a:xfrm>
              <a:off x="710974" y="1598954"/>
              <a:ext cx="8630058" cy="1696233"/>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750" lvl="0" marL="285750" marR="0" rtl="0" algn="just">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Có thể giới thiệu phân tích dữ liệu dựa trên học máy theo mục tiêu, chiến lược và chính sách kinh doanh cũng như quản lý quy trình tổng thể.</a:t>
              </a:r>
              <a:endParaRPr/>
            </a:p>
            <a:p>
              <a:pPr indent="-285750" lvl="0" marL="285750" marR="0" rtl="0" algn="just">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Có thể chọn và áp dụng thuật toán học máy phù hợp nhất với vấn đề nhất định và thực hiện điều chỉnh siêu tham số.</a:t>
              </a:r>
              <a:endParaRPr/>
            </a:p>
            <a:p>
              <a:pPr indent="-285750" lvl="0" marL="285750" marR="0" rtl="0" algn="just">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Có thể thiết kế, duy trì và tối ưu hóa quy trình học máy để thiết lập mô hình AI bằng cách sử dụng dữ liệu có cấu trúc và phi cấu trúc.</a:t>
              </a:r>
              <a:endParaRPr/>
            </a:p>
          </p:txBody>
        </p:sp>
        <p:grpSp>
          <p:nvGrpSpPr>
            <p:cNvPr id="173" name="Google Shape;173;p3"/>
            <p:cNvGrpSpPr/>
            <p:nvPr/>
          </p:nvGrpSpPr>
          <p:grpSpPr>
            <a:xfrm>
              <a:off x="441605" y="1288351"/>
              <a:ext cx="8899428" cy="233692"/>
              <a:chOff x="441747" y="1714333"/>
              <a:chExt cx="8902281" cy="233767"/>
            </a:xfrm>
          </p:grpSpPr>
          <p:sp>
            <p:nvSpPr>
              <p:cNvPr id="174" name="Google Shape;174;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u="none" cap="none" strike="noStrike">
                    <a:solidFill>
                      <a:srgbClr val="262626"/>
                    </a:solidFill>
                    <a:latin typeface="Arial"/>
                    <a:ea typeface="Arial"/>
                    <a:cs typeface="Arial"/>
                    <a:sym typeface="Arial"/>
                  </a:rPr>
                  <a:t>Mục tiêu</a:t>
                </a:r>
                <a:endParaRPr b="1" i="0" sz="1400" u="none" cap="none" strike="noStrike">
                  <a:solidFill>
                    <a:srgbClr val="262626"/>
                  </a:solidFill>
                  <a:latin typeface="Arial"/>
                  <a:ea typeface="Arial"/>
                  <a:cs typeface="Arial"/>
                  <a:sym typeface="Arial"/>
                </a:endParaRPr>
              </a:p>
            </p:txBody>
          </p:sp>
          <p:sp>
            <p:nvSpPr>
              <p:cNvPr id="175" name="Google Shape;175;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grpSp>
      <p:grpSp>
        <p:nvGrpSpPr>
          <p:cNvPr id="176" name="Google Shape;176;p3"/>
          <p:cNvGrpSpPr/>
          <p:nvPr/>
        </p:nvGrpSpPr>
        <p:grpSpPr>
          <a:xfrm>
            <a:off x="449856" y="3284984"/>
            <a:ext cx="8899428" cy="1400853"/>
            <a:chOff x="449856" y="2960948"/>
            <a:chExt cx="8899428" cy="1400853"/>
          </a:xfrm>
        </p:grpSpPr>
        <p:grpSp>
          <p:nvGrpSpPr>
            <p:cNvPr id="177" name="Google Shape;177;p3"/>
            <p:cNvGrpSpPr/>
            <p:nvPr/>
          </p:nvGrpSpPr>
          <p:grpSpPr>
            <a:xfrm>
              <a:off x="449856" y="2960948"/>
              <a:ext cx="8899428" cy="233692"/>
              <a:chOff x="441747" y="1714333"/>
              <a:chExt cx="8902281" cy="233767"/>
            </a:xfrm>
          </p:grpSpPr>
          <p:sp>
            <p:nvSpPr>
              <p:cNvPr id="178" name="Google Shape;178;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Nội dung</a:t>
                </a:r>
                <a:endParaRPr b="1" sz="1400">
                  <a:solidFill>
                    <a:srgbClr val="262626"/>
                  </a:solidFill>
                  <a:latin typeface="Arial"/>
                  <a:ea typeface="Arial"/>
                  <a:cs typeface="Arial"/>
                  <a:sym typeface="Arial"/>
                </a:endParaRPr>
              </a:p>
            </p:txBody>
          </p:sp>
          <p:sp>
            <p:nvSpPr>
              <p:cNvPr id="179" name="Google Shape;179;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sp>
          <p:nvSpPr>
            <p:cNvPr id="180" name="Google Shape;180;p3"/>
            <p:cNvSpPr/>
            <p:nvPr/>
          </p:nvSpPr>
          <p:spPr>
            <a:xfrm>
              <a:off x="710974" y="3265733"/>
              <a:ext cx="8630058" cy="1096068"/>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750" lvl="0" marL="285750"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1. Phân tích dữ liệu dựa trên học máy</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chemeClr val="dk1"/>
                  </a:solidFill>
                  <a:latin typeface="Arial"/>
                  <a:ea typeface="Arial"/>
                  <a:cs typeface="Arial"/>
                  <a:sym typeface="Arial"/>
                </a:rPr>
                <a:t>Bài 2. Ứng dụng của mô hình học có giám sát cho Dự báo số </a:t>
              </a:r>
              <a:endParaRPr sz="1300">
                <a:solidFill>
                  <a:schemeClr val="dk1"/>
                </a:solidFill>
                <a:latin typeface="Arial"/>
                <a:ea typeface="Arial"/>
                <a:cs typeface="Arial"/>
                <a:sym typeface="Arial"/>
              </a:endParaRPr>
            </a:p>
            <a:p>
              <a:pPr indent="-285750" lvl="0" marL="285750" marR="0" rtl="0" algn="l">
                <a:spcBef>
                  <a:spcPts val="800"/>
                </a:spcBef>
                <a:spcAft>
                  <a:spcPts val="0"/>
                </a:spcAft>
                <a:buClr>
                  <a:srgbClr val="A5A5A5"/>
                </a:buClr>
                <a:buSzPts val="1300"/>
                <a:buFont typeface="Noto Sans Symbols"/>
                <a:buChar char="✔"/>
              </a:pPr>
              <a:r>
                <a:rPr lang="en-US" sz="1300">
                  <a:solidFill>
                    <a:schemeClr val="dk1"/>
                  </a:solidFill>
                  <a:latin typeface="Arial"/>
                  <a:ea typeface="Arial"/>
                  <a:cs typeface="Arial"/>
                  <a:sym typeface="Arial"/>
                </a:rPr>
                <a:t>Bài 3. Ứng dụng của mô hình học có giám sát cho Phân loại </a:t>
              </a:r>
              <a:endParaRPr/>
            </a:p>
          </p:txBody>
        </p:sp>
      </p:grpSp>
      <p:grpSp>
        <p:nvGrpSpPr>
          <p:cNvPr id="181" name="Google Shape;181;p3"/>
          <p:cNvGrpSpPr/>
          <p:nvPr/>
        </p:nvGrpSpPr>
        <p:grpSpPr>
          <a:xfrm>
            <a:off x="449856" y="450955"/>
            <a:ext cx="8999458" cy="369214"/>
            <a:chOff x="450000" y="450000"/>
            <a:chExt cx="9002343" cy="369332"/>
          </a:xfrm>
        </p:grpSpPr>
        <p:sp>
          <p:nvSpPr>
            <p:cNvPr id="182" name="Google Shape;182;p3"/>
            <p:cNvSpPr/>
            <p:nvPr/>
          </p:nvSpPr>
          <p:spPr>
            <a:xfrm>
              <a:off x="450000" y="450000"/>
              <a:ext cx="878522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399">
                  <a:solidFill>
                    <a:srgbClr val="002F8E"/>
                  </a:solidFill>
                  <a:latin typeface="Arial"/>
                  <a:ea typeface="Arial"/>
                  <a:cs typeface="Arial"/>
                  <a:sym typeface="Arial"/>
                </a:rPr>
                <a:t>Mô tả chương học</a:t>
              </a:r>
              <a:endParaRPr b="1" sz="2399">
                <a:solidFill>
                  <a:srgbClr val="002F8E"/>
                </a:solidFill>
                <a:latin typeface="Arial"/>
                <a:ea typeface="Arial"/>
                <a:cs typeface="Arial"/>
                <a:sym typeface="Arial"/>
              </a:endParaRPr>
            </a:p>
          </p:txBody>
        </p:sp>
        <p:cxnSp>
          <p:nvCxnSpPr>
            <p:cNvPr id="183" name="Google Shape;183;p3"/>
            <p:cNvCxnSpPr/>
            <p:nvPr/>
          </p:nvCxnSpPr>
          <p:spPr>
            <a:xfrm>
              <a:off x="3617843" y="630000"/>
              <a:ext cx="5834500" cy="0"/>
            </a:xfrm>
            <a:prstGeom prst="straightConnector1">
              <a:avLst/>
            </a:prstGeom>
            <a:noFill/>
            <a:ln cap="flat" cmpd="sng" w="12700">
              <a:solidFill>
                <a:srgbClr val="1428A0"/>
              </a:solidFill>
              <a:prstDash val="solid"/>
              <a:miter lim="800000"/>
              <a:headEnd len="sm" w="sm" type="none"/>
              <a:tailEnd len="sm" w="sm"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grpSp>
        <p:nvGrpSpPr>
          <p:cNvPr id="677" name="Google Shape;677;p30"/>
          <p:cNvGrpSpPr/>
          <p:nvPr/>
        </p:nvGrpSpPr>
        <p:grpSpPr>
          <a:xfrm>
            <a:off x="450000" y="450000"/>
            <a:ext cx="9018000" cy="276999"/>
            <a:chOff x="450000" y="450000"/>
            <a:chExt cx="9018000" cy="276999"/>
          </a:xfrm>
        </p:grpSpPr>
        <p:sp>
          <p:nvSpPr>
            <p:cNvPr id="678" name="Google Shape;678;p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679" name="Google Shape;679;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680" name="Google Shape;680;p3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681" name="Google Shape;681;p30"/>
          <p:cNvSpPr/>
          <p:nvPr/>
        </p:nvSpPr>
        <p:spPr>
          <a:xfrm>
            <a:off x="666749" y="1773237"/>
            <a:ext cx="8677276" cy="19437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82" name="Google Shape;682;p30"/>
          <p:cNvPicPr preferRelativeResize="0"/>
          <p:nvPr/>
        </p:nvPicPr>
        <p:blipFill rotWithShape="1">
          <a:blip r:embed="rId3">
            <a:alphaModFix/>
          </a:blip>
          <a:srcRect b="0" l="1517" r="24353" t="0"/>
          <a:stretch/>
        </p:blipFill>
        <p:spPr>
          <a:xfrm>
            <a:off x="847723" y="1828712"/>
            <a:ext cx="8496302" cy="1792922"/>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8" name="Shape 5868"/>
        <p:cNvGrpSpPr/>
        <p:nvPr/>
      </p:nvGrpSpPr>
      <p:grpSpPr>
        <a:xfrm>
          <a:off x="0" y="0"/>
          <a:ext cx="0" cy="0"/>
          <a:chOff x="0" y="0"/>
          <a:chExt cx="0" cy="0"/>
        </a:xfrm>
      </p:grpSpPr>
      <p:grpSp>
        <p:nvGrpSpPr>
          <p:cNvPr id="5869" name="Google Shape;5869;p301"/>
          <p:cNvGrpSpPr/>
          <p:nvPr/>
        </p:nvGrpSpPr>
        <p:grpSpPr>
          <a:xfrm>
            <a:off x="450000" y="450000"/>
            <a:ext cx="9018000" cy="276999"/>
            <a:chOff x="450000" y="450000"/>
            <a:chExt cx="9018000" cy="276999"/>
          </a:xfrm>
        </p:grpSpPr>
        <p:sp>
          <p:nvSpPr>
            <p:cNvPr id="5870" name="Google Shape;5870;p3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871" name="Google Shape;5871;p3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872" name="Google Shape;5872;p30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Ma trận lỗi: Sensitivity</a:t>
            </a:r>
            <a:endParaRPr/>
          </a:p>
        </p:txBody>
      </p:sp>
      <p:graphicFrame>
        <p:nvGraphicFramePr>
          <p:cNvPr id="5873" name="Google Shape;5873;p301"/>
          <p:cNvGraphicFramePr/>
          <p:nvPr/>
        </p:nvGraphicFramePr>
        <p:xfrm>
          <a:off x="1062980" y="1786702"/>
          <a:ext cx="3000000" cy="3000000"/>
        </p:xfrm>
        <a:graphic>
          <a:graphicData uri="http://schemas.openxmlformats.org/drawingml/2006/table">
            <a:tbl>
              <a:tblPr bandRow="1" firstRow="1">
                <a:noFill/>
                <a:tableStyleId>{DE1EC4D9-30AB-4202-89E6-7118F7DFD111}</a:tableStyleId>
              </a:tblPr>
              <a:tblGrid>
                <a:gridCol w="2760000"/>
                <a:gridCol w="2760000"/>
                <a:gridCol w="2760000"/>
              </a:tblGrid>
              <a:tr h="282475">
                <a:tc>
                  <a:txBody>
                    <a:bodyPr/>
                    <a:lstStyle/>
                    <a:p>
                      <a:pPr indent="0" lvl="0" marL="0" marR="0" rtl="0" algn="ctr">
                        <a:lnSpc>
                          <a:spcPct val="100000"/>
                        </a:lnSpc>
                        <a:spcBef>
                          <a:spcPts val="0"/>
                        </a:spcBef>
                        <a:spcAft>
                          <a:spcPts val="0"/>
                        </a:spcAft>
                        <a:buClr>
                          <a:schemeClr val="dk1"/>
                        </a:buClr>
                        <a:buSzPts val="1300"/>
                        <a:buFont typeface="Calibri"/>
                        <a:buNone/>
                      </a:pPr>
                      <a:r>
                        <a:t/>
                      </a:r>
                      <a:endParaRPr b="0" sz="13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0 thực tế</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 thực tế</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0 dự đoán</a:t>
                      </a:r>
                      <a:endParaRPr b="0" sz="1300">
                        <a:solidFill>
                          <a:srgbClr val="1429A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120</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5</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 dự đoán</a:t>
                      </a:r>
                      <a:endParaRPr b="0" sz="1300">
                        <a:solidFill>
                          <a:srgbClr val="1429A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15</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20</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5874" name="Google Shape;5874;p301"/>
          <p:cNvSpPr/>
          <p:nvPr/>
        </p:nvSpPr>
        <p:spPr>
          <a:xfrm>
            <a:off x="671261" y="177654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5875" name="Google Shape;5875;p301"/>
          <p:cNvSpPr/>
          <p:nvPr/>
        </p:nvSpPr>
        <p:spPr>
          <a:xfrm>
            <a:off x="2974864" y="3024073"/>
            <a:ext cx="3953098" cy="478336"/>
          </a:xfrm>
          <a:prstGeom prst="rect">
            <a:avLst/>
          </a:prstGeom>
          <a:blipFill rotWithShape="1">
            <a:blip r:embed="rId3">
              <a:alphaModFix/>
            </a:blip>
            <a:stretch>
              <a:fillRect b="-379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5876" name="Google Shape;5876;p301"/>
          <p:cNvGrpSpPr/>
          <p:nvPr/>
        </p:nvGrpSpPr>
        <p:grpSpPr>
          <a:xfrm>
            <a:off x="6571592" y="2067122"/>
            <a:ext cx="2772433" cy="635060"/>
            <a:chOff x="6571592" y="2067122"/>
            <a:chExt cx="2772433" cy="635060"/>
          </a:xfrm>
        </p:grpSpPr>
        <p:sp>
          <p:nvSpPr>
            <p:cNvPr id="5877" name="Google Shape;5877;p301"/>
            <p:cNvSpPr/>
            <p:nvPr/>
          </p:nvSpPr>
          <p:spPr>
            <a:xfrm>
              <a:off x="6571592" y="2067122"/>
              <a:ext cx="2772433" cy="635060"/>
            </a:xfrm>
            <a:prstGeom prst="rect">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78" name="Google Shape;5878;p301"/>
            <p:cNvSpPr/>
            <p:nvPr/>
          </p:nvSpPr>
          <p:spPr>
            <a:xfrm rot="-5003811">
              <a:off x="7816411" y="2400587"/>
              <a:ext cx="282793" cy="288000"/>
            </a:xfrm>
            <a:prstGeom prst="roundRect">
              <a:avLst>
                <a:gd fmla="val 50000" name="adj"/>
              </a:avLst>
            </a:prstGeom>
            <a:noFill/>
            <a:ln cap="flat" cmpd="sng" w="19050">
              <a:solidFill>
                <a:srgbClr val="193EB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3" name="Shape 5883"/>
        <p:cNvGrpSpPr/>
        <p:nvPr/>
      </p:nvGrpSpPr>
      <p:grpSpPr>
        <a:xfrm>
          <a:off x="0" y="0"/>
          <a:ext cx="0" cy="0"/>
          <a:chOff x="0" y="0"/>
          <a:chExt cx="0" cy="0"/>
        </a:xfrm>
      </p:grpSpPr>
      <p:grpSp>
        <p:nvGrpSpPr>
          <p:cNvPr id="5884" name="Google Shape;5884;p303"/>
          <p:cNvGrpSpPr/>
          <p:nvPr/>
        </p:nvGrpSpPr>
        <p:grpSpPr>
          <a:xfrm>
            <a:off x="450000" y="450000"/>
            <a:ext cx="9018000" cy="276999"/>
            <a:chOff x="450000" y="450000"/>
            <a:chExt cx="9018000" cy="276999"/>
          </a:xfrm>
        </p:grpSpPr>
        <p:sp>
          <p:nvSpPr>
            <p:cNvPr id="5885" name="Google Shape;5885;p3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886" name="Google Shape;5886;p3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887" name="Google Shape;5887;p30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Ma trận lỗi: Precision</a:t>
            </a:r>
            <a:endParaRPr/>
          </a:p>
        </p:txBody>
      </p:sp>
      <p:graphicFrame>
        <p:nvGraphicFramePr>
          <p:cNvPr id="5888" name="Google Shape;5888;p303"/>
          <p:cNvGraphicFramePr/>
          <p:nvPr/>
        </p:nvGraphicFramePr>
        <p:xfrm>
          <a:off x="1062980" y="1786702"/>
          <a:ext cx="3000000" cy="3000000"/>
        </p:xfrm>
        <a:graphic>
          <a:graphicData uri="http://schemas.openxmlformats.org/drawingml/2006/table">
            <a:tbl>
              <a:tblPr bandRow="1" firstRow="1">
                <a:noFill/>
                <a:tableStyleId>{DE1EC4D9-30AB-4202-89E6-7118F7DFD111}</a:tableStyleId>
              </a:tblPr>
              <a:tblGrid>
                <a:gridCol w="2760000"/>
                <a:gridCol w="2760000"/>
                <a:gridCol w="2760000"/>
              </a:tblGrid>
              <a:tr h="282475">
                <a:tc>
                  <a:txBody>
                    <a:bodyPr/>
                    <a:lstStyle/>
                    <a:p>
                      <a:pPr indent="0" lvl="0" marL="0" marR="0" rtl="0" algn="ctr">
                        <a:lnSpc>
                          <a:spcPct val="100000"/>
                        </a:lnSpc>
                        <a:spcBef>
                          <a:spcPts val="0"/>
                        </a:spcBef>
                        <a:spcAft>
                          <a:spcPts val="0"/>
                        </a:spcAft>
                        <a:buClr>
                          <a:schemeClr val="dk1"/>
                        </a:buClr>
                        <a:buSzPts val="1300"/>
                        <a:buFont typeface="Calibri"/>
                        <a:buNone/>
                      </a:pPr>
                      <a:r>
                        <a:t/>
                      </a:r>
                      <a:endParaRPr b="0" sz="13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0 thực tế</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 thực tế</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0 dự đoán</a:t>
                      </a:r>
                      <a:endParaRPr b="0" sz="1300">
                        <a:solidFill>
                          <a:srgbClr val="1429A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chemeClr val="dk1"/>
                          </a:solidFill>
                          <a:latin typeface="Arial"/>
                          <a:ea typeface="Arial"/>
                          <a:cs typeface="Arial"/>
                          <a:sym typeface="Arial"/>
                        </a:rPr>
                        <a:t>120</a:t>
                      </a:r>
                      <a:endParaRPr b="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5</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 dự đoán</a:t>
                      </a:r>
                      <a:endParaRPr b="0" sz="1300">
                        <a:solidFill>
                          <a:srgbClr val="1429A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15</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20</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5889" name="Google Shape;5889;p303"/>
          <p:cNvSpPr/>
          <p:nvPr/>
        </p:nvSpPr>
        <p:spPr>
          <a:xfrm>
            <a:off x="671261" y="177654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5890" name="Google Shape;5890;p303"/>
          <p:cNvSpPr/>
          <p:nvPr/>
        </p:nvSpPr>
        <p:spPr>
          <a:xfrm>
            <a:off x="2980474" y="3024073"/>
            <a:ext cx="3832872" cy="478336"/>
          </a:xfrm>
          <a:prstGeom prst="rect">
            <a:avLst/>
          </a:prstGeom>
          <a:blipFill rotWithShape="1">
            <a:blip r:embed="rId3">
              <a:alphaModFix/>
            </a:blip>
            <a:stretch>
              <a:fillRect b="-379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91" name="Google Shape;5891;p303"/>
          <p:cNvSpPr/>
          <p:nvPr/>
        </p:nvSpPr>
        <p:spPr>
          <a:xfrm>
            <a:off x="3816776" y="2387568"/>
            <a:ext cx="5527249" cy="314613"/>
          </a:xfrm>
          <a:prstGeom prst="rect">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92" name="Google Shape;5892;p303"/>
          <p:cNvSpPr/>
          <p:nvPr/>
        </p:nvSpPr>
        <p:spPr>
          <a:xfrm rot="-5003811">
            <a:off x="7816411" y="2400587"/>
            <a:ext cx="282793" cy="288000"/>
          </a:xfrm>
          <a:prstGeom prst="roundRect">
            <a:avLst>
              <a:gd fmla="val 50000" name="adj"/>
            </a:avLst>
          </a:prstGeom>
          <a:noFill/>
          <a:ln cap="flat" cmpd="sng" w="19050">
            <a:solidFill>
              <a:srgbClr val="193EB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7" name="Shape 5897"/>
        <p:cNvGrpSpPr/>
        <p:nvPr/>
      </p:nvGrpSpPr>
      <p:grpSpPr>
        <a:xfrm>
          <a:off x="0" y="0"/>
          <a:ext cx="0" cy="0"/>
          <a:chOff x="0" y="0"/>
          <a:chExt cx="0" cy="0"/>
        </a:xfrm>
      </p:grpSpPr>
      <p:grpSp>
        <p:nvGrpSpPr>
          <p:cNvPr id="5898" name="Google Shape;5898;p304"/>
          <p:cNvGrpSpPr/>
          <p:nvPr/>
        </p:nvGrpSpPr>
        <p:grpSpPr>
          <a:xfrm>
            <a:off x="450000" y="450000"/>
            <a:ext cx="9018000" cy="276999"/>
            <a:chOff x="450000" y="450000"/>
            <a:chExt cx="9018000" cy="276999"/>
          </a:xfrm>
        </p:grpSpPr>
        <p:sp>
          <p:nvSpPr>
            <p:cNvPr id="5899" name="Google Shape;5899;p3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900" name="Google Shape;5900;p3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901" name="Google Shape;5901;p30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Ghi chú</a:t>
            </a:r>
            <a:endParaRPr sz="1400">
              <a:solidFill>
                <a:schemeClr val="dk1"/>
              </a:solidFill>
              <a:latin typeface="Arial"/>
              <a:ea typeface="Arial"/>
              <a:cs typeface="Arial"/>
              <a:sym typeface="Arial"/>
            </a:endParaRPr>
          </a:p>
        </p:txBody>
      </p:sp>
      <p:sp>
        <p:nvSpPr>
          <p:cNvPr id="5902" name="Google Shape;5902;p304"/>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độ chính xác là không đủ để kiểm tra.</a:t>
            </a:r>
            <a:endParaRPr/>
          </a:p>
        </p:txBody>
      </p:sp>
      <p:grpSp>
        <p:nvGrpSpPr>
          <p:cNvPr id="5903" name="Google Shape;5903;p304"/>
          <p:cNvGrpSpPr/>
          <p:nvPr/>
        </p:nvGrpSpPr>
        <p:grpSpPr>
          <a:xfrm>
            <a:off x="846956" y="2067926"/>
            <a:ext cx="8064896" cy="848163"/>
            <a:chOff x="846956" y="3212976"/>
            <a:chExt cx="8064896" cy="848163"/>
          </a:xfrm>
        </p:grpSpPr>
        <p:sp>
          <p:nvSpPr>
            <p:cNvPr id="5904" name="Google Shape;5904;p304"/>
            <p:cNvSpPr/>
            <p:nvPr/>
          </p:nvSpPr>
          <p:spPr>
            <a:xfrm>
              <a:off x="846956" y="3273873"/>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5905" name="Google Shape;5905;p304"/>
            <p:cNvSpPr/>
            <p:nvPr/>
          </p:nvSpPr>
          <p:spPr>
            <a:xfrm>
              <a:off x="1222454" y="3212976"/>
              <a:ext cx="7689398" cy="848163"/>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Nếu gian lận chỉ chiếm 1% trong tất cả các giao dịch, độ chính xác của hệ thống phát hiện gian lận (FDS) dự đoán không gian lận trong tất cả các giao dịch sẽ khá cao ở mức 99%.</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Tuy nhiên, FDS như vậy sẽ vô dụng vì nó bỏ lỡ 1% thực sự quan trọng.</a:t>
              </a:r>
              <a:endParaRPr/>
            </a:p>
          </p:txBody>
        </p:sp>
      </p:grpSp>
      <p:sp>
        <p:nvSpPr>
          <p:cNvPr id="5906" name="Google Shape;5906;p304"/>
          <p:cNvSpPr/>
          <p:nvPr/>
        </p:nvSpPr>
        <p:spPr>
          <a:xfrm>
            <a:off x="671261" y="299864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cũng nên xem xét các số liệu khác ngoài độ chính xác. </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1" name="Shape 5911"/>
        <p:cNvGrpSpPr/>
        <p:nvPr/>
      </p:nvGrpSpPr>
      <p:grpSpPr>
        <a:xfrm>
          <a:off x="0" y="0"/>
          <a:ext cx="0" cy="0"/>
          <a:chOff x="0" y="0"/>
          <a:chExt cx="0" cy="0"/>
        </a:xfrm>
      </p:grpSpPr>
      <p:grpSp>
        <p:nvGrpSpPr>
          <p:cNvPr id="5912" name="Google Shape;5912;p302"/>
          <p:cNvGrpSpPr/>
          <p:nvPr/>
        </p:nvGrpSpPr>
        <p:grpSpPr>
          <a:xfrm>
            <a:off x="450000" y="450000"/>
            <a:ext cx="9018000" cy="276999"/>
            <a:chOff x="450000" y="450000"/>
            <a:chExt cx="9018000" cy="276999"/>
          </a:xfrm>
        </p:grpSpPr>
        <p:sp>
          <p:nvSpPr>
            <p:cNvPr id="5913" name="Google Shape;5913;p3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914" name="Google Shape;5914;p3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915" name="Google Shape;5915;p30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Ma trận lỗi: Specificity</a:t>
            </a:r>
            <a:endParaRPr/>
          </a:p>
        </p:txBody>
      </p:sp>
      <p:graphicFrame>
        <p:nvGraphicFramePr>
          <p:cNvPr id="5916" name="Google Shape;5916;p302"/>
          <p:cNvGraphicFramePr/>
          <p:nvPr/>
        </p:nvGraphicFramePr>
        <p:xfrm>
          <a:off x="1062980" y="1786702"/>
          <a:ext cx="3000000" cy="3000000"/>
        </p:xfrm>
        <a:graphic>
          <a:graphicData uri="http://schemas.openxmlformats.org/drawingml/2006/table">
            <a:tbl>
              <a:tblPr bandRow="1" firstRow="1">
                <a:noFill/>
                <a:tableStyleId>{DE1EC4D9-30AB-4202-89E6-7118F7DFD111}</a:tableStyleId>
              </a:tblPr>
              <a:tblGrid>
                <a:gridCol w="2760000"/>
                <a:gridCol w="2760000"/>
                <a:gridCol w="2760000"/>
              </a:tblGrid>
              <a:tr h="282475">
                <a:tc>
                  <a:txBody>
                    <a:bodyPr/>
                    <a:lstStyle/>
                    <a:p>
                      <a:pPr indent="0" lvl="0" marL="0" marR="0" rtl="0" algn="ctr">
                        <a:lnSpc>
                          <a:spcPct val="100000"/>
                        </a:lnSpc>
                        <a:spcBef>
                          <a:spcPts val="0"/>
                        </a:spcBef>
                        <a:spcAft>
                          <a:spcPts val="0"/>
                        </a:spcAft>
                        <a:buClr>
                          <a:schemeClr val="dk1"/>
                        </a:buClr>
                        <a:buSzPts val="1300"/>
                        <a:buFont typeface="Calibri"/>
                        <a:buNone/>
                      </a:pPr>
                      <a:r>
                        <a:t/>
                      </a:r>
                      <a:endParaRPr b="0" sz="13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0 thực tế</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 thực tế</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800">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0 dự đoán</a:t>
                      </a:r>
                      <a:endParaRPr b="0" sz="1300">
                        <a:solidFill>
                          <a:srgbClr val="1429A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120</a:t>
                      </a:r>
                      <a:endParaRPr b="0" sz="1300">
                        <a:solidFill>
                          <a:srgbClr val="1429A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5</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6800">
                <a:tc>
                  <a:txBody>
                    <a:bodyPr/>
                    <a:lstStyle/>
                    <a:p>
                      <a:pPr indent="0" lvl="0" marL="0" marR="0" rtl="0" algn="ctr">
                        <a:spcBef>
                          <a:spcPts val="0"/>
                        </a:spcBef>
                        <a:spcAft>
                          <a:spcPts val="0"/>
                        </a:spcAft>
                        <a:buNone/>
                      </a:pPr>
                      <a:r>
                        <a:rPr b="0" lang="en-US" sz="1300">
                          <a:solidFill>
                            <a:srgbClr val="1429A0"/>
                          </a:solidFill>
                          <a:latin typeface="Arial"/>
                          <a:ea typeface="Arial"/>
                          <a:cs typeface="Arial"/>
                          <a:sym typeface="Arial"/>
                        </a:rPr>
                        <a:t>1 dự đoán</a:t>
                      </a:r>
                      <a:endParaRPr b="0" sz="1300">
                        <a:solidFill>
                          <a:srgbClr val="1429A0"/>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15</a:t>
                      </a:r>
                      <a:endParaRPr b="0" sz="1300">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chemeClr val="dk1"/>
                          </a:solidFill>
                          <a:latin typeface="Arial"/>
                          <a:ea typeface="Arial"/>
                          <a:cs typeface="Arial"/>
                          <a:sym typeface="Arial"/>
                        </a:rPr>
                        <a:t>20</a:t>
                      </a:r>
                      <a:endParaRPr b="0" sz="1300">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5917" name="Google Shape;5917;p302"/>
          <p:cNvSpPr/>
          <p:nvPr/>
        </p:nvSpPr>
        <p:spPr>
          <a:xfrm>
            <a:off x="671261" y="1776542"/>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5918" name="Google Shape;5918;p302"/>
          <p:cNvSpPr/>
          <p:nvPr/>
        </p:nvSpPr>
        <p:spPr>
          <a:xfrm>
            <a:off x="2980474" y="3024073"/>
            <a:ext cx="3941877" cy="478336"/>
          </a:xfrm>
          <a:prstGeom prst="rect">
            <a:avLst/>
          </a:prstGeom>
          <a:blipFill rotWithShape="1">
            <a:blip r:embed="rId3">
              <a:alphaModFix/>
            </a:blip>
            <a:stretch>
              <a:fillRect b="-379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5919" name="Google Shape;5919;p302"/>
          <p:cNvGrpSpPr/>
          <p:nvPr/>
        </p:nvGrpSpPr>
        <p:grpSpPr>
          <a:xfrm>
            <a:off x="3816776" y="2067122"/>
            <a:ext cx="2772433" cy="635060"/>
            <a:chOff x="6571592" y="2067122"/>
            <a:chExt cx="2772433" cy="635060"/>
          </a:xfrm>
        </p:grpSpPr>
        <p:sp>
          <p:nvSpPr>
            <p:cNvPr id="5920" name="Google Shape;5920;p302"/>
            <p:cNvSpPr/>
            <p:nvPr/>
          </p:nvSpPr>
          <p:spPr>
            <a:xfrm>
              <a:off x="6571592" y="2067122"/>
              <a:ext cx="2772433" cy="635060"/>
            </a:xfrm>
            <a:prstGeom prst="rect">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21" name="Google Shape;5921;p302"/>
            <p:cNvSpPr/>
            <p:nvPr/>
          </p:nvSpPr>
          <p:spPr>
            <a:xfrm rot="-5003811">
              <a:off x="7816411" y="2104281"/>
              <a:ext cx="282793" cy="288000"/>
            </a:xfrm>
            <a:prstGeom prst="roundRect">
              <a:avLst>
                <a:gd fmla="val 50000" name="adj"/>
              </a:avLst>
            </a:prstGeom>
            <a:noFill/>
            <a:ln cap="flat" cmpd="sng" w="19050">
              <a:solidFill>
                <a:srgbClr val="193EB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6" name="Shape 5926"/>
        <p:cNvGrpSpPr/>
        <p:nvPr/>
      </p:nvGrpSpPr>
      <p:grpSpPr>
        <a:xfrm>
          <a:off x="0" y="0"/>
          <a:ext cx="0" cy="0"/>
          <a:chOff x="0" y="0"/>
          <a:chExt cx="0" cy="0"/>
        </a:xfrm>
      </p:grpSpPr>
      <p:grpSp>
        <p:nvGrpSpPr>
          <p:cNvPr id="5927" name="Google Shape;5927;p305"/>
          <p:cNvGrpSpPr/>
          <p:nvPr/>
        </p:nvGrpSpPr>
        <p:grpSpPr>
          <a:xfrm>
            <a:off x="450000" y="450000"/>
            <a:ext cx="9018000" cy="276999"/>
            <a:chOff x="450000" y="450000"/>
            <a:chExt cx="9018000" cy="276999"/>
          </a:xfrm>
        </p:grpSpPr>
        <p:sp>
          <p:nvSpPr>
            <p:cNvPr id="5928" name="Google Shape;5928;p3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929" name="Google Shape;5929;p3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930" name="Google Shape;5930;p30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Thuật ngữ</a:t>
            </a:r>
            <a:endParaRPr sz="1400">
              <a:solidFill>
                <a:schemeClr val="dk1"/>
              </a:solidFill>
              <a:latin typeface="Arial"/>
              <a:ea typeface="Arial"/>
              <a:cs typeface="Arial"/>
              <a:sym typeface="Arial"/>
            </a:endParaRPr>
          </a:p>
        </p:txBody>
      </p:sp>
      <p:sp>
        <p:nvSpPr>
          <p:cNvPr id="5931" name="Google Shape;5931;p305"/>
          <p:cNvSpPr/>
          <p:nvPr/>
        </p:nvSpPr>
        <p:spPr>
          <a:xfrm>
            <a:off x="667714" y="1773238"/>
            <a:ext cx="3626213" cy="477567"/>
          </a:xfrm>
          <a:prstGeom prst="rect">
            <a:avLst/>
          </a:prstGeom>
          <a:blipFill rotWithShape="1">
            <a:blip r:embed="rId3">
              <a:alphaModFix/>
            </a:blip>
            <a:stretch>
              <a:fillRect b="-51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32" name="Google Shape;5932;p305"/>
          <p:cNvSpPr/>
          <p:nvPr/>
        </p:nvSpPr>
        <p:spPr>
          <a:xfrm>
            <a:off x="666750" y="2456621"/>
            <a:ext cx="3953098" cy="478336"/>
          </a:xfrm>
          <a:prstGeom prst="rect">
            <a:avLst/>
          </a:prstGeom>
          <a:blipFill rotWithShape="1">
            <a:blip r:embed="rId4">
              <a:alphaModFix/>
            </a:blip>
            <a:stretch>
              <a:fillRect b="-51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33" name="Google Shape;5933;p305"/>
          <p:cNvSpPr/>
          <p:nvPr/>
        </p:nvSpPr>
        <p:spPr>
          <a:xfrm>
            <a:off x="677971" y="3140772"/>
            <a:ext cx="3941877" cy="478336"/>
          </a:xfrm>
          <a:prstGeom prst="rect">
            <a:avLst/>
          </a:prstGeom>
          <a:blipFill rotWithShape="1">
            <a:blip r:embed="rId5">
              <a:alphaModFix/>
            </a:blip>
            <a:stretch>
              <a:fillRect b="-379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34" name="Google Shape;5934;p305"/>
          <p:cNvSpPr/>
          <p:nvPr/>
        </p:nvSpPr>
        <p:spPr>
          <a:xfrm>
            <a:off x="666750" y="3824923"/>
            <a:ext cx="3832872" cy="478336"/>
          </a:xfrm>
          <a:prstGeom prst="rect">
            <a:avLst/>
          </a:prstGeom>
          <a:blipFill rotWithShape="1">
            <a:blip r:embed="rId6">
              <a:alphaModFix/>
            </a:blip>
            <a:stretch>
              <a:fillRect b="-379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35" name="Google Shape;5935;p305"/>
          <p:cNvSpPr/>
          <p:nvPr/>
        </p:nvSpPr>
        <p:spPr>
          <a:xfrm>
            <a:off x="666750" y="4509075"/>
            <a:ext cx="2988518" cy="473719"/>
          </a:xfrm>
          <a:prstGeom prst="rect">
            <a:avLst/>
          </a:prstGeom>
          <a:blipFill rotWithShape="1">
            <a:blip r:embed="rId7">
              <a:alphaModFix/>
            </a:blip>
            <a:stretch>
              <a:fillRect b="-259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36" name="Google Shape;5936;p305"/>
          <p:cNvSpPr/>
          <p:nvPr/>
        </p:nvSpPr>
        <p:spPr>
          <a:xfrm>
            <a:off x="3763280" y="4573203"/>
            <a:ext cx="5540806" cy="345461"/>
          </a:xfrm>
          <a:prstGeom prst="rect">
            <a:avLst/>
          </a:prstGeom>
          <a:blipFill rotWithShape="1">
            <a:blip r:embed="rId8">
              <a:alphaModFix/>
            </a:blip>
            <a:stretch>
              <a:fillRect b="0" l="-10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1" name="Shape 5941"/>
        <p:cNvGrpSpPr/>
        <p:nvPr/>
      </p:nvGrpSpPr>
      <p:grpSpPr>
        <a:xfrm>
          <a:off x="0" y="0"/>
          <a:ext cx="0" cy="0"/>
          <a:chOff x="0" y="0"/>
          <a:chExt cx="0" cy="0"/>
        </a:xfrm>
      </p:grpSpPr>
      <p:grpSp>
        <p:nvGrpSpPr>
          <p:cNvPr id="5942" name="Google Shape;5942;p306"/>
          <p:cNvGrpSpPr/>
          <p:nvPr/>
        </p:nvGrpSpPr>
        <p:grpSpPr>
          <a:xfrm>
            <a:off x="450000" y="450000"/>
            <a:ext cx="9018000" cy="276999"/>
            <a:chOff x="450000" y="450000"/>
            <a:chExt cx="9018000" cy="276999"/>
          </a:xfrm>
        </p:grpSpPr>
        <p:sp>
          <p:nvSpPr>
            <p:cNvPr id="5943" name="Google Shape;5943;p3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944" name="Google Shape;5944;p3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945" name="Google Shape;5945;p30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Thuật ngữ</a:t>
            </a:r>
            <a:endParaRPr sz="1400">
              <a:solidFill>
                <a:schemeClr val="dk1"/>
              </a:solidFill>
              <a:latin typeface="Arial"/>
              <a:ea typeface="Arial"/>
              <a:cs typeface="Arial"/>
              <a:sym typeface="Arial"/>
            </a:endParaRPr>
          </a:p>
        </p:txBody>
      </p:sp>
      <p:sp>
        <p:nvSpPr>
          <p:cNvPr id="5946" name="Google Shape;5946;p306"/>
          <p:cNvSpPr/>
          <p:nvPr/>
        </p:nvSpPr>
        <p:spPr>
          <a:xfrm>
            <a:off x="667714" y="1858132"/>
            <a:ext cx="2735392" cy="307777"/>
          </a:xfrm>
          <a:prstGeom prst="rect">
            <a:avLst/>
          </a:prstGeom>
          <a:solidFill>
            <a:srgbClr val="F2F2F2"/>
          </a:solidFill>
          <a:ln>
            <a:noFill/>
          </a:ln>
        </p:spPr>
        <p:txBody>
          <a:bodyPr anchorCtr="0" anchor="ctr" bIns="45700" lIns="144000" spcFirstLastPara="1" rIns="144000"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True Positive Rate = Sensitivity</a:t>
            </a:r>
            <a:endParaRPr sz="1400">
              <a:solidFill>
                <a:srgbClr val="000000"/>
              </a:solidFill>
              <a:latin typeface="Arial"/>
              <a:ea typeface="Arial"/>
              <a:cs typeface="Arial"/>
              <a:sym typeface="Arial"/>
            </a:endParaRPr>
          </a:p>
        </p:txBody>
      </p:sp>
      <p:sp>
        <p:nvSpPr>
          <p:cNvPr id="5947" name="Google Shape;5947;p306"/>
          <p:cNvSpPr/>
          <p:nvPr/>
        </p:nvSpPr>
        <p:spPr>
          <a:xfrm>
            <a:off x="666750" y="2422102"/>
            <a:ext cx="2809131" cy="307777"/>
          </a:xfrm>
          <a:prstGeom prst="rect">
            <a:avLst/>
          </a:prstGeom>
          <a:solidFill>
            <a:srgbClr val="F2F2F2"/>
          </a:solidFill>
          <a:ln>
            <a:noFill/>
          </a:ln>
        </p:spPr>
        <p:txBody>
          <a:bodyPr anchorCtr="0" anchor="ctr" bIns="45700" lIns="144000" spcFirstLastPara="1" rIns="144000"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True Negative Rate = Specificity</a:t>
            </a:r>
            <a:endParaRPr/>
          </a:p>
        </p:txBody>
      </p:sp>
      <p:sp>
        <p:nvSpPr>
          <p:cNvPr id="5948" name="Google Shape;5948;p306"/>
          <p:cNvSpPr/>
          <p:nvPr/>
        </p:nvSpPr>
        <p:spPr>
          <a:xfrm>
            <a:off x="677971" y="2970684"/>
            <a:ext cx="7365057" cy="478336"/>
          </a:xfrm>
          <a:prstGeom prst="rect">
            <a:avLst/>
          </a:prstGeom>
          <a:blipFill rotWithShape="1">
            <a:blip r:embed="rId3">
              <a:alphaModFix/>
            </a:blip>
            <a:stretch>
              <a:fillRect b="-379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49" name="Google Shape;5949;p306"/>
          <p:cNvSpPr/>
          <p:nvPr/>
        </p:nvSpPr>
        <p:spPr>
          <a:xfrm>
            <a:off x="666751" y="3674436"/>
            <a:ext cx="7499710" cy="478336"/>
          </a:xfrm>
          <a:prstGeom prst="rect">
            <a:avLst/>
          </a:prstGeom>
          <a:blipFill rotWithShape="1">
            <a:blip r:embed="rId4">
              <a:alphaModFix/>
            </a:blip>
            <a:stretch>
              <a:fillRect b="-51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50" name="Google Shape;5950;p306"/>
          <p:cNvSpPr/>
          <p:nvPr/>
        </p:nvSpPr>
        <p:spPr>
          <a:xfrm>
            <a:off x="666750" y="4393575"/>
            <a:ext cx="3121716" cy="307777"/>
          </a:xfrm>
          <a:prstGeom prst="rect">
            <a:avLst/>
          </a:prstGeom>
          <a:solidFill>
            <a:srgbClr val="F2F2F2"/>
          </a:solidFill>
          <a:ln>
            <a:noFill/>
          </a:ln>
        </p:spPr>
        <p:txBody>
          <a:bodyPr anchorCtr="0" anchor="ctr" bIns="45700" lIns="144000" spcFirstLastPara="1" rIns="144000"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Positive Predicted Value = Precision</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5" name="Shape 5955"/>
        <p:cNvGrpSpPr/>
        <p:nvPr/>
      </p:nvGrpSpPr>
      <p:grpSpPr>
        <a:xfrm>
          <a:off x="0" y="0"/>
          <a:ext cx="0" cy="0"/>
          <a:chOff x="0" y="0"/>
          <a:chExt cx="0" cy="0"/>
        </a:xfrm>
      </p:grpSpPr>
      <p:grpSp>
        <p:nvGrpSpPr>
          <p:cNvPr id="5956" name="Google Shape;5956;p307"/>
          <p:cNvGrpSpPr/>
          <p:nvPr/>
        </p:nvGrpSpPr>
        <p:grpSpPr>
          <a:xfrm>
            <a:off x="450000" y="450000"/>
            <a:ext cx="9018000" cy="276999"/>
            <a:chOff x="450000" y="450000"/>
            <a:chExt cx="9018000" cy="276999"/>
          </a:xfrm>
        </p:grpSpPr>
        <p:sp>
          <p:nvSpPr>
            <p:cNvPr id="5957" name="Google Shape;5957;p3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958" name="Google Shape;5958;p3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959" name="Google Shape;5959;p30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cong ROC</a:t>
            </a:r>
            <a:endParaRPr sz="1400">
              <a:solidFill>
                <a:schemeClr val="dk1"/>
              </a:solidFill>
              <a:latin typeface="Arial"/>
              <a:ea typeface="Arial"/>
              <a:cs typeface="Arial"/>
              <a:sym typeface="Arial"/>
            </a:endParaRPr>
          </a:p>
        </p:txBody>
      </p:sp>
      <p:pic>
        <p:nvPicPr>
          <p:cNvPr id="5960" name="Google Shape;5960;p307"/>
          <p:cNvPicPr preferRelativeResize="0"/>
          <p:nvPr/>
        </p:nvPicPr>
        <p:blipFill rotWithShape="1">
          <a:blip r:embed="rId3">
            <a:alphaModFix/>
          </a:blip>
          <a:srcRect b="0" l="0" r="0" t="0"/>
          <a:stretch/>
        </p:blipFill>
        <p:spPr>
          <a:xfrm>
            <a:off x="2844801" y="1740554"/>
            <a:ext cx="4213224" cy="2898460"/>
          </a:xfrm>
          <a:prstGeom prst="rect">
            <a:avLst/>
          </a:prstGeom>
          <a:noFill/>
          <a:ln>
            <a:noFill/>
          </a:ln>
        </p:spPr>
      </p:pic>
      <p:sp>
        <p:nvSpPr>
          <p:cNvPr id="5961" name="Google Shape;5961;p307"/>
          <p:cNvSpPr/>
          <p:nvPr/>
        </p:nvSpPr>
        <p:spPr>
          <a:xfrm>
            <a:off x="671261" y="4977172"/>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000000"/>
                </a:solidFill>
                <a:latin typeface="Arial"/>
                <a:ea typeface="Arial"/>
                <a:cs typeface="Arial"/>
                <a:sym typeface="Arial"/>
              </a:rPr>
              <a:t>Đường cong ROC là một biểu đồ tham số liên quan đến </a:t>
            </a:r>
            <a:r>
              <a:rPr i="1" lang="en-US" sz="1300">
                <a:solidFill>
                  <a:srgbClr val="000000"/>
                </a:solidFill>
                <a:latin typeface="Arial"/>
                <a:ea typeface="Arial"/>
                <a:cs typeface="Arial"/>
                <a:sym typeface="Arial"/>
              </a:rPr>
              <a:t>xác suất cắt</a:t>
            </a:r>
            <a:r>
              <a:rPr lang="en-US" sz="1300">
                <a:solidFill>
                  <a:srgbClr val="000000"/>
                </a:solidFill>
                <a:latin typeface="Arial"/>
                <a:ea typeface="Arial"/>
                <a:cs typeface="Arial"/>
                <a:sym typeface="Arial"/>
              </a:rPr>
              <a:t>.</a:t>
            </a:r>
            <a:endParaRPr/>
          </a:p>
        </p:txBody>
      </p:sp>
      <p:sp>
        <p:nvSpPr>
          <p:cNvPr id="5962" name="Google Shape;5962;p307"/>
          <p:cNvSpPr txBox="1"/>
          <p:nvPr/>
        </p:nvSpPr>
        <p:spPr>
          <a:xfrm>
            <a:off x="4424645" y="4423570"/>
            <a:ext cx="1551707"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Tỷ lệ dương tính giả</a:t>
            </a:r>
            <a:endParaRPr sz="1400">
              <a:solidFill>
                <a:schemeClr val="dk1"/>
              </a:solidFill>
              <a:latin typeface="Arial"/>
              <a:ea typeface="Arial"/>
              <a:cs typeface="Arial"/>
              <a:sym typeface="Arial"/>
            </a:endParaRPr>
          </a:p>
        </p:txBody>
      </p:sp>
      <p:sp>
        <p:nvSpPr>
          <p:cNvPr id="5963" name="Google Shape;5963;p307"/>
          <p:cNvSpPr txBox="1"/>
          <p:nvPr/>
        </p:nvSpPr>
        <p:spPr>
          <a:xfrm rot="-5400000">
            <a:off x="2258177" y="3161210"/>
            <a:ext cx="1641475"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Tỷ lệ dương tính thật</a:t>
            </a:r>
            <a:endParaRPr sz="1400">
              <a:solidFill>
                <a:schemeClr val="dk1"/>
              </a:solidFill>
              <a:latin typeface="Arial"/>
              <a:ea typeface="Arial"/>
              <a:cs typeface="Arial"/>
              <a:sym typeface="Arial"/>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8" name="Shape 5968"/>
        <p:cNvGrpSpPr/>
        <p:nvPr/>
      </p:nvGrpSpPr>
      <p:grpSpPr>
        <a:xfrm>
          <a:off x="0" y="0"/>
          <a:ext cx="0" cy="0"/>
          <a:chOff x="0" y="0"/>
          <a:chExt cx="0" cy="0"/>
        </a:xfrm>
      </p:grpSpPr>
      <p:grpSp>
        <p:nvGrpSpPr>
          <p:cNvPr id="5969" name="Google Shape;5969;p308"/>
          <p:cNvGrpSpPr/>
          <p:nvPr/>
        </p:nvGrpSpPr>
        <p:grpSpPr>
          <a:xfrm>
            <a:off x="450000" y="450000"/>
            <a:ext cx="9018000" cy="276999"/>
            <a:chOff x="450000" y="450000"/>
            <a:chExt cx="9018000" cy="276999"/>
          </a:xfrm>
        </p:grpSpPr>
        <p:sp>
          <p:nvSpPr>
            <p:cNvPr id="5970" name="Google Shape;5970;p3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971" name="Google Shape;5971;p3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972" name="Google Shape;5972;p30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cong ROC</a:t>
            </a:r>
            <a:endParaRPr sz="1400">
              <a:solidFill>
                <a:schemeClr val="dk1"/>
              </a:solidFill>
              <a:latin typeface="Arial"/>
              <a:ea typeface="Arial"/>
              <a:cs typeface="Arial"/>
              <a:sym typeface="Arial"/>
            </a:endParaRPr>
          </a:p>
        </p:txBody>
      </p:sp>
      <p:sp>
        <p:nvSpPr>
          <p:cNvPr id="5973" name="Google Shape;5973;p308"/>
          <p:cNvSpPr/>
          <p:nvPr/>
        </p:nvSpPr>
        <p:spPr>
          <a:xfrm>
            <a:off x="671261" y="4977172"/>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000000"/>
                </a:solidFill>
                <a:latin typeface="Arial"/>
                <a:ea typeface="Arial"/>
                <a:cs typeface="Arial"/>
                <a:sym typeface="Arial"/>
              </a:rPr>
              <a:t>Đường cong ROC là một biểu đồ tham số liên quan đến xác suất cắt.</a:t>
            </a:r>
            <a:endParaRPr/>
          </a:p>
        </p:txBody>
      </p:sp>
      <p:graphicFrame>
        <p:nvGraphicFramePr>
          <p:cNvPr id="5974" name="Google Shape;5974;p308"/>
          <p:cNvGraphicFramePr/>
          <p:nvPr/>
        </p:nvGraphicFramePr>
        <p:xfrm>
          <a:off x="5399856" y="2000711"/>
          <a:ext cx="3000000" cy="3000000"/>
        </p:xfrm>
        <a:graphic>
          <a:graphicData uri="http://schemas.openxmlformats.org/drawingml/2006/table">
            <a:tbl>
              <a:tblPr bandRow="1" firstRow="1">
                <a:noFill/>
                <a:tableStyleId>{DE1EC4D9-30AB-4202-89E6-7118F7DFD111}</a:tableStyleId>
              </a:tblPr>
              <a:tblGrid>
                <a:gridCol w="2294950"/>
                <a:gridCol w="1217050"/>
              </a:tblGrid>
              <a:tr h="286325">
                <a:tc gridSpan="2">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Khi cutoff </a:t>
                      </a:r>
                      <a:r>
                        <a:rPr b="0" lang="en-US" sz="1400">
                          <a:solidFill>
                            <a:srgbClr val="00B050"/>
                          </a:solidFill>
                          <a:latin typeface="Arial"/>
                          <a:ea typeface="Arial"/>
                          <a:cs typeface="Arial"/>
                          <a:sym typeface="Arial"/>
                        </a:rPr>
                        <a:t>tăng</a:t>
                      </a:r>
                      <a:r>
                        <a:rPr b="0" lang="en-US" sz="1400">
                          <a:solidFill>
                            <a:srgbClr val="262626"/>
                          </a:solidFill>
                          <a:latin typeface="Arial"/>
                          <a:ea typeface="Arial"/>
                          <a:cs typeface="Arial"/>
                          <a:sym typeface="Arial"/>
                        </a:rPr>
                        <a:t> (gần tới 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D48D1"/>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r>
              <a:tr h="4581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Chỉ số hiệu suất</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Tăng</a:t>
                      </a:r>
                      <a:r>
                        <a:rPr b="0" lang="en-US" sz="1300">
                          <a:solidFill>
                            <a:srgbClr val="193EB0"/>
                          </a:solidFill>
                          <a:latin typeface="Arial"/>
                          <a:ea typeface="Arial"/>
                          <a:cs typeface="Arial"/>
                          <a:sym typeface="Arial"/>
                        </a:rPr>
                        <a:t>/</a:t>
                      </a:r>
                      <a:endParaRPr/>
                    </a:p>
                    <a:p>
                      <a:pPr indent="0" lvl="0" marL="0" marR="0" rtl="0" algn="ctr">
                        <a:spcBef>
                          <a:spcPts val="0"/>
                        </a:spcBef>
                        <a:spcAft>
                          <a:spcPts val="0"/>
                        </a:spcAft>
                        <a:buNone/>
                      </a:pPr>
                      <a:r>
                        <a:rPr b="0" lang="en-US" sz="1300">
                          <a:solidFill>
                            <a:srgbClr val="193EB0"/>
                          </a:solidFill>
                          <a:latin typeface="Arial"/>
                          <a:ea typeface="Arial"/>
                          <a:cs typeface="Arial"/>
                          <a:sym typeface="Arial"/>
                        </a:rPr>
                        <a:t>Giảm</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581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Tỷ lệ dương tính thật</a:t>
                      </a:r>
                      <a:endParaRPr b="0" sz="1300">
                        <a:solidFill>
                          <a:srgbClr val="262626"/>
                        </a:solidFill>
                        <a:latin typeface="Arial"/>
                        <a:ea typeface="Arial"/>
                        <a:cs typeface="Arial"/>
                        <a:sym typeface="Arial"/>
                      </a:endParaRPr>
                    </a:p>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(Sensitivity)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193EB0"/>
                          </a:solidFill>
                          <a:latin typeface="Arial"/>
                          <a:ea typeface="Arial"/>
                          <a:cs typeface="Arial"/>
                          <a:sym typeface="Arial"/>
                        </a:rPr>
                        <a:t>⇓</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223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Specificity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a:t>
                      </a:r>
                      <a:endParaRPr b="0" sz="13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581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Tỷ lệ dương tính giả</a:t>
                      </a:r>
                      <a:endParaRPr b="0" sz="1300">
                        <a:solidFill>
                          <a:srgbClr val="262626"/>
                        </a:solidFill>
                        <a:latin typeface="Arial"/>
                        <a:ea typeface="Arial"/>
                        <a:cs typeface="Arial"/>
                        <a:sym typeface="Arial"/>
                      </a:endParaRPr>
                    </a:p>
                    <a:p>
                      <a:pPr indent="0" lvl="0" marL="0" marR="0" rtl="0" algn="ctr">
                        <a:spcBef>
                          <a:spcPts val="0"/>
                        </a:spcBef>
                        <a:spcAft>
                          <a:spcPts val="0"/>
                        </a:spcAft>
                        <a:buNone/>
                      </a:pPr>
                      <a:r>
                        <a:rPr b="0" lang="en-US" sz="1300">
                          <a:solidFill>
                            <a:srgbClr val="262626"/>
                          </a:solidFill>
                          <a:latin typeface="Arial"/>
                          <a:ea typeface="Arial"/>
                          <a:cs typeface="Arial"/>
                          <a:sym typeface="Arial"/>
                        </a:rPr>
                        <a:t>(1-Specificity)</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93EB0"/>
                        </a:buClr>
                        <a:buSzPts val="1300"/>
                        <a:buFont typeface="Arial"/>
                        <a:buNone/>
                      </a:pPr>
                      <a:r>
                        <a:rPr b="0" lang="en-US" sz="1300">
                          <a:solidFill>
                            <a:srgbClr val="193EB0"/>
                          </a:solidFill>
                          <a:latin typeface="Arial"/>
                          <a:ea typeface="Arial"/>
                          <a:cs typeface="Arial"/>
                          <a:sym typeface="Arial"/>
                        </a:rPr>
                        <a:t>⇓</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1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Precision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a:solidFill>
                            <a:srgbClr val="FF0000"/>
                          </a:solidFill>
                          <a:latin typeface="Arial"/>
                          <a:ea typeface="Arial"/>
                          <a:cs typeface="Arial"/>
                          <a:sym typeface="Arial"/>
                        </a:rPr>
                        <a:t>⇑</a:t>
                      </a:r>
                      <a:endParaRPr b="0" sz="13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5975" name="Google Shape;5975;p308"/>
          <p:cNvGrpSpPr/>
          <p:nvPr/>
        </p:nvGrpSpPr>
        <p:grpSpPr>
          <a:xfrm>
            <a:off x="1062980" y="1825771"/>
            <a:ext cx="4213224" cy="2898460"/>
            <a:chOff x="1351012" y="1742223"/>
            <a:chExt cx="4213224" cy="2898460"/>
          </a:xfrm>
        </p:grpSpPr>
        <p:pic>
          <p:nvPicPr>
            <p:cNvPr id="5976" name="Google Shape;5976;p308"/>
            <p:cNvPicPr preferRelativeResize="0"/>
            <p:nvPr/>
          </p:nvPicPr>
          <p:blipFill rotWithShape="1">
            <a:blip r:embed="rId3">
              <a:alphaModFix/>
            </a:blip>
            <a:srcRect b="0" l="0" r="0" t="0"/>
            <a:stretch/>
          </p:blipFill>
          <p:spPr>
            <a:xfrm>
              <a:off x="1351012" y="1742223"/>
              <a:ext cx="4213224" cy="2898460"/>
            </a:xfrm>
            <a:prstGeom prst="rect">
              <a:avLst/>
            </a:prstGeom>
            <a:noFill/>
            <a:ln>
              <a:noFill/>
            </a:ln>
          </p:spPr>
        </p:pic>
        <p:sp>
          <p:nvSpPr>
            <p:cNvPr id="5977" name="Google Shape;5977;p308"/>
            <p:cNvSpPr txBox="1"/>
            <p:nvPr/>
          </p:nvSpPr>
          <p:spPr>
            <a:xfrm>
              <a:off x="2955118" y="4423570"/>
              <a:ext cx="1551707"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Tỷ lệ dương tính giả</a:t>
              </a:r>
              <a:endParaRPr sz="1400">
                <a:solidFill>
                  <a:schemeClr val="dk1"/>
                </a:solidFill>
                <a:latin typeface="Arial"/>
                <a:ea typeface="Arial"/>
                <a:cs typeface="Arial"/>
                <a:sym typeface="Arial"/>
              </a:endParaRPr>
            </a:p>
          </p:txBody>
        </p:sp>
        <p:sp>
          <p:nvSpPr>
            <p:cNvPr id="5978" name="Google Shape;5978;p308"/>
            <p:cNvSpPr txBox="1"/>
            <p:nvPr/>
          </p:nvSpPr>
          <p:spPr>
            <a:xfrm rot="-5400000">
              <a:off x="788650" y="3161210"/>
              <a:ext cx="1641475"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Tỷ lệ dương tính thật</a:t>
              </a:r>
              <a:endParaRPr sz="1400">
                <a:solidFill>
                  <a:schemeClr val="dk1"/>
                </a:solidFill>
                <a:latin typeface="Arial"/>
                <a:ea typeface="Arial"/>
                <a:cs typeface="Arial"/>
                <a:sym typeface="Arial"/>
              </a:endParaRPr>
            </a:p>
          </p:txBody>
        </p:sp>
        <p:grpSp>
          <p:nvGrpSpPr>
            <p:cNvPr id="5979" name="Google Shape;5979;p308"/>
            <p:cNvGrpSpPr/>
            <p:nvPr/>
          </p:nvGrpSpPr>
          <p:grpSpPr>
            <a:xfrm>
              <a:off x="2005974" y="3088666"/>
              <a:ext cx="1433270" cy="1216005"/>
              <a:chOff x="4352722" y="3617385"/>
              <a:chExt cx="1341227" cy="1216005"/>
            </a:xfrm>
          </p:grpSpPr>
          <p:cxnSp>
            <p:nvCxnSpPr>
              <p:cNvPr id="5980" name="Google Shape;5980;p308"/>
              <p:cNvCxnSpPr/>
              <p:nvPr/>
            </p:nvCxnSpPr>
            <p:spPr>
              <a:xfrm flipH="1">
                <a:off x="4352722" y="4027995"/>
                <a:ext cx="237455" cy="805395"/>
              </a:xfrm>
              <a:prstGeom prst="straightConnector1">
                <a:avLst/>
              </a:prstGeom>
              <a:noFill/>
              <a:ln cap="flat" cmpd="sng" w="12700">
                <a:solidFill>
                  <a:srgbClr val="1D48D1"/>
                </a:solidFill>
                <a:prstDash val="solid"/>
                <a:miter lim="800000"/>
                <a:headEnd len="sm" w="sm" type="none"/>
                <a:tailEnd len="med" w="med" type="triangle"/>
              </a:ln>
            </p:spPr>
          </p:cxnSp>
          <p:sp>
            <p:nvSpPr>
              <p:cNvPr id="5981" name="Google Shape;5981;p308"/>
              <p:cNvSpPr txBox="1"/>
              <p:nvPr/>
            </p:nvSpPr>
            <p:spPr>
              <a:xfrm>
                <a:off x="4526511" y="3617385"/>
                <a:ext cx="116743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Khi cutoff</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en-US" sz="1400">
                    <a:solidFill>
                      <a:srgbClr val="00B050"/>
                    </a:solidFill>
                    <a:latin typeface="Arial"/>
                    <a:ea typeface="Arial"/>
                    <a:cs typeface="Arial"/>
                    <a:sym typeface="Arial"/>
                  </a:rPr>
                  <a:t>tăng </a:t>
                </a:r>
                <a:endParaRPr sz="1400">
                  <a:solidFill>
                    <a:srgbClr val="00B050"/>
                  </a:solidFill>
                  <a:latin typeface="Arial"/>
                  <a:ea typeface="Arial"/>
                  <a:cs typeface="Arial"/>
                  <a:sym typeface="Arial"/>
                </a:endParaRPr>
              </a:p>
            </p:txBody>
          </p:sp>
        </p:grpSp>
      </p:gr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6" name="Shape 5986"/>
        <p:cNvGrpSpPr/>
        <p:nvPr/>
      </p:nvGrpSpPr>
      <p:grpSpPr>
        <a:xfrm>
          <a:off x="0" y="0"/>
          <a:ext cx="0" cy="0"/>
          <a:chOff x="0" y="0"/>
          <a:chExt cx="0" cy="0"/>
        </a:xfrm>
      </p:grpSpPr>
      <p:grpSp>
        <p:nvGrpSpPr>
          <p:cNvPr id="5987" name="Google Shape;5987;p309"/>
          <p:cNvGrpSpPr/>
          <p:nvPr/>
        </p:nvGrpSpPr>
        <p:grpSpPr>
          <a:xfrm>
            <a:off x="450000" y="450000"/>
            <a:ext cx="9018000" cy="276999"/>
            <a:chOff x="450000" y="450000"/>
            <a:chExt cx="9018000" cy="276999"/>
          </a:xfrm>
        </p:grpSpPr>
        <p:sp>
          <p:nvSpPr>
            <p:cNvPr id="5988" name="Google Shape;5988;p3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5989" name="Google Shape;5989;p3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5990" name="Google Shape;5990;p30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cong ROC</a:t>
            </a:r>
            <a:endParaRPr sz="1400">
              <a:solidFill>
                <a:schemeClr val="dk1"/>
              </a:solidFill>
              <a:latin typeface="Arial"/>
              <a:ea typeface="Arial"/>
              <a:cs typeface="Arial"/>
              <a:sym typeface="Arial"/>
            </a:endParaRPr>
          </a:p>
        </p:txBody>
      </p:sp>
      <p:sp>
        <p:nvSpPr>
          <p:cNvPr id="5991" name="Google Shape;5991;p309"/>
          <p:cNvSpPr/>
          <p:nvPr/>
        </p:nvSpPr>
        <p:spPr>
          <a:xfrm>
            <a:off x="671261" y="4977172"/>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000000"/>
                </a:solidFill>
                <a:latin typeface="Arial"/>
                <a:ea typeface="Arial"/>
                <a:cs typeface="Arial"/>
                <a:sym typeface="Arial"/>
              </a:rPr>
              <a:t>Đường cong ROC là một biểu đồ tham số liên quan đến </a:t>
            </a:r>
            <a:r>
              <a:rPr i="1" lang="en-US" sz="1300">
                <a:solidFill>
                  <a:srgbClr val="000000"/>
                </a:solidFill>
                <a:latin typeface="Arial"/>
                <a:ea typeface="Arial"/>
                <a:cs typeface="Arial"/>
                <a:sym typeface="Arial"/>
              </a:rPr>
              <a:t>xác suất cắt</a:t>
            </a:r>
            <a:r>
              <a:rPr lang="en-US" sz="1300">
                <a:solidFill>
                  <a:srgbClr val="000000"/>
                </a:solidFill>
                <a:latin typeface="Arial"/>
                <a:ea typeface="Arial"/>
                <a:cs typeface="Arial"/>
                <a:sym typeface="Arial"/>
              </a:rPr>
              <a:t>.</a:t>
            </a:r>
            <a:endParaRPr/>
          </a:p>
        </p:txBody>
      </p:sp>
      <p:grpSp>
        <p:nvGrpSpPr>
          <p:cNvPr id="5992" name="Google Shape;5992;p309"/>
          <p:cNvGrpSpPr/>
          <p:nvPr/>
        </p:nvGrpSpPr>
        <p:grpSpPr>
          <a:xfrm>
            <a:off x="1062980" y="1826684"/>
            <a:ext cx="4213224" cy="2898460"/>
            <a:chOff x="1351012" y="1742223"/>
            <a:chExt cx="4213224" cy="2898460"/>
          </a:xfrm>
        </p:grpSpPr>
        <p:pic>
          <p:nvPicPr>
            <p:cNvPr id="5993" name="Google Shape;5993;p309"/>
            <p:cNvPicPr preferRelativeResize="0"/>
            <p:nvPr/>
          </p:nvPicPr>
          <p:blipFill rotWithShape="1">
            <a:blip r:embed="rId3">
              <a:alphaModFix/>
            </a:blip>
            <a:srcRect b="0" l="0" r="0" t="0"/>
            <a:stretch/>
          </p:blipFill>
          <p:spPr>
            <a:xfrm>
              <a:off x="1351012" y="1742223"/>
              <a:ext cx="4213224" cy="2898460"/>
            </a:xfrm>
            <a:prstGeom prst="rect">
              <a:avLst/>
            </a:prstGeom>
            <a:noFill/>
            <a:ln>
              <a:noFill/>
            </a:ln>
          </p:spPr>
        </p:pic>
        <p:sp>
          <p:nvSpPr>
            <p:cNvPr id="5994" name="Google Shape;5994;p309"/>
            <p:cNvSpPr txBox="1"/>
            <p:nvPr/>
          </p:nvSpPr>
          <p:spPr>
            <a:xfrm>
              <a:off x="2955118" y="4423570"/>
              <a:ext cx="1551707"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Tỷ lệ dương tính giả</a:t>
              </a:r>
              <a:endParaRPr sz="1400">
                <a:solidFill>
                  <a:schemeClr val="dk1"/>
                </a:solidFill>
                <a:latin typeface="Arial"/>
                <a:ea typeface="Arial"/>
                <a:cs typeface="Arial"/>
                <a:sym typeface="Arial"/>
              </a:endParaRPr>
            </a:p>
          </p:txBody>
        </p:sp>
        <p:sp>
          <p:nvSpPr>
            <p:cNvPr id="5995" name="Google Shape;5995;p309"/>
            <p:cNvSpPr txBox="1"/>
            <p:nvPr/>
          </p:nvSpPr>
          <p:spPr>
            <a:xfrm rot="-5400000">
              <a:off x="788650" y="3161210"/>
              <a:ext cx="1641475"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Tỷ lệ dương tính thật</a:t>
              </a:r>
              <a:endParaRPr sz="1400">
                <a:solidFill>
                  <a:schemeClr val="dk1"/>
                </a:solidFill>
                <a:latin typeface="Arial"/>
                <a:ea typeface="Arial"/>
                <a:cs typeface="Arial"/>
                <a:sym typeface="Arial"/>
              </a:endParaRPr>
            </a:p>
          </p:txBody>
        </p:sp>
        <p:grpSp>
          <p:nvGrpSpPr>
            <p:cNvPr id="5996" name="Google Shape;5996;p309"/>
            <p:cNvGrpSpPr/>
            <p:nvPr/>
          </p:nvGrpSpPr>
          <p:grpSpPr>
            <a:xfrm>
              <a:off x="3545140" y="2080785"/>
              <a:ext cx="1810786" cy="625410"/>
              <a:chOff x="5738102" y="2558939"/>
              <a:chExt cx="1694499" cy="625410"/>
            </a:xfrm>
          </p:grpSpPr>
          <p:cxnSp>
            <p:nvCxnSpPr>
              <p:cNvPr id="5997" name="Google Shape;5997;p309"/>
              <p:cNvCxnSpPr/>
              <p:nvPr/>
            </p:nvCxnSpPr>
            <p:spPr>
              <a:xfrm flipH="1" rot="10800000">
                <a:off x="6807819" y="2558939"/>
                <a:ext cx="624782" cy="46016"/>
              </a:xfrm>
              <a:prstGeom prst="straightConnector1">
                <a:avLst/>
              </a:prstGeom>
              <a:noFill/>
              <a:ln cap="flat" cmpd="sng" w="12700">
                <a:solidFill>
                  <a:srgbClr val="1D48D1"/>
                </a:solidFill>
                <a:prstDash val="solid"/>
                <a:miter lim="800000"/>
                <a:headEnd len="sm" w="sm" type="none"/>
                <a:tailEnd len="med" w="med" type="triangle"/>
              </a:ln>
            </p:spPr>
          </p:cxnSp>
          <p:sp>
            <p:nvSpPr>
              <p:cNvPr id="5998" name="Google Shape;5998;p309"/>
              <p:cNvSpPr txBox="1"/>
              <p:nvPr/>
            </p:nvSpPr>
            <p:spPr>
              <a:xfrm>
                <a:off x="5738102" y="2661129"/>
                <a:ext cx="116743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Khi cutoff</a:t>
                </a:r>
                <a:endParaRPr/>
              </a:p>
              <a:p>
                <a:pPr indent="0" lvl="0" marL="0" marR="0" rtl="0" algn="ctr">
                  <a:spcBef>
                    <a:spcPts val="0"/>
                  </a:spcBef>
                  <a:spcAft>
                    <a:spcPts val="0"/>
                  </a:spcAft>
                  <a:buNone/>
                </a:pPr>
                <a:r>
                  <a:rPr lang="en-US" sz="1400">
                    <a:solidFill>
                      <a:srgbClr val="00B050"/>
                    </a:solidFill>
                    <a:latin typeface="Arial"/>
                    <a:ea typeface="Arial"/>
                    <a:cs typeface="Arial"/>
                    <a:sym typeface="Arial"/>
                  </a:rPr>
                  <a:t>giảm </a:t>
                </a:r>
                <a:endParaRPr/>
              </a:p>
            </p:txBody>
          </p:sp>
        </p:grpSp>
      </p:grpSp>
      <p:graphicFrame>
        <p:nvGraphicFramePr>
          <p:cNvPr id="5999" name="Google Shape;5999;p309"/>
          <p:cNvGraphicFramePr/>
          <p:nvPr/>
        </p:nvGraphicFramePr>
        <p:xfrm>
          <a:off x="5399856" y="2000711"/>
          <a:ext cx="3000000" cy="3000000"/>
        </p:xfrm>
        <a:graphic>
          <a:graphicData uri="http://schemas.openxmlformats.org/drawingml/2006/table">
            <a:tbl>
              <a:tblPr bandRow="1" firstRow="1">
                <a:noFill/>
                <a:tableStyleId>{DE1EC4D9-30AB-4202-89E6-7118F7DFD111}</a:tableStyleId>
              </a:tblPr>
              <a:tblGrid>
                <a:gridCol w="2294950"/>
                <a:gridCol w="1217050"/>
              </a:tblGrid>
              <a:tr h="286325">
                <a:tc gridSpan="2">
                  <a:txBody>
                    <a:bodyPr/>
                    <a:lstStyle/>
                    <a:p>
                      <a:pPr indent="0" lvl="0" marL="0" marR="0" rtl="0" algn="ctr">
                        <a:spcBef>
                          <a:spcPts val="0"/>
                        </a:spcBef>
                        <a:spcAft>
                          <a:spcPts val="0"/>
                        </a:spcAft>
                        <a:buNone/>
                      </a:pPr>
                      <a:r>
                        <a:rPr b="0" lang="en-US" sz="1400">
                          <a:solidFill>
                            <a:srgbClr val="262626"/>
                          </a:solidFill>
                          <a:latin typeface="Arial"/>
                          <a:ea typeface="Arial"/>
                          <a:cs typeface="Arial"/>
                          <a:sym typeface="Arial"/>
                        </a:rPr>
                        <a:t>Khi cutoff </a:t>
                      </a:r>
                      <a:r>
                        <a:rPr b="0" lang="en-US" sz="1400">
                          <a:solidFill>
                            <a:srgbClr val="00B050"/>
                          </a:solidFill>
                          <a:latin typeface="Arial"/>
                          <a:ea typeface="Arial"/>
                          <a:cs typeface="Arial"/>
                          <a:sym typeface="Arial"/>
                        </a:rPr>
                        <a:t>giảm</a:t>
                      </a:r>
                      <a:r>
                        <a:rPr b="0" lang="en-US" sz="1400">
                          <a:solidFill>
                            <a:srgbClr val="262626"/>
                          </a:solidFill>
                          <a:latin typeface="Arial"/>
                          <a:ea typeface="Arial"/>
                          <a:cs typeface="Arial"/>
                          <a:sym typeface="Arial"/>
                        </a:rPr>
                        <a:t> (gần tới 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D48D1"/>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r>
              <a:tr h="4581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Chỉ số hiệu suất</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Tăng</a:t>
                      </a:r>
                      <a:r>
                        <a:rPr b="0" lang="en-US" sz="1300">
                          <a:solidFill>
                            <a:srgbClr val="193EB0"/>
                          </a:solidFill>
                          <a:latin typeface="Arial"/>
                          <a:ea typeface="Arial"/>
                          <a:cs typeface="Arial"/>
                          <a:sym typeface="Arial"/>
                        </a:rPr>
                        <a:t>/</a:t>
                      </a:r>
                      <a:endParaRPr/>
                    </a:p>
                    <a:p>
                      <a:pPr indent="0" lvl="0" marL="0" marR="0" rtl="0" algn="ctr">
                        <a:spcBef>
                          <a:spcPts val="0"/>
                        </a:spcBef>
                        <a:spcAft>
                          <a:spcPts val="0"/>
                        </a:spcAft>
                        <a:buNone/>
                      </a:pPr>
                      <a:r>
                        <a:rPr b="0" lang="en-US" sz="1300">
                          <a:solidFill>
                            <a:srgbClr val="193EB0"/>
                          </a:solidFill>
                          <a:latin typeface="Arial"/>
                          <a:ea typeface="Arial"/>
                          <a:cs typeface="Arial"/>
                          <a:sym typeface="Arial"/>
                        </a:rPr>
                        <a:t>Giảm</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581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Tỷ lệ dương tính thật</a:t>
                      </a:r>
                      <a:endParaRPr b="0" sz="1300">
                        <a:solidFill>
                          <a:srgbClr val="262626"/>
                        </a:solidFill>
                        <a:latin typeface="Arial"/>
                        <a:ea typeface="Arial"/>
                        <a:cs typeface="Arial"/>
                        <a:sym typeface="Arial"/>
                      </a:endParaRPr>
                    </a:p>
                    <a:p>
                      <a:pPr indent="0" lvl="0" marL="0" marR="0" rtl="0" algn="ctr">
                        <a:lnSpc>
                          <a:spcPct val="100000"/>
                        </a:lnSpc>
                        <a:spcBef>
                          <a:spcPts val="0"/>
                        </a:spcBef>
                        <a:spcAft>
                          <a:spcPts val="0"/>
                        </a:spcAft>
                        <a:buClr>
                          <a:srgbClr val="262626"/>
                        </a:buClr>
                        <a:buSzPts val="1300"/>
                        <a:buFont typeface="Arial"/>
                        <a:buNone/>
                      </a:pPr>
                      <a:r>
                        <a:rPr b="0" lang="en-US" sz="1300">
                          <a:solidFill>
                            <a:srgbClr val="262626"/>
                          </a:solidFill>
                          <a:latin typeface="Arial"/>
                          <a:ea typeface="Arial"/>
                          <a:cs typeface="Arial"/>
                          <a:sym typeface="Arial"/>
                        </a:rPr>
                        <a:t>(Sensitivity)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a:solidFill>
                            <a:srgbClr val="FF0000"/>
                          </a:solidFill>
                          <a:latin typeface="Arial"/>
                          <a:ea typeface="Arial"/>
                          <a:cs typeface="Arial"/>
                          <a:sym typeface="Arial"/>
                        </a:rPr>
                        <a:t>⇑</a:t>
                      </a:r>
                      <a:endParaRPr b="0" sz="13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223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Specificity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93EB0"/>
                        </a:buClr>
                        <a:buSzPts val="1300"/>
                        <a:buFont typeface="Arial"/>
                        <a:buNone/>
                      </a:pPr>
                      <a:r>
                        <a:rPr b="0" lang="en-US" sz="1300">
                          <a:solidFill>
                            <a:srgbClr val="193EB0"/>
                          </a:solidFill>
                          <a:latin typeface="Arial"/>
                          <a:ea typeface="Arial"/>
                          <a:cs typeface="Arial"/>
                          <a:sym typeface="Arial"/>
                        </a:rPr>
                        <a:t>⇓</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58100">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Tỷ lệ dương tính giả</a:t>
                      </a:r>
                      <a:endParaRPr b="0" sz="1300">
                        <a:solidFill>
                          <a:srgbClr val="262626"/>
                        </a:solidFill>
                        <a:latin typeface="Arial"/>
                        <a:ea typeface="Arial"/>
                        <a:cs typeface="Arial"/>
                        <a:sym typeface="Arial"/>
                      </a:endParaRPr>
                    </a:p>
                    <a:p>
                      <a:pPr indent="0" lvl="0" marL="0" marR="0" rtl="0" algn="ctr">
                        <a:spcBef>
                          <a:spcPts val="0"/>
                        </a:spcBef>
                        <a:spcAft>
                          <a:spcPts val="0"/>
                        </a:spcAft>
                        <a:buNone/>
                      </a:pPr>
                      <a:r>
                        <a:rPr b="0" lang="en-US" sz="1300">
                          <a:solidFill>
                            <a:srgbClr val="262626"/>
                          </a:solidFill>
                          <a:latin typeface="Arial"/>
                          <a:ea typeface="Arial"/>
                          <a:cs typeface="Arial"/>
                          <a:sym typeface="Arial"/>
                        </a:rPr>
                        <a:t>(1-Specificity)</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1300"/>
                        <a:buFont typeface="Arial"/>
                        <a:buNone/>
                      </a:pPr>
                      <a:r>
                        <a:rPr b="0" lang="en-US" sz="1300">
                          <a:solidFill>
                            <a:srgbClr val="FF0000"/>
                          </a:solidFill>
                          <a:latin typeface="Arial"/>
                          <a:ea typeface="Arial"/>
                          <a:cs typeface="Arial"/>
                          <a:sym typeface="Arial"/>
                        </a:rPr>
                        <a:t>⇑</a:t>
                      </a:r>
                      <a:endParaRPr b="0" sz="1300">
                        <a:solidFill>
                          <a:srgbClr val="FF000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125">
                <a:tc>
                  <a:txBody>
                    <a:bodyPr/>
                    <a:lstStyle/>
                    <a:p>
                      <a:pPr indent="0" lvl="0" marL="0" marR="0" rtl="0" algn="ctr">
                        <a:spcBef>
                          <a:spcPts val="0"/>
                        </a:spcBef>
                        <a:spcAft>
                          <a:spcPts val="0"/>
                        </a:spcAft>
                        <a:buNone/>
                      </a:pPr>
                      <a:r>
                        <a:rPr b="0" lang="en-US" sz="1300">
                          <a:solidFill>
                            <a:srgbClr val="262626"/>
                          </a:solidFill>
                          <a:latin typeface="Arial"/>
                          <a:ea typeface="Arial"/>
                          <a:cs typeface="Arial"/>
                          <a:sym typeface="Arial"/>
                        </a:rPr>
                        <a:t>Precision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193EB0"/>
                        </a:buClr>
                        <a:buSzPts val="1300"/>
                        <a:buFont typeface="Arial"/>
                        <a:buNone/>
                      </a:pPr>
                      <a:r>
                        <a:rPr b="0" lang="en-US" sz="1300">
                          <a:solidFill>
                            <a:srgbClr val="193EB0"/>
                          </a:solidFill>
                          <a:latin typeface="Arial"/>
                          <a:ea typeface="Arial"/>
                          <a:cs typeface="Arial"/>
                          <a:sym typeface="Arial"/>
                        </a:rPr>
                        <a:t>⇓</a:t>
                      </a:r>
                      <a:endParaRPr b="0" sz="1300">
                        <a:solidFill>
                          <a:srgbClr val="193EB0"/>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4" name="Shape 6004"/>
        <p:cNvGrpSpPr/>
        <p:nvPr/>
      </p:nvGrpSpPr>
      <p:grpSpPr>
        <a:xfrm>
          <a:off x="0" y="0"/>
          <a:ext cx="0" cy="0"/>
          <a:chOff x="0" y="0"/>
          <a:chExt cx="0" cy="0"/>
        </a:xfrm>
      </p:grpSpPr>
      <p:grpSp>
        <p:nvGrpSpPr>
          <p:cNvPr id="6005" name="Google Shape;6005;p310"/>
          <p:cNvGrpSpPr/>
          <p:nvPr/>
        </p:nvGrpSpPr>
        <p:grpSpPr>
          <a:xfrm>
            <a:off x="450000" y="450000"/>
            <a:ext cx="9018000" cy="276999"/>
            <a:chOff x="450000" y="450000"/>
            <a:chExt cx="9018000" cy="276999"/>
          </a:xfrm>
        </p:grpSpPr>
        <p:sp>
          <p:nvSpPr>
            <p:cNvPr id="6006" name="Google Shape;6006;p3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6007" name="Google Shape;6007;p3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6008" name="Google Shape;6008;p31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cong ROC</a:t>
            </a:r>
            <a:endParaRPr sz="1400">
              <a:solidFill>
                <a:schemeClr val="dk1"/>
              </a:solidFill>
              <a:latin typeface="Arial"/>
              <a:ea typeface="Arial"/>
              <a:cs typeface="Arial"/>
              <a:sym typeface="Arial"/>
            </a:endParaRPr>
          </a:p>
        </p:txBody>
      </p:sp>
      <p:sp>
        <p:nvSpPr>
          <p:cNvPr id="6009" name="Google Shape;6009;p310"/>
          <p:cNvSpPr/>
          <p:nvPr/>
        </p:nvSpPr>
        <p:spPr>
          <a:xfrm>
            <a:off x="671261" y="4977172"/>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AUC là viết tắt của Area Under the Curve (diện tích nằm dưới đường cong).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AUC gần 1 có nghĩa là hiệu suất tổng thể tốt. </a:t>
            </a:r>
            <a:endParaRPr/>
          </a:p>
        </p:txBody>
      </p:sp>
      <p:grpSp>
        <p:nvGrpSpPr>
          <p:cNvPr id="6010" name="Google Shape;6010;p310"/>
          <p:cNvGrpSpPr/>
          <p:nvPr/>
        </p:nvGrpSpPr>
        <p:grpSpPr>
          <a:xfrm>
            <a:off x="2875869" y="1952836"/>
            <a:ext cx="4151087" cy="2871501"/>
            <a:chOff x="2875869" y="1732788"/>
            <a:chExt cx="4151087" cy="2871501"/>
          </a:xfrm>
        </p:grpSpPr>
        <p:pic>
          <p:nvPicPr>
            <p:cNvPr id="6011" name="Google Shape;6011;p310"/>
            <p:cNvPicPr preferRelativeResize="0"/>
            <p:nvPr/>
          </p:nvPicPr>
          <p:blipFill rotWithShape="1">
            <a:blip r:embed="rId3">
              <a:alphaModFix/>
            </a:blip>
            <a:srcRect b="0" l="0" r="0" t="0"/>
            <a:stretch/>
          </p:blipFill>
          <p:spPr>
            <a:xfrm>
              <a:off x="2875869" y="1732788"/>
              <a:ext cx="4151087" cy="2858835"/>
            </a:xfrm>
            <a:prstGeom prst="rect">
              <a:avLst/>
            </a:prstGeom>
            <a:noFill/>
            <a:ln>
              <a:noFill/>
            </a:ln>
          </p:spPr>
        </p:pic>
        <p:grpSp>
          <p:nvGrpSpPr>
            <p:cNvPr id="6012" name="Google Shape;6012;p310"/>
            <p:cNvGrpSpPr/>
            <p:nvPr/>
          </p:nvGrpSpPr>
          <p:grpSpPr>
            <a:xfrm>
              <a:off x="3278577" y="1898335"/>
              <a:ext cx="3551944" cy="2372025"/>
              <a:chOff x="3278577" y="2725153"/>
              <a:chExt cx="3551944" cy="2372025"/>
            </a:xfrm>
          </p:grpSpPr>
          <p:sp>
            <p:nvSpPr>
              <p:cNvPr id="6013" name="Google Shape;6013;p310"/>
              <p:cNvSpPr/>
              <p:nvPr/>
            </p:nvSpPr>
            <p:spPr>
              <a:xfrm>
                <a:off x="3278577" y="2725153"/>
                <a:ext cx="3551944" cy="2372025"/>
              </a:xfrm>
              <a:prstGeom prst="triangle">
                <a:avLst>
                  <a:gd fmla="val 10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4" name="Google Shape;6014;p310"/>
              <p:cNvSpPr/>
              <p:nvPr/>
            </p:nvSpPr>
            <p:spPr>
              <a:xfrm>
                <a:off x="3290711" y="2748844"/>
                <a:ext cx="3510845" cy="2348089"/>
              </a:xfrm>
              <a:custGeom>
                <a:rect b="b" l="l" r="r" t="t"/>
                <a:pathLst>
                  <a:path extrusionOk="0" h="2348089" w="3510845">
                    <a:moveTo>
                      <a:pt x="0" y="2348089"/>
                    </a:moveTo>
                    <a:cubicBezTo>
                      <a:pt x="178740" y="1561630"/>
                      <a:pt x="357481" y="775171"/>
                      <a:pt x="942622" y="383823"/>
                    </a:cubicBezTo>
                    <a:cubicBezTo>
                      <a:pt x="1527763" y="-7525"/>
                      <a:pt x="2900304" y="1881"/>
                      <a:pt x="3510845" y="0"/>
                    </a:cubicBezTo>
                  </a:path>
                </a:pathLst>
              </a:cu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015" name="Google Shape;6015;p310"/>
            <p:cNvSpPr txBox="1"/>
            <p:nvPr/>
          </p:nvSpPr>
          <p:spPr>
            <a:xfrm>
              <a:off x="4424645" y="4388845"/>
              <a:ext cx="1551707"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Tỷ lệ dương tính giả</a:t>
              </a:r>
              <a:endParaRPr sz="1400">
                <a:solidFill>
                  <a:schemeClr val="dk1"/>
                </a:solidFill>
                <a:latin typeface="Arial"/>
                <a:ea typeface="Arial"/>
                <a:cs typeface="Arial"/>
                <a:sym typeface="Arial"/>
              </a:endParaRPr>
            </a:p>
          </p:txBody>
        </p:sp>
        <p:sp>
          <p:nvSpPr>
            <p:cNvPr id="6016" name="Google Shape;6016;p310"/>
            <p:cNvSpPr txBox="1"/>
            <p:nvPr/>
          </p:nvSpPr>
          <p:spPr>
            <a:xfrm rot="-5400000">
              <a:off x="2258177" y="3126485"/>
              <a:ext cx="1641475" cy="21544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Tỷ lệ dương tính thật</a:t>
              </a:r>
              <a:endParaRPr sz="1400">
                <a:solidFill>
                  <a:schemeClr val="dk1"/>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grpSp>
        <p:nvGrpSpPr>
          <p:cNvPr id="688" name="Google Shape;688;p31"/>
          <p:cNvGrpSpPr/>
          <p:nvPr/>
        </p:nvGrpSpPr>
        <p:grpSpPr>
          <a:xfrm>
            <a:off x="450000" y="450000"/>
            <a:ext cx="9018000" cy="276999"/>
            <a:chOff x="450000" y="450000"/>
            <a:chExt cx="9018000" cy="276999"/>
          </a:xfrm>
        </p:grpSpPr>
        <p:sp>
          <p:nvSpPr>
            <p:cNvPr id="689" name="Google Shape;689;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690" name="Google Shape;690;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691" name="Google Shape;691;p3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692" name="Google Shape;692;p31"/>
          <p:cNvSpPr/>
          <p:nvPr/>
        </p:nvSpPr>
        <p:spPr>
          <a:xfrm>
            <a:off x="666749" y="1773238"/>
            <a:ext cx="8677276" cy="31923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3" name="Google Shape;693;p31"/>
          <p:cNvPicPr preferRelativeResize="0"/>
          <p:nvPr/>
        </p:nvPicPr>
        <p:blipFill rotWithShape="1">
          <a:blip r:embed="rId3">
            <a:alphaModFix/>
          </a:blip>
          <a:srcRect b="42653" l="2017" r="26475" t="0"/>
          <a:stretch/>
        </p:blipFill>
        <p:spPr>
          <a:xfrm>
            <a:off x="810952" y="1844824"/>
            <a:ext cx="8533073" cy="3015920"/>
          </a:xfrm>
          <a:prstGeom prst="rect">
            <a:avLst/>
          </a:prstGeom>
          <a:noFill/>
          <a:ln>
            <a:noFill/>
          </a:ln>
        </p:spPr>
      </p:pic>
      <p:pic>
        <p:nvPicPr>
          <p:cNvPr id="694" name="Google Shape;694;p31"/>
          <p:cNvPicPr preferRelativeResize="0"/>
          <p:nvPr/>
        </p:nvPicPr>
        <p:blipFill rotWithShape="1">
          <a:blip r:embed="rId3">
            <a:alphaModFix/>
          </a:blip>
          <a:srcRect b="0" l="5089" r="76004" t="56234"/>
          <a:stretch/>
        </p:blipFill>
        <p:spPr>
          <a:xfrm>
            <a:off x="2983092" y="2597198"/>
            <a:ext cx="2256074" cy="2301706"/>
          </a:xfrm>
          <a:prstGeom prst="rect">
            <a:avLst/>
          </a:prstGeom>
          <a:noFill/>
          <a:ln>
            <a:noFill/>
          </a:ln>
        </p:spPr>
      </p:pic>
      <p:sp>
        <p:nvSpPr>
          <p:cNvPr id="695" name="Google Shape;695;p31"/>
          <p:cNvSpPr/>
          <p:nvPr/>
        </p:nvSpPr>
        <p:spPr>
          <a:xfrm>
            <a:off x="3395813" y="3392394"/>
            <a:ext cx="1296913" cy="376990"/>
          </a:xfrm>
          <a:prstGeom prst="rect">
            <a:avLst/>
          </a:prstGeom>
          <a:noFill/>
          <a:ln cap="flat" cmpd="sng" w="28575">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96" name="Google Shape;696;p31"/>
          <p:cNvGrpSpPr/>
          <p:nvPr/>
        </p:nvGrpSpPr>
        <p:grpSpPr>
          <a:xfrm>
            <a:off x="666750" y="5049180"/>
            <a:ext cx="8677275" cy="711570"/>
            <a:chOff x="559817" y="3081410"/>
            <a:chExt cx="8677275" cy="711570"/>
          </a:xfrm>
        </p:grpSpPr>
        <p:sp>
          <p:nvSpPr>
            <p:cNvPr id="697" name="Google Shape;697;p31"/>
            <p:cNvSpPr/>
            <p:nvPr/>
          </p:nvSpPr>
          <p:spPr>
            <a:xfrm>
              <a:off x="559817" y="3081410"/>
              <a:ext cx="8677275" cy="71157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698" name="Google Shape;698;p31"/>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699" name="Google Shape;699;p31"/>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57</a:t>
              </a:r>
              <a:endParaRPr/>
            </a:p>
          </p:txBody>
        </p:sp>
        <p:sp>
          <p:nvSpPr>
            <p:cNvPr id="700" name="Google Shape;700;p31"/>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Khung dữ liệu hiển thị kết quả trong đó giá trị dự đoán và giá trị thực tế khác nhau.</a:t>
              </a:r>
              <a:endParaRPr sz="1400">
                <a:solidFill>
                  <a:srgbClr val="262626"/>
                </a:solidFill>
                <a:latin typeface="Arial"/>
                <a:ea typeface="Arial"/>
                <a:cs typeface="Arial"/>
                <a:sym typeface="Arial"/>
              </a:endParaRPr>
            </a:p>
          </p:txBody>
        </p:sp>
      </p:gr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1" name="Shape 6021"/>
        <p:cNvGrpSpPr/>
        <p:nvPr/>
      </p:nvGrpSpPr>
      <p:grpSpPr>
        <a:xfrm>
          <a:off x="0" y="0"/>
          <a:ext cx="0" cy="0"/>
          <a:chOff x="0" y="0"/>
          <a:chExt cx="0" cy="0"/>
        </a:xfrm>
      </p:grpSpPr>
      <p:grpSp>
        <p:nvGrpSpPr>
          <p:cNvPr id="6022" name="Google Shape;6022;p311"/>
          <p:cNvGrpSpPr/>
          <p:nvPr/>
        </p:nvGrpSpPr>
        <p:grpSpPr>
          <a:xfrm>
            <a:off x="450000" y="450000"/>
            <a:ext cx="9018000" cy="276999"/>
            <a:chOff x="450000" y="450000"/>
            <a:chExt cx="9018000" cy="276999"/>
          </a:xfrm>
        </p:grpSpPr>
        <p:sp>
          <p:nvSpPr>
            <p:cNvPr id="6023" name="Google Shape;6023;p3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6024" name="Google Shape;6024;p3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6025" name="Google Shape;6025;p31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Giải thích sử dụng định lý Bayes </a:t>
            </a:r>
            <a:endParaRPr/>
          </a:p>
        </p:txBody>
      </p:sp>
      <p:grpSp>
        <p:nvGrpSpPr>
          <p:cNvPr id="6026" name="Google Shape;6026;p311"/>
          <p:cNvGrpSpPr/>
          <p:nvPr/>
        </p:nvGrpSpPr>
        <p:grpSpPr>
          <a:xfrm>
            <a:off x="666750" y="1711438"/>
            <a:ext cx="8493259" cy="2966691"/>
            <a:chOff x="850766" y="1711438"/>
            <a:chExt cx="8493259" cy="2966691"/>
          </a:xfrm>
        </p:grpSpPr>
        <p:sp>
          <p:nvSpPr>
            <p:cNvPr id="6027" name="Google Shape;6027;p311"/>
            <p:cNvSpPr/>
            <p:nvPr/>
          </p:nvSpPr>
          <p:spPr>
            <a:xfrm>
              <a:off x="850766" y="177233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6028" name="Google Shape;6028;p311"/>
            <p:cNvSpPr/>
            <p:nvPr/>
          </p:nvSpPr>
          <p:spPr>
            <a:xfrm>
              <a:off x="1226264" y="1711438"/>
              <a:ext cx="8117761" cy="2966691"/>
            </a:xfrm>
            <a:prstGeom prst="rect">
              <a:avLst/>
            </a:prstGeom>
            <a:blipFill rotWithShape="1">
              <a:blip r:embed="rId3">
                <a:alphaModFix/>
              </a:blip>
              <a:stretch>
                <a:fillRect b="0" l="-14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3" name="Shape 6033"/>
        <p:cNvGrpSpPr/>
        <p:nvPr/>
      </p:nvGrpSpPr>
      <p:grpSpPr>
        <a:xfrm>
          <a:off x="0" y="0"/>
          <a:ext cx="0" cy="0"/>
          <a:chOff x="0" y="0"/>
          <a:chExt cx="0" cy="0"/>
        </a:xfrm>
      </p:grpSpPr>
      <p:grpSp>
        <p:nvGrpSpPr>
          <p:cNvPr id="6034" name="Google Shape;6034;p312"/>
          <p:cNvGrpSpPr/>
          <p:nvPr/>
        </p:nvGrpSpPr>
        <p:grpSpPr>
          <a:xfrm>
            <a:off x="450000" y="450000"/>
            <a:ext cx="9018000" cy="276999"/>
            <a:chOff x="450000" y="450000"/>
            <a:chExt cx="9018000" cy="276999"/>
          </a:xfrm>
        </p:grpSpPr>
        <p:sp>
          <p:nvSpPr>
            <p:cNvPr id="6035" name="Google Shape;6035;p3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6036" name="Google Shape;6036;p3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sz="1600">
                <a:solidFill>
                  <a:srgbClr val="D8D8D8"/>
                </a:solidFill>
                <a:latin typeface="Arial"/>
                <a:ea typeface="Arial"/>
                <a:cs typeface="Arial"/>
                <a:sym typeface="Arial"/>
              </a:endParaRPr>
            </a:p>
          </p:txBody>
        </p:sp>
      </p:grpSp>
      <p:sp>
        <p:nvSpPr>
          <p:cNvPr id="6037" name="Google Shape;6037;p31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Giải thích sử dụng định lý Bayes </a:t>
            </a:r>
            <a:endParaRPr/>
          </a:p>
        </p:txBody>
      </p:sp>
      <p:grpSp>
        <p:nvGrpSpPr>
          <p:cNvPr id="6038" name="Google Shape;6038;p312"/>
          <p:cNvGrpSpPr/>
          <p:nvPr/>
        </p:nvGrpSpPr>
        <p:grpSpPr>
          <a:xfrm>
            <a:off x="672202" y="1711438"/>
            <a:ext cx="8493259" cy="2058751"/>
            <a:chOff x="850766" y="1711438"/>
            <a:chExt cx="8493259" cy="2058751"/>
          </a:xfrm>
        </p:grpSpPr>
        <p:sp>
          <p:nvSpPr>
            <p:cNvPr id="6039" name="Google Shape;6039;p312"/>
            <p:cNvSpPr/>
            <p:nvPr/>
          </p:nvSpPr>
          <p:spPr>
            <a:xfrm>
              <a:off x="850766" y="1772335"/>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6040" name="Google Shape;6040;p312"/>
            <p:cNvSpPr/>
            <p:nvPr/>
          </p:nvSpPr>
          <p:spPr>
            <a:xfrm>
              <a:off x="1226264" y="1711438"/>
              <a:ext cx="8117761" cy="205875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Có 100 quan sát. Trong 6 trường hợp, phản hồi thực tế là 1.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phần còn lại của 94 trường hợp, phản ứng thực tế là 0. Được biết, đối với một mô hình hồi quy logistic nhất định, độ nhạy = 0, 92 và độ đặc hiệu = 0, 90.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Đối với một quan sát mới (chỉ các biến giải thích), mô hình này dự đoán 1 là phản ứng.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Xác suất dự đoán này là chính xác là bao nhiêu? </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b) Câu trả lời chúng ta đang tìm kiếm được đưa ra bởi</a:t>
              </a:r>
              <a:endParaRPr sz="1300">
                <a:solidFill>
                  <a:schemeClr val="lt1"/>
                </a:solidFill>
                <a:latin typeface="Calibri"/>
                <a:ea typeface="Calibri"/>
                <a:cs typeface="Calibri"/>
                <a:sym typeface="Calibri"/>
              </a:endParaRPr>
            </a:p>
          </p:txBody>
        </p:sp>
      </p:grpSp>
      <p:sp>
        <p:nvSpPr>
          <p:cNvPr id="6041" name="Google Shape;6041;p312"/>
          <p:cNvSpPr/>
          <p:nvPr/>
        </p:nvSpPr>
        <p:spPr>
          <a:xfrm>
            <a:off x="1316464" y="3789040"/>
            <a:ext cx="7056909" cy="114018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6" name="Shape 6046"/>
        <p:cNvGrpSpPr/>
        <p:nvPr/>
      </p:nvGrpSpPr>
      <p:grpSpPr>
        <a:xfrm>
          <a:off x="0" y="0"/>
          <a:ext cx="0" cy="0"/>
          <a:chOff x="0" y="0"/>
          <a:chExt cx="0" cy="0"/>
        </a:xfrm>
      </p:grpSpPr>
      <p:sp>
        <p:nvSpPr>
          <p:cNvPr id="6047" name="Google Shape;6047;p313"/>
          <p:cNvSpPr/>
          <p:nvPr/>
        </p:nvSpPr>
        <p:spPr>
          <a:xfrm>
            <a:off x="546895" y="1523719"/>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Bài luyện tập #0307</a:t>
            </a:r>
            <a:endParaRPr/>
          </a:p>
        </p:txBody>
      </p:sp>
      <p:grpSp>
        <p:nvGrpSpPr>
          <p:cNvPr id="6048" name="Google Shape;6048;p313"/>
          <p:cNvGrpSpPr/>
          <p:nvPr/>
        </p:nvGrpSpPr>
        <p:grpSpPr>
          <a:xfrm>
            <a:off x="558798" y="2060849"/>
            <a:ext cx="8797129" cy="3960439"/>
            <a:chOff x="558798" y="2060849"/>
            <a:chExt cx="8797129" cy="3960439"/>
          </a:xfrm>
        </p:grpSpPr>
        <p:sp>
          <p:nvSpPr>
            <p:cNvPr id="6049" name="Google Shape;6049;p313"/>
            <p:cNvSpPr/>
            <p:nvPr/>
          </p:nvSpPr>
          <p:spPr>
            <a:xfrm>
              <a:off x="558799" y="2060849"/>
              <a:ext cx="8785225" cy="3960439"/>
            </a:xfrm>
            <a:prstGeom prst="rect">
              <a:avLst/>
            </a:prstGeom>
            <a:solidFill>
              <a:srgbClr val="B3C6E7"/>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050" name="Google Shape;6050;p313"/>
            <p:cNvGrpSpPr/>
            <p:nvPr/>
          </p:nvGrpSpPr>
          <p:grpSpPr>
            <a:xfrm>
              <a:off x="558798" y="3945816"/>
              <a:ext cx="8797129" cy="576572"/>
              <a:chOff x="4778069" y="4391025"/>
              <a:chExt cx="2349160" cy="431802"/>
            </a:xfrm>
          </p:grpSpPr>
          <p:sp>
            <p:nvSpPr>
              <p:cNvPr id="6051" name="Google Shape;6051;p313"/>
              <p:cNvSpPr/>
              <p:nvPr/>
            </p:nvSpPr>
            <p:spPr>
              <a:xfrm>
                <a:off x="4778069" y="4391025"/>
                <a:ext cx="2349160" cy="4318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6052" name="Google Shape;6052;p313"/>
              <p:cNvSpPr/>
              <p:nvPr/>
            </p:nvSpPr>
            <p:spPr>
              <a:xfrm>
                <a:off x="4852511" y="4528465"/>
                <a:ext cx="2200275" cy="2304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Làm theo các bước hướng dẫn trong file 'ex_0307.ipynb’.</a:t>
                </a:r>
                <a:endParaRPr/>
              </a:p>
            </p:txBody>
          </p:sp>
        </p:grpSp>
        <p:pic>
          <p:nvPicPr>
            <p:cNvPr descr="텍스트, 클립아트이(가) 표시된 사진&#10;&#10;자동 생성된 설명" id="6053" name="Google Shape;6053;p313"/>
            <p:cNvPicPr preferRelativeResize="0"/>
            <p:nvPr/>
          </p:nvPicPr>
          <p:blipFill rotWithShape="1">
            <a:blip r:embed="rId3">
              <a:alphaModFix/>
            </a:blip>
            <a:srcRect b="14299" l="28593" r="51947" t="14475"/>
            <a:stretch/>
          </p:blipFill>
          <p:spPr>
            <a:xfrm>
              <a:off x="4370123" y="2647560"/>
              <a:ext cx="1162577" cy="1174440"/>
            </a:xfrm>
            <a:prstGeom prst="ellipse">
              <a:avLst/>
            </a:prstGeom>
            <a:noFill/>
            <a:ln>
              <a:noFill/>
            </a:ln>
          </p:spPr>
        </p:pic>
      </p:grpSp>
      <p:grpSp>
        <p:nvGrpSpPr>
          <p:cNvPr id="6054" name="Google Shape;6054;p313"/>
          <p:cNvGrpSpPr/>
          <p:nvPr/>
        </p:nvGrpSpPr>
        <p:grpSpPr>
          <a:xfrm>
            <a:off x="450000" y="450000"/>
            <a:ext cx="9018000" cy="276999"/>
            <a:chOff x="450000" y="450000"/>
            <a:chExt cx="9018000" cy="276999"/>
          </a:xfrm>
        </p:grpSpPr>
        <p:sp>
          <p:nvSpPr>
            <p:cNvPr id="6055" name="Google Shape;6055;p3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Chỉ số hiệu suất hồi quy Logistic</a:t>
              </a:r>
              <a:endParaRPr/>
            </a:p>
          </p:txBody>
        </p:sp>
        <p:sp>
          <p:nvSpPr>
            <p:cNvPr id="6056" name="Google Shape;6056;p3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D8D8D8"/>
                </a:buClr>
                <a:buSzPts val="1600"/>
                <a:buFont typeface="Arial"/>
                <a:buNone/>
              </a:pPr>
              <a:r>
                <a:rPr b="0" i="0" lang="en-US" sz="1600" u="none" cap="none" strike="noStrike">
                  <a:solidFill>
                    <a:srgbClr val="D8D8D8"/>
                  </a:solidFill>
                  <a:latin typeface="Arial"/>
                  <a:ea typeface="Arial"/>
                  <a:cs typeface="Arial"/>
                  <a:sym typeface="Arial"/>
                </a:rPr>
                <a:t>Bài 03</a:t>
              </a:r>
              <a:endParaRPr/>
            </a:p>
          </p:txBody>
        </p:sp>
      </p:gr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1" name="Shape 6061"/>
        <p:cNvGrpSpPr/>
        <p:nvPr/>
      </p:nvGrpSpPr>
      <p:grpSpPr>
        <a:xfrm>
          <a:off x="0" y="0"/>
          <a:ext cx="0" cy="0"/>
          <a:chOff x="0" y="0"/>
          <a:chExt cx="0" cy="0"/>
        </a:xfrm>
      </p:grpSpPr>
      <p:grpSp>
        <p:nvGrpSpPr>
          <p:cNvPr id="6062" name="Google Shape;6062;p314"/>
          <p:cNvGrpSpPr/>
          <p:nvPr/>
        </p:nvGrpSpPr>
        <p:grpSpPr>
          <a:xfrm>
            <a:off x="-1" y="0"/>
            <a:ext cx="9902826" cy="6858000"/>
            <a:chOff x="-1" y="0"/>
            <a:chExt cx="9902826" cy="6858000"/>
          </a:xfrm>
        </p:grpSpPr>
        <p:pic>
          <p:nvPicPr>
            <p:cNvPr id="6063" name="Google Shape;6063;p314"/>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6064" name="Google Shape;6064;p314"/>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6065" name="Google Shape;6065;p314"/>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6066" name="Google Shape;6066;p314"/>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5500"/>
                <a:buFont typeface="Arial"/>
                <a:buNone/>
              </a:pPr>
              <a:r>
                <a:rPr b="0" i="0"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0" i="0" lang="en-US" sz="5500" u="none" cap="none" strike="noStrike">
                  <a:solidFill>
                    <a:srgbClr val="FFFFFF"/>
                  </a:solidFill>
                  <a:latin typeface="Arial"/>
                  <a:ea typeface="Arial"/>
                  <a:cs typeface="Arial"/>
                  <a:sym typeface="Arial"/>
                </a:rPr>
                <a:t>Document</a:t>
              </a:r>
              <a:endParaRPr/>
            </a:p>
          </p:txBody>
        </p:sp>
      </p:grpSp>
      <p:cxnSp>
        <p:nvCxnSpPr>
          <p:cNvPr id="6067" name="Google Shape;6067;p314"/>
          <p:cNvCxnSpPr/>
          <p:nvPr/>
        </p:nvCxnSpPr>
        <p:spPr>
          <a:xfrm>
            <a:off x="569681" y="6209429"/>
            <a:ext cx="8774344" cy="0"/>
          </a:xfrm>
          <a:prstGeom prst="straightConnector1">
            <a:avLst/>
          </a:prstGeom>
          <a:noFill/>
          <a:ln cap="flat" cmpd="sng" w="9525">
            <a:solidFill>
              <a:srgbClr val="BFBFBF"/>
            </a:solidFill>
            <a:prstDash val="solid"/>
            <a:miter lim="800000"/>
            <a:headEnd len="sm" w="sm" type="none"/>
            <a:tailEnd len="sm" w="sm" type="none"/>
          </a:ln>
        </p:spPr>
      </p:cxnSp>
      <p:sp>
        <p:nvSpPr>
          <p:cNvPr id="6068" name="Google Shape;6068;p314"/>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300">
                <a:solidFill>
                  <a:srgbClr val="7F7F7F"/>
                </a:solidFill>
                <a:latin typeface="Arial"/>
                <a:ea typeface="Arial"/>
                <a:cs typeface="Arial"/>
                <a:sym typeface="Arial"/>
              </a:rPr>
              <a:t>Samsung Innovation Campus</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2" name="Shape 6072"/>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grpSp>
        <p:nvGrpSpPr>
          <p:cNvPr id="706" name="Google Shape;706;p32"/>
          <p:cNvGrpSpPr/>
          <p:nvPr/>
        </p:nvGrpSpPr>
        <p:grpSpPr>
          <a:xfrm>
            <a:off x="450000" y="450000"/>
            <a:ext cx="9018000" cy="276999"/>
            <a:chOff x="450000" y="450000"/>
            <a:chExt cx="9018000" cy="276999"/>
          </a:xfrm>
        </p:grpSpPr>
        <p:sp>
          <p:nvSpPr>
            <p:cNvPr id="707" name="Google Shape;707;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708" name="Google Shape;708;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709" name="Google Shape;709;p3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710" name="Google Shape;710;p32"/>
          <p:cNvSpPr/>
          <p:nvPr/>
        </p:nvSpPr>
        <p:spPr>
          <a:xfrm>
            <a:off x="666749" y="1773237"/>
            <a:ext cx="8677276" cy="17929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11" name="Google Shape;711;p32"/>
          <p:cNvPicPr preferRelativeResize="0"/>
          <p:nvPr/>
        </p:nvPicPr>
        <p:blipFill rotWithShape="1">
          <a:blip r:embed="rId3">
            <a:alphaModFix/>
          </a:blip>
          <a:srcRect b="0" l="1575" r="25986" t="4038"/>
          <a:stretch/>
        </p:blipFill>
        <p:spPr>
          <a:xfrm>
            <a:off x="847725" y="1932454"/>
            <a:ext cx="8496299" cy="15757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grpSp>
        <p:nvGrpSpPr>
          <p:cNvPr id="717" name="Google Shape;717;p33"/>
          <p:cNvGrpSpPr/>
          <p:nvPr/>
        </p:nvGrpSpPr>
        <p:grpSpPr>
          <a:xfrm>
            <a:off x="450000" y="450000"/>
            <a:ext cx="9018000" cy="276999"/>
            <a:chOff x="450000" y="450000"/>
            <a:chExt cx="9018000" cy="276999"/>
          </a:xfrm>
        </p:grpSpPr>
        <p:sp>
          <p:nvSpPr>
            <p:cNvPr id="718" name="Google Shape;718;p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719" name="Google Shape;719;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720" name="Google Shape;720;p3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721" name="Google Shape;721;p33"/>
          <p:cNvSpPr/>
          <p:nvPr/>
        </p:nvSpPr>
        <p:spPr>
          <a:xfrm>
            <a:off x="666749" y="1773237"/>
            <a:ext cx="8677276" cy="331194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22" name="Google Shape;722;p33"/>
          <p:cNvPicPr preferRelativeResize="0"/>
          <p:nvPr/>
        </p:nvPicPr>
        <p:blipFill rotWithShape="1">
          <a:blip r:embed="rId3">
            <a:alphaModFix/>
          </a:blip>
          <a:srcRect b="43781" l="2136" r="25863" t="1104"/>
          <a:stretch/>
        </p:blipFill>
        <p:spPr>
          <a:xfrm>
            <a:off x="834102" y="1875099"/>
            <a:ext cx="8509924" cy="2922053"/>
          </a:xfrm>
          <a:prstGeom prst="rect">
            <a:avLst/>
          </a:prstGeom>
          <a:noFill/>
          <a:ln>
            <a:noFill/>
          </a:ln>
        </p:spPr>
      </p:pic>
      <p:pic>
        <p:nvPicPr>
          <p:cNvPr id="723" name="Google Shape;723;p33"/>
          <p:cNvPicPr preferRelativeResize="0"/>
          <p:nvPr/>
        </p:nvPicPr>
        <p:blipFill rotWithShape="1">
          <a:blip r:embed="rId3">
            <a:alphaModFix/>
          </a:blip>
          <a:srcRect b="0" l="7619" r="78064" t="56788"/>
          <a:stretch/>
        </p:blipFill>
        <p:spPr>
          <a:xfrm>
            <a:off x="3386754" y="2646809"/>
            <a:ext cx="1692188" cy="22909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pSp>
        <p:nvGrpSpPr>
          <p:cNvPr id="729" name="Google Shape;729;p34"/>
          <p:cNvGrpSpPr/>
          <p:nvPr/>
        </p:nvGrpSpPr>
        <p:grpSpPr>
          <a:xfrm>
            <a:off x="450000" y="450000"/>
            <a:ext cx="9018000" cy="276999"/>
            <a:chOff x="450000" y="450000"/>
            <a:chExt cx="9018000" cy="276999"/>
          </a:xfrm>
        </p:grpSpPr>
        <p:sp>
          <p:nvSpPr>
            <p:cNvPr id="730" name="Google Shape;730;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731" name="Google Shape;731;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732" name="Google Shape;732;p3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733" name="Google Shape;733;p34"/>
          <p:cNvSpPr/>
          <p:nvPr/>
        </p:nvSpPr>
        <p:spPr>
          <a:xfrm>
            <a:off x="666749" y="1773237"/>
            <a:ext cx="8677276" cy="16557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34" name="Google Shape;734;p34"/>
          <p:cNvPicPr preferRelativeResize="0"/>
          <p:nvPr/>
        </p:nvPicPr>
        <p:blipFill rotWithShape="1">
          <a:blip r:embed="rId3">
            <a:alphaModFix/>
          </a:blip>
          <a:srcRect b="4125" l="2336" r="25382" t="3361"/>
          <a:stretch/>
        </p:blipFill>
        <p:spPr>
          <a:xfrm>
            <a:off x="834390" y="1874521"/>
            <a:ext cx="8509635" cy="1392557"/>
          </a:xfrm>
          <a:prstGeom prst="rect">
            <a:avLst/>
          </a:prstGeom>
          <a:noFill/>
          <a:ln>
            <a:noFill/>
          </a:ln>
        </p:spPr>
      </p:pic>
      <p:grpSp>
        <p:nvGrpSpPr>
          <p:cNvPr id="735" name="Google Shape;735;p34"/>
          <p:cNvGrpSpPr/>
          <p:nvPr/>
        </p:nvGrpSpPr>
        <p:grpSpPr>
          <a:xfrm>
            <a:off x="666750" y="3537517"/>
            <a:ext cx="8677275" cy="755579"/>
            <a:chOff x="559817" y="3081410"/>
            <a:chExt cx="8677275" cy="755579"/>
          </a:xfrm>
        </p:grpSpPr>
        <p:sp>
          <p:nvSpPr>
            <p:cNvPr id="736" name="Google Shape;736;p34"/>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737" name="Google Shape;737;p34"/>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738" name="Google Shape;738;p34"/>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66</a:t>
              </a:r>
              <a:endParaRPr/>
            </a:p>
          </p:txBody>
        </p:sp>
        <p:sp>
          <p:nvSpPr>
            <p:cNvPr id="739" name="Google Shape;739;p34"/>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133/143</a:t>
              </a:r>
              <a:endParaRPr/>
            </a:p>
          </p:txBody>
        </p:sp>
      </p:grpSp>
      <p:sp>
        <p:nvSpPr>
          <p:cNvPr id="740" name="Google Shape;740;p34"/>
          <p:cNvSpPr/>
          <p:nvPr/>
        </p:nvSpPr>
        <p:spPr>
          <a:xfrm>
            <a:off x="6175548" y="1950719"/>
            <a:ext cx="1116124" cy="231877"/>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grpSp>
        <p:nvGrpSpPr>
          <p:cNvPr id="746" name="Google Shape;746;p35"/>
          <p:cNvGrpSpPr/>
          <p:nvPr/>
        </p:nvGrpSpPr>
        <p:grpSpPr>
          <a:xfrm>
            <a:off x="450000" y="450000"/>
            <a:ext cx="9018000" cy="276999"/>
            <a:chOff x="450000" y="450000"/>
            <a:chExt cx="9018000" cy="276999"/>
          </a:xfrm>
        </p:grpSpPr>
        <p:sp>
          <p:nvSpPr>
            <p:cNvPr id="747" name="Google Shape;747;p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748" name="Google Shape;748;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749" name="Google Shape;749;p3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grpSp>
        <p:nvGrpSpPr>
          <p:cNvPr id="750" name="Google Shape;750;p35"/>
          <p:cNvGrpSpPr/>
          <p:nvPr/>
        </p:nvGrpSpPr>
        <p:grpSpPr>
          <a:xfrm>
            <a:off x="560292" y="1770714"/>
            <a:ext cx="8819611" cy="1655763"/>
            <a:chOff x="666749" y="1773237"/>
            <a:chExt cx="8677276" cy="1655763"/>
          </a:xfrm>
        </p:grpSpPr>
        <p:sp>
          <p:nvSpPr>
            <p:cNvPr id="751" name="Google Shape;751;p35"/>
            <p:cNvSpPr/>
            <p:nvPr/>
          </p:nvSpPr>
          <p:spPr>
            <a:xfrm>
              <a:off x="666749" y="1773237"/>
              <a:ext cx="8677276" cy="165576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2" name="Google Shape;752;p35"/>
            <p:cNvPicPr preferRelativeResize="0"/>
            <p:nvPr/>
          </p:nvPicPr>
          <p:blipFill rotWithShape="1">
            <a:blip r:embed="rId3">
              <a:alphaModFix/>
            </a:blip>
            <a:srcRect b="4125" l="2336" r="25382" t="3361"/>
            <a:stretch/>
          </p:blipFill>
          <p:spPr>
            <a:xfrm>
              <a:off x="834390" y="1874521"/>
              <a:ext cx="8509635" cy="1392557"/>
            </a:xfrm>
            <a:prstGeom prst="rect">
              <a:avLst/>
            </a:prstGeom>
            <a:noFill/>
            <a:ln>
              <a:noFill/>
            </a:ln>
          </p:spPr>
        </p:pic>
      </p:grpSp>
      <p:sp>
        <p:nvSpPr>
          <p:cNvPr id="753" name="Google Shape;753;p35"/>
          <p:cNvSpPr/>
          <p:nvPr/>
        </p:nvSpPr>
        <p:spPr>
          <a:xfrm>
            <a:off x="671261" y="3535672"/>
            <a:ext cx="8796739" cy="1750974"/>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cho thấy Precision 93%, đây là một kết quả khá hiếm. Trên thực tế, cần có một quá trình tăng Precision của dữ liệu trong quá trình xử lý trước dữ liệu và tiêu chuẩn hóa là một trong những lựa chọn. Sau đây là tóm tắt ngắn gọn về tiêu chuẩn hóa.</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Tiêu chuẩn hóa có thể được thực hiện bằng cách tính toán phân phối bình thường tiêu chuẩn.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Một thuật ngữ khác để tiêu chuẩn hóa là chuyển đổi z và giá trị tiêu chuẩn hóa còn được gọi là điểm z. Precision 94% sẽ đạt được từ phân loại rượu vang KNN thông qua tiêu chuẩn hóa.</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Tiêu chuẩn hóa được sử dụng rộng rãi trong tiền xử lý dữ liệu nói chung ngoài KNN và sau đây là phương trình.</a:t>
            </a:r>
            <a:endParaRPr/>
          </a:p>
        </p:txBody>
      </p:sp>
      <p:sp>
        <p:nvSpPr>
          <p:cNvPr id="754" name="Google Shape;754;p35"/>
          <p:cNvSpPr txBox="1"/>
          <p:nvPr/>
        </p:nvSpPr>
        <p:spPr>
          <a:xfrm>
            <a:off x="1022522" y="5224527"/>
            <a:ext cx="3935656" cy="421782"/>
          </a:xfrm>
          <a:prstGeom prst="rect">
            <a:avLst/>
          </a:prstGeom>
          <a:blipFill rotWithShape="1">
            <a:blip r:embed="rId4">
              <a:alphaModFix/>
            </a:blip>
            <a:stretch>
              <a:fillRect b="-434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755" name="Google Shape;755;p35"/>
          <p:cNvSpPr/>
          <p:nvPr/>
        </p:nvSpPr>
        <p:spPr>
          <a:xfrm>
            <a:off x="671261" y="5747835"/>
            <a:ext cx="8632825" cy="345461"/>
          </a:xfrm>
          <a:prstGeom prst="rect">
            <a:avLst/>
          </a:prstGeom>
          <a:noFill/>
          <a:ln>
            <a:noFill/>
          </a:ln>
        </p:spPr>
        <p:txBody>
          <a:bodyPr anchorCtr="0" anchor="t" bIns="72000" lIns="0" spcFirstLastPara="1" rIns="144000" wrap="square" tIns="72000">
            <a:spAutoFit/>
          </a:bodyPr>
          <a:lstStyle/>
          <a:p>
            <a:pPr indent="-180975" lvl="1" marL="36195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Tiêu chuẩn hóa có sẵn dưới dạng lớp StandardScaler trong scikit-learn.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grpSp>
        <p:nvGrpSpPr>
          <p:cNvPr id="761" name="Google Shape;761;p36"/>
          <p:cNvGrpSpPr/>
          <p:nvPr/>
        </p:nvGrpSpPr>
        <p:grpSpPr>
          <a:xfrm>
            <a:off x="450000" y="450000"/>
            <a:ext cx="9018000" cy="276999"/>
            <a:chOff x="450000" y="450000"/>
            <a:chExt cx="9018000" cy="276999"/>
          </a:xfrm>
        </p:grpSpPr>
        <p:sp>
          <p:nvSpPr>
            <p:cNvPr id="762" name="Google Shape;762;p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763" name="Google Shape;763;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764" name="Google Shape;764;p3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765" name="Google Shape;765;p36"/>
          <p:cNvSpPr/>
          <p:nvPr/>
        </p:nvSpPr>
        <p:spPr>
          <a:xfrm>
            <a:off x="666749" y="1773237"/>
            <a:ext cx="8677276" cy="334795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66" name="Google Shape;766;p36"/>
          <p:cNvPicPr preferRelativeResize="0"/>
          <p:nvPr/>
        </p:nvPicPr>
        <p:blipFill rotWithShape="1">
          <a:blip r:embed="rId3">
            <a:alphaModFix/>
          </a:blip>
          <a:srcRect b="1742" l="1712" r="26475" t="1346"/>
          <a:stretch/>
        </p:blipFill>
        <p:spPr>
          <a:xfrm>
            <a:off x="847725" y="1844824"/>
            <a:ext cx="8496300" cy="316944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grpSp>
        <p:nvGrpSpPr>
          <p:cNvPr id="772" name="Google Shape;772;p37"/>
          <p:cNvGrpSpPr/>
          <p:nvPr/>
        </p:nvGrpSpPr>
        <p:grpSpPr>
          <a:xfrm>
            <a:off x="450000" y="450000"/>
            <a:ext cx="9018000" cy="276999"/>
            <a:chOff x="450000" y="450000"/>
            <a:chExt cx="9018000" cy="276999"/>
          </a:xfrm>
        </p:grpSpPr>
        <p:sp>
          <p:nvSpPr>
            <p:cNvPr id="773" name="Google Shape;773;p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774" name="Google Shape;774;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775" name="Google Shape;775;p3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776" name="Google Shape;776;p37"/>
          <p:cNvSpPr/>
          <p:nvPr/>
        </p:nvSpPr>
        <p:spPr>
          <a:xfrm>
            <a:off x="666749" y="1773237"/>
            <a:ext cx="8677276" cy="226783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7" name="Google Shape;777;p37"/>
          <p:cNvPicPr preferRelativeResize="0"/>
          <p:nvPr/>
        </p:nvPicPr>
        <p:blipFill rotWithShape="1">
          <a:blip r:embed="rId3">
            <a:alphaModFix/>
          </a:blip>
          <a:srcRect b="0" l="1570" r="25425" t="0"/>
          <a:stretch/>
        </p:blipFill>
        <p:spPr>
          <a:xfrm>
            <a:off x="847724" y="1808820"/>
            <a:ext cx="8496301" cy="2128112"/>
          </a:xfrm>
          <a:prstGeom prst="rect">
            <a:avLst/>
          </a:prstGeom>
          <a:noFill/>
          <a:ln>
            <a:noFill/>
          </a:ln>
        </p:spPr>
      </p:pic>
      <p:grpSp>
        <p:nvGrpSpPr>
          <p:cNvPr id="778" name="Google Shape;778;p37"/>
          <p:cNvGrpSpPr/>
          <p:nvPr/>
        </p:nvGrpSpPr>
        <p:grpSpPr>
          <a:xfrm>
            <a:off x="666750" y="4170116"/>
            <a:ext cx="8677275" cy="755579"/>
            <a:chOff x="559817" y="3081410"/>
            <a:chExt cx="8677275" cy="755579"/>
          </a:xfrm>
        </p:grpSpPr>
        <p:sp>
          <p:nvSpPr>
            <p:cNvPr id="779" name="Google Shape;779;p37"/>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780" name="Google Shape;780;p37"/>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781" name="Google Shape;781;p37"/>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35</a:t>
              </a:r>
              <a:endParaRPr/>
            </a:p>
          </p:txBody>
        </p:sp>
        <p:sp>
          <p:nvSpPr>
            <p:cNvPr id="782" name="Google Shape;782;p37"/>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Khung dữ liệu trước khi tiêu chuẩn hóa </a:t>
              </a:r>
              <a:endParaRPr sz="1400">
                <a:solidFill>
                  <a:srgbClr val="262626"/>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grpSp>
        <p:nvGrpSpPr>
          <p:cNvPr id="788" name="Google Shape;788;p38"/>
          <p:cNvGrpSpPr/>
          <p:nvPr/>
        </p:nvGrpSpPr>
        <p:grpSpPr>
          <a:xfrm>
            <a:off x="450000" y="450000"/>
            <a:ext cx="9018000" cy="276999"/>
            <a:chOff x="450000" y="450000"/>
            <a:chExt cx="9018000" cy="276999"/>
          </a:xfrm>
        </p:grpSpPr>
        <p:sp>
          <p:nvSpPr>
            <p:cNvPr id="789" name="Google Shape;789;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790" name="Google Shape;790;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791" name="Google Shape;791;p3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792" name="Google Shape;792;p38"/>
          <p:cNvSpPr/>
          <p:nvPr/>
        </p:nvSpPr>
        <p:spPr>
          <a:xfrm>
            <a:off x="666749" y="1773237"/>
            <a:ext cx="8677276" cy="35920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93" name="Google Shape;793;p38"/>
          <p:cNvPicPr preferRelativeResize="0"/>
          <p:nvPr/>
        </p:nvPicPr>
        <p:blipFill rotWithShape="1">
          <a:blip r:embed="rId3">
            <a:alphaModFix/>
          </a:blip>
          <a:srcRect b="0" l="1549" r="3061" t="0"/>
          <a:stretch/>
        </p:blipFill>
        <p:spPr>
          <a:xfrm>
            <a:off x="847725" y="1834703"/>
            <a:ext cx="7272039" cy="3479581"/>
          </a:xfrm>
          <a:prstGeom prst="rect">
            <a:avLst/>
          </a:prstGeom>
          <a:noFill/>
          <a:ln>
            <a:noFill/>
          </a:ln>
        </p:spPr>
      </p:pic>
      <p:grpSp>
        <p:nvGrpSpPr>
          <p:cNvPr id="794" name="Google Shape;794;p38"/>
          <p:cNvGrpSpPr/>
          <p:nvPr/>
        </p:nvGrpSpPr>
        <p:grpSpPr>
          <a:xfrm>
            <a:off x="666750" y="5445224"/>
            <a:ext cx="8677275" cy="720080"/>
            <a:chOff x="559817" y="3081411"/>
            <a:chExt cx="8677275" cy="720080"/>
          </a:xfrm>
        </p:grpSpPr>
        <p:sp>
          <p:nvSpPr>
            <p:cNvPr id="795" name="Google Shape;795;p38"/>
            <p:cNvSpPr/>
            <p:nvPr/>
          </p:nvSpPr>
          <p:spPr>
            <a:xfrm>
              <a:off x="559817" y="3081411"/>
              <a:ext cx="8677275" cy="7200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796" name="Google Shape;796;p38"/>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797" name="Google Shape;797;p38"/>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39</a:t>
              </a:r>
              <a:endParaRPr b="1" sz="1300">
                <a:solidFill>
                  <a:srgbClr val="262626"/>
                </a:solidFill>
                <a:latin typeface="Arial"/>
                <a:ea typeface="Arial"/>
                <a:cs typeface="Arial"/>
                <a:sym typeface="Arial"/>
              </a:endParaRPr>
            </a:p>
          </p:txBody>
        </p:sp>
        <p:sp>
          <p:nvSpPr>
            <p:cNvPr id="798" name="Google Shape;798;p38"/>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Sự khác biệt giữa các giá trị cột là rất lớn trước khi tiêu chuẩn hóa.</a:t>
              </a:r>
              <a:endParaRPr/>
            </a:p>
          </p:txBody>
        </p:sp>
      </p:grpSp>
      <p:sp>
        <p:nvSpPr>
          <p:cNvPr id="799" name="Google Shape;799;p38"/>
          <p:cNvSpPr/>
          <p:nvPr/>
        </p:nvSpPr>
        <p:spPr>
          <a:xfrm>
            <a:off x="2323120" y="1910017"/>
            <a:ext cx="3420380" cy="16458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39"/>
          <p:cNvGrpSpPr/>
          <p:nvPr/>
        </p:nvGrpSpPr>
        <p:grpSpPr>
          <a:xfrm>
            <a:off x="450000" y="450000"/>
            <a:ext cx="9018000" cy="276999"/>
            <a:chOff x="450000" y="450000"/>
            <a:chExt cx="9018000" cy="276999"/>
          </a:xfrm>
        </p:grpSpPr>
        <p:sp>
          <p:nvSpPr>
            <p:cNvPr id="806" name="Google Shape;806;p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807" name="Google Shape;807;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808" name="Google Shape;808;p3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scikit-learn</a:t>
            </a:r>
            <a:endParaRPr sz="1400">
              <a:solidFill>
                <a:schemeClr val="dk1"/>
              </a:solidFill>
              <a:latin typeface="Arial"/>
              <a:ea typeface="Arial"/>
              <a:cs typeface="Arial"/>
              <a:sym typeface="Arial"/>
            </a:endParaRPr>
          </a:p>
        </p:txBody>
      </p:sp>
      <p:sp>
        <p:nvSpPr>
          <p:cNvPr id="809" name="Google Shape;809;p39"/>
          <p:cNvSpPr/>
          <p:nvPr/>
        </p:nvSpPr>
        <p:spPr>
          <a:xfrm>
            <a:off x="666749" y="1773237"/>
            <a:ext cx="8677276" cy="33196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10" name="Google Shape;810;p39"/>
          <p:cNvGrpSpPr/>
          <p:nvPr/>
        </p:nvGrpSpPr>
        <p:grpSpPr>
          <a:xfrm>
            <a:off x="666750" y="5193197"/>
            <a:ext cx="8677275" cy="1044116"/>
            <a:chOff x="559817" y="3081411"/>
            <a:chExt cx="8677275" cy="1044116"/>
          </a:xfrm>
        </p:grpSpPr>
        <p:sp>
          <p:nvSpPr>
            <p:cNvPr id="811" name="Google Shape;811;p39"/>
            <p:cNvSpPr/>
            <p:nvPr/>
          </p:nvSpPr>
          <p:spPr>
            <a:xfrm>
              <a:off x="559817" y="3081411"/>
              <a:ext cx="8677275" cy="10441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812" name="Google Shape;812;p39"/>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813" name="Google Shape;813;p39"/>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40</a:t>
              </a:r>
              <a:endParaRPr/>
            </a:p>
          </p:txBody>
        </p:sp>
        <p:sp>
          <p:nvSpPr>
            <p:cNvPr id="814" name="Google Shape;814;p39"/>
            <p:cNvSpPr txBox="1"/>
            <p:nvPr/>
          </p:nvSpPr>
          <p:spPr>
            <a:xfrm>
              <a:off x="1036273" y="3467475"/>
              <a:ext cx="8167303" cy="507831"/>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Sau khi tiêu chuẩn hóa, các giá trị cột không lệch đáng kể so với 0. </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Hiệu suất tốt hơn so với trước khi tiêu chuẩn hóa.</a:t>
              </a:r>
              <a:endParaRPr/>
            </a:p>
          </p:txBody>
        </p:sp>
      </p:grpSp>
      <p:pic>
        <p:nvPicPr>
          <p:cNvPr id="815" name="Google Shape;815;p39"/>
          <p:cNvPicPr preferRelativeResize="0"/>
          <p:nvPr/>
        </p:nvPicPr>
        <p:blipFill rotWithShape="1">
          <a:blip r:embed="rId4">
            <a:alphaModFix/>
          </a:blip>
          <a:srcRect b="0" l="1634" r="2157" t="0"/>
          <a:stretch/>
        </p:blipFill>
        <p:spPr>
          <a:xfrm>
            <a:off x="847725" y="1857342"/>
            <a:ext cx="6752743" cy="3173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Phân tích dữ liệu dựa trên học máy</a:t>
            </a:r>
            <a:endParaRPr sz="3200">
              <a:solidFill>
                <a:srgbClr val="000000"/>
              </a:solidFill>
              <a:latin typeface="Arial"/>
              <a:ea typeface="Arial"/>
              <a:cs typeface="Arial"/>
              <a:sym typeface="Arial"/>
            </a:endParaRPr>
          </a:p>
        </p:txBody>
      </p:sp>
      <p:sp>
        <p:nvSpPr>
          <p:cNvPr id="190" name="Google Shape;190;p4"/>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sp>
        <p:nvSpPr>
          <p:cNvPr id="191" name="Google Shape;191;p4"/>
          <p:cNvSpPr/>
          <p:nvPr/>
        </p:nvSpPr>
        <p:spPr>
          <a:xfrm>
            <a:off x="1054111" y="3929021"/>
            <a:ext cx="8289789" cy="1897955"/>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1.1. Học máy là gì?</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Thư viện Python scikit-learn dùng cho Học máy </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Khởi tạo và phân chia Bộ dữ liệu</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Tiền xử lý dữ liệu để tạo bộ dữ liệu huấn luyện tối ưu</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Thực hành tìm phương thức tối ưu để giải quyết vấn đề với scikit-learn</a:t>
            </a:r>
            <a:endParaRPr sz="1800">
              <a:solidFill>
                <a:srgbClr val="A6A6A6"/>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pSp>
        <p:nvGrpSpPr>
          <p:cNvPr id="821" name="Google Shape;821;p40"/>
          <p:cNvGrpSpPr/>
          <p:nvPr/>
        </p:nvGrpSpPr>
        <p:grpSpPr>
          <a:xfrm>
            <a:off x="450000" y="450000"/>
            <a:ext cx="9018000" cy="276999"/>
            <a:chOff x="450000" y="450000"/>
            <a:chExt cx="9018000" cy="276999"/>
          </a:xfrm>
        </p:grpSpPr>
        <p:sp>
          <p:nvSpPr>
            <p:cNvPr id="822" name="Google Shape;822;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823" name="Google Shape;823;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824" name="Google Shape;824;p4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transform</a:t>
            </a:r>
            <a:endParaRPr/>
          </a:p>
        </p:txBody>
      </p:sp>
      <p:sp>
        <p:nvSpPr>
          <p:cNvPr id="825" name="Google Shape;825;p40"/>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Xử lý tính năng được thực hiện với 'transform' để trả về kết quả.</a:t>
            </a:r>
            <a:endParaRPr/>
          </a:p>
        </p:txBody>
      </p:sp>
      <p:sp>
        <p:nvSpPr>
          <p:cNvPr id="826" name="Google Shape;826;p40"/>
          <p:cNvSpPr/>
          <p:nvPr/>
        </p:nvSpPr>
        <p:spPr>
          <a:xfrm>
            <a:off x="666749" y="2071428"/>
            <a:ext cx="8677276" cy="32938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27" name="Google Shape;827;p40"/>
          <p:cNvPicPr preferRelativeResize="0"/>
          <p:nvPr/>
        </p:nvPicPr>
        <p:blipFill rotWithShape="1">
          <a:blip r:embed="rId3">
            <a:alphaModFix/>
          </a:blip>
          <a:srcRect b="0" l="1198" r="17059" t="2160"/>
          <a:stretch/>
        </p:blipFill>
        <p:spPr>
          <a:xfrm>
            <a:off x="847724" y="2174239"/>
            <a:ext cx="8496301" cy="3134331"/>
          </a:xfrm>
          <a:prstGeom prst="rect">
            <a:avLst/>
          </a:prstGeom>
          <a:noFill/>
          <a:ln>
            <a:noFill/>
          </a:ln>
        </p:spPr>
      </p:pic>
      <p:grpSp>
        <p:nvGrpSpPr>
          <p:cNvPr id="828" name="Google Shape;828;p40"/>
          <p:cNvGrpSpPr/>
          <p:nvPr/>
        </p:nvGrpSpPr>
        <p:grpSpPr>
          <a:xfrm>
            <a:off x="666750" y="5445224"/>
            <a:ext cx="8677275" cy="726976"/>
            <a:chOff x="559817" y="3081411"/>
            <a:chExt cx="8677275" cy="726976"/>
          </a:xfrm>
        </p:grpSpPr>
        <p:sp>
          <p:nvSpPr>
            <p:cNvPr id="829" name="Google Shape;829;p40"/>
            <p:cNvSpPr/>
            <p:nvPr/>
          </p:nvSpPr>
          <p:spPr>
            <a:xfrm>
              <a:off x="559817" y="3081411"/>
              <a:ext cx="8677275" cy="72697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830" name="Google Shape;830;p40"/>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831" name="Google Shape;831;p40"/>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3-3</a:t>
              </a:r>
              <a:endParaRPr b="1" sz="1300">
                <a:solidFill>
                  <a:srgbClr val="262626"/>
                </a:solidFill>
                <a:latin typeface="Arial"/>
                <a:ea typeface="Arial"/>
                <a:cs typeface="Arial"/>
                <a:sym typeface="Arial"/>
              </a:endParaRPr>
            </a:p>
          </p:txBody>
        </p:sp>
        <p:sp>
          <p:nvSpPr>
            <p:cNvPr id="832" name="Google Shape;832;p40"/>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Đầu ra trước khi tiền xử lý</a:t>
              </a:r>
              <a:endParaRPr sz="1400">
                <a:solidFill>
                  <a:srgbClr val="262626"/>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grpSp>
        <p:nvGrpSpPr>
          <p:cNvPr id="838" name="Google Shape;838;p41"/>
          <p:cNvGrpSpPr/>
          <p:nvPr/>
        </p:nvGrpSpPr>
        <p:grpSpPr>
          <a:xfrm>
            <a:off x="450000" y="450000"/>
            <a:ext cx="9018000" cy="276999"/>
            <a:chOff x="450000" y="450000"/>
            <a:chExt cx="9018000" cy="276999"/>
          </a:xfrm>
        </p:grpSpPr>
        <p:sp>
          <p:nvSpPr>
            <p:cNvPr id="839" name="Google Shape;839;p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840" name="Google Shape;840;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841" name="Google Shape;841;p4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transform</a:t>
            </a:r>
            <a:endParaRPr/>
          </a:p>
        </p:txBody>
      </p:sp>
      <p:sp>
        <p:nvSpPr>
          <p:cNvPr id="842" name="Google Shape;842;p41"/>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Xử lý tính năng được thực hiện với 'transform' để trả về kết quả.</a:t>
            </a:r>
            <a:endParaRPr/>
          </a:p>
        </p:txBody>
      </p:sp>
      <p:sp>
        <p:nvSpPr>
          <p:cNvPr id="843" name="Google Shape;843;p41"/>
          <p:cNvSpPr/>
          <p:nvPr/>
        </p:nvSpPr>
        <p:spPr>
          <a:xfrm>
            <a:off x="666749" y="2071428"/>
            <a:ext cx="8677276" cy="32938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44" name="Google Shape;844;p41"/>
          <p:cNvPicPr preferRelativeResize="0"/>
          <p:nvPr/>
        </p:nvPicPr>
        <p:blipFill rotWithShape="1">
          <a:blip r:embed="rId3">
            <a:alphaModFix/>
          </a:blip>
          <a:srcRect b="0" l="1198" r="17059" t="2160"/>
          <a:stretch/>
        </p:blipFill>
        <p:spPr>
          <a:xfrm>
            <a:off x="847724" y="2174239"/>
            <a:ext cx="8496301" cy="3134331"/>
          </a:xfrm>
          <a:prstGeom prst="rect">
            <a:avLst/>
          </a:prstGeom>
          <a:noFill/>
          <a:ln>
            <a:noFill/>
          </a:ln>
        </p:spPr>
      </p:pic>
      <p:grpSp>
        <p:nvGrpSpPr>
          <p:cNvPr id="845" name="Google Shape;845;p41"/>
          <p:cNvGrpSpPr/>
          <p:nvPr/>
        </p:nvGrpSpPr>
        <p:grpSpPr>
          <a:xfrm>
            <a:off x="666750" y="5445224"/>
            <a:ext cx="8677275" cy="756084"/>
            <a:chOff x="559817" y="3081411"/>
            <a:chExt cx="8677275" cy="756084"/>
          </a:xfrm>
        </p:grpSpPr>
        <p:sp>
          <p:nvSpPr>
            <p:cNvPr id="846" name="Google Shape;846;p41"/>
            <p:cNvSpPr/>
            <p:nvPr/>
          </p:nvSpPr>
          <p:spPr>
            <a:xfrm>
              <a:off x="559817" y="3081411"/>
              <a:ext cx="8677275" cy="7560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847" name="Google Shape;847;p41"/>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848" name="Google Shape;848;p41"/>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3-7</a:t>
              </a:r>
              <a:endParaRPr b="1" sz="1300">
                <a:solidFill>
                  <a:srgbClr val="262626"/>
                </a:solidFill>
                <a:latin typeface="Arial"/>
                <a:ea typeface="Arial"/>
                <a:cs typeface="Arial"/>
                <a:sym typeface="Arial"/>
              </a:endParaRPr>
            </a:p>
          </p:txBody>
        </p:sp>
        <p:sp>
          <p:nvSpPr>
            <p:cNvPr id="849" name="Google Shape;849;p41"/>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Tiền xử lý – Tính tỷ lệ với scaler</a:t>
              </a:r>
              <a:endParaRPr sz="1400">
                <a:solidFill>
                  <a:srgbClr val="262626"/>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grpSp>
        <p:nvGrpSpPr>
          <p:cNvPr id="855" name="Google Shape;855;p42"/>
          <p:cNvGrpSpPr/>
          <p:nvPr/>
        </p:nvGrpSpPr>
        <p:grpSpPr>
          <a:xfrm>
            <a:off x="450000" y="450000"/>
            <a:ext cx="9018000" cy="276999"/>
            <a:chOff x="450000" y="450000"/>
            <a:chExt cx="9018000" cy="276999"/>
          </a:xfrm>
        </p:grpSpPr>
        <p:sp>
          <p:nvSpPr>
            <p:cNvPr id="856" name="Google Shape;856;p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857" name="Google Shape;857;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858" name="Google Shape;858;p4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transform</a:t>
            </a:r>
            <a:endParaRPr/>
          </a:p>
        </p:txBody>
      </p:sp>
      <p:sp>
        <p:nvSpPr>
          <p:cNvPr id="859" name="Google Shape;859;p42"/>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Xử lý tính năng được thực hiện với 'transform' để trả về kết quả.</a:t>
            </a:r>
            <a:endParaRPr/>
          </a:p>
        </p:txBody>
      </p:sp>
      <p:sp>
        <p:nvSpPr>
          <p:cNvPr id="860" name="Google Shape;860;p42"/>
          <p:cNvSpPr/>
          <p:nvPr/>
        </p:nvSpPr>
        <p:spPr>
          <a:xfrm>
            <a:off x="666749" y="2071428"/>
            <a:ext cx="8677276" cy="32938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61" name="Google Shape;861;p42"/>
          <p:cNvPicPr preferRelativeResize="0"/>
          <p:nvPr/>
        </p:nvPicPr>
        <p:blipFill rotWithShape="1">
          <a:blip r:embed="rId3">
            <a:alphaModFix/>
          </a:blip>
          <a:srcRect b="0" l="1198" r="17059" t="2160"/>
          <a:stretch/>
        </p:blipFill>
        <p:spPr>
          <a:xfrm>
            <a:off x="847724" y="2174239"/>
            <a:ext cx="8496301" cy="3134331"/>
          </a:xfrm>
          <a:prstGeom prst="rect">
            <a:avLst/>
          </a:prstGeom>
          <a:noFill/>
          <a:ln>
            <a:noFill/>
          </a:ln>
        </p:spPr>
      </p:pic>
      <p:grpSp>
        <p:nvGrpSpPr>
          <p:cNvPr id="862" name="Google Shape;862;p42"/>
          <p:cNvGrpSpPr/>
          <p:nvPr/>
        </p:nvGrpSpPr>
        <p:grpSpPr>
          <a:xfrm>
            <a:off x="666750" y="5445224"/>
            <a:ext cx="8677275" cy="756084"/>
            <a:chOff x="559817" y="3081411"/>
            <a:chExt cx="8677275" cy="756084"/>
          </a:xfrm>
        </p:grpSpPr>
        <p:sp>
          <p:nvSpPr>
            <p:cNvPr id="863" name="Google Shape;863;p42"/>
            <p:cNvSpPr/>
            <p:nvPr/>
          </p:nvSpPr>
          <p:spPr>
            <a:xfrm>
              <a:off x="559817" y="3081411"/>
              <a:ext cx="8677275" cy="75608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864" name="Google Shape;864;p42"/>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865" name="Google Shape;865;p42"/>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3-9</a:t>
              </a:r>
              <a:endParaRPr b="1" sz="1300">
                <a:solidFill>
                  <a:srgbClr val="262626"/>
                </a:solidFill>
                <a:latin typeface="Arial"/>
                <a:ea typeface="Arial"/>
                <a:cs typeface="Arial"/>
                <a:sym typeface="Arial"/>
              </a:endParaRPr>
            </a:p>
          </p:txBody>
        </p:sp>
        <p:sp>
          <p:nvSpPr>
            <p:cNvPr id="866" name="Google Shape;866;p42"/>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Kiểm tra kết quả sau tiền xử lý</a:t>
              </a:r>
              <a:endParaRPr sz="1400">
                <a:solidFill>
                  <a:srgbClr val="262626"/>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grpSp>
        <p:nvGrpSpPr>
          <p:cNvPr id="872" name="Google Shape;872;p43"/>
          <p:cNvGrpSpPr/>
          <p:nvPr/>
        </p:nvGrpSpPr>
        <p:grpSpPr>
          <a:xfrm>
            <a:off x="450000" y="450000"/>
            <a:ext cx="9018000" cy="276999"/>
            <a:chOff x="450000" y="450000"/>
            <a:chExt cx="9018000" cy="276999"/>
          </a:xfrm>
        </p:grpSpPr>
        <p:sp>
          <p:nvSpPr>
            <p:cNvPr id="873" name="Google Shape;873;p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874" name="Google Shape;874;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875" name="Google Shape;875;p4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transform</a:t>
            </a:r>
            <a:endParaRPr/>
          </a:p>
        </p:txBody>
      </p:sp>
      <p:sp>
        <p:nvSpPr>
          <p:cNvPr id="876" name="Google Shape;876;p43"/>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Xử lý tính năng được thực hiện với 'transform' để trả về kết quả.</a:t>
            </a:r>
            <a:endParaRPr/>
          </a:p>
        </p:txBody>
      </p:sp>
      <p:grpSp>
        <p:nvGrpSpPr>
          <p:cNvPr id="877" name="Google Shape;877;p43"/>
          <p:cNvGrpSpPr/>
          <p:nvPr/>
        </p:nvGrpSpPr>
        <p:grpSpPr>
          <a:xfrm>
            <a:off x="666749" y="2071428"/>
            <a:ext cx="8677276" cy="2280136"/>
            <a:chOff x="666749" y="2071428"/>
            <a:chExt cx="8677276" cy="2280136"/>
          </a:xfrm>
        </p:grpSpPr>
        <p:sp>
          <p:nvSpPr>
            <p:cNvPr id="878" name="Google Shape;878;p43"/>
            <p:cNvSpPr/>
            <p:nvPr/>
          </p:nvSpPr>
          <p:spPr>
            <a:xfrm>
              <a:off x="666749" y="2071428"/>
              <a:ext cx="8677276" cy="228013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9" name="Google Shape;879;p43"/>
            <p:cNvPicPr preferRelativeResize="0"/>
            <p:nvPr/>
          </p:nvPicPr>
          <p:blipFill rotWithShape="1">
            <a:blip r:embed="rId3">
              <a:alphaModFix/>
            </a:blip>
            <a:srcRect b="0" l="1018" r="30369" t="0"/>
            <a:stretch/>
          </p:blipFill>
          <p:spPr>
            <a:xfrm>
              <a:off x="847724" y="2168860"/>
              <a:ext cx="8387502" cy="2125554"/>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grpSp>
        <p:nvGrpSpPr>
          <p:cNvPr id="885" name="Google Shape;885;p44"/>
          <p:cNvGrpSpPr/>
          <p:nvPr/>
        </p:nvGrpSpPr>
        <p:grpSpPr>
          <a:xfrm>
            <a:off x="450000" y="450000"/>
            <a:ext cx="9018000" cy="276999"/>
            <a:chOff x="450000" y="450000"/>
            <a:chExt cx="9018000" cy="276999"/>
          </a:xfrm>
        </p:grpSpPr>
        <p:sp>
          <p:nvSpPr>
            <p:cNvPr id="886" name="Google Shape;886;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887" name="Google Shape;887;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888" name="Google Shape;888;p4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fit_transform</a:t>
            </a:r>
            <a:endParaRPr sz="1400">
              <a:solidFill>
                <a:schemeClr val="dk1"/>
              </a:solidFill>
              <a:latin typeface="Arial"/>
              <a:ea typeface="Arial"/>
              <a:cs typeface="Arial"/>
              <a:sym typeface="Arial"/>
            </a:endParaRPr>
          </a:p>
        </p:txBody>
      </p:sp>
      <p:sp>
        <p:nvSpPr>
          <p:cNvPr id="889" name="Google Shape;889;p44"/>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Fit và Transform được kết hợp dưới dạng fit_transform.</a:t>
            </a:r>
            <a:endParaRPr/>
          </a:p>
        </p:txBody>
      </p:sp>
      <p:sp>
        <p:nvSpPr>
          <p:cNvPr id="890" name="Google Shape;890;p44"/>
          <p:cNvSpPr/>
          <p:nvPr/>
        </p:nvSpPr>
        <p:spPr>
          <a:xfrm>
            <a:off x="666749" y="2071428"/>
            <a:ext cx="8677276" cy="26326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1" name="Google Shape;891;p44"/>
          <p:cNvPicPr preferRelativeResize="0"/>
          <p:nvPr/>
        </p:nvPicPr>
        <p:blipFill rotWithShape="1">
          <a:blip r:embed="rId3">
            <a:alphaModFix/>
          </a:blip>
          <a:srcRect b="2389" l="1278" r="18083" t="2589"/>
          <a:stretch/>
        </p:blipFill>
        <p:spPr>
          <a:xfrm>
            <a:off x="971699" y="2221593"/>
            <a:ext cx="8496300" cy="2428240"/>
          </a:xfrm>
          <a:prstGeom prst="rect">
            <a:avLst/>
          </a:prstGeom>
          <a:noFill/>
          <a:ln>
            <a:noFill/>
          </a:ln>
        </p:spPr>
      </p:pic>
      <p:grpSp>
        <p:nvGrpSpPr>
          <p:cNvPr id="892" name="Google Shape;892;p44"/>
          <p:cNvGrpSpPr/>
          <p:nvPr/>
        </p:nvGrpSpPr>
        <p:grpSpPr>
          <a:xfrm>
            <a:off x="666750" y="4825142"/>
            <a:ext cx="8677275" cy="1270858"/>
            <a:chOff x="666750" y="4825142"/>
            <a:chExt cx="8677275" cy="1270858"/>
          </a:xfrm>
        </p:grpSpPr>
        <p:grpSp>
          <p:nvGrpSpPr>
            <p:cNvPr id="893" name="Google Shape;893;p44"/>
            <p:cNvGrpSpPr/>
            <p:nvPr/>
          </p:nvGrpSpPr>
          <p:grpSpPr>
            <a:xfrm>
              <a:off x="666750" y="4825142"/>
              <a:ext cx="8677275" cy="1270858"/>
              <a:chOff x="559817" y="3081411"/>
              <a:chExt cx="8677275" cy="1270858"/>
            </a:xfrm>
          </p:grpSpPr>
          <p:sp>
            <p:nvSpPr>
              <p:cNvPr id="894" name="Google Shape;894;p44"/>
              <p:cNvSpPr/>
              <p:nvPr/>
            </p:nvSpPr>
            <p:spPr>
              <a:xfrm>
                <a:off x="559817" y="3081411"/>
                <a:ext cx="8677275" cy="12708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895" name="Google Shape;895;p44"/>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896" name="Google Shape;896;p44"/>
              <p:cNvSpPr txBox="1"/>
              <p:nvPr/>
            </p:nvSpPr>
            <p:spPr>
              <a:xfrm>
                <a:off x="907642" y="3168076"/>
                <a:ext cx="138055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4-1 &amp; 4-5</a:t>
                </a:r>
                <a:endParaRPr/>
              </a:p>
            </p:txBody>
          </p:sp>
          <p:sp>
            <p:nvSpPr>
              <p:cNvPr id="897" name="Google Shape;897;p44"/>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Trước &amp; Sau</a:t>
                </a:r>
                <a:endParaRPr sz="1400">
                  <a:solidFill>
                    <a:srgbClr val="262626"/>
                  </a:solidFill>
                  <a:latin typeface="Arial"/>
                  <a:ea typeface="Arial"/>
                  <a:cs typeface="Arial"/>
                  <a:sym typeface="Arial"/>
                </a:endParaRPr>
              </a:p>
            </p:txBody>
          </p:sp>
        </p:grpSp>
        <p:grpSp>
          <p:nvGrpSpPr>
            <p:cNvPr id="898" name="Google Shape;898;p44"/>
            <p:cNvGrpSpPr/>
            <p:nvPr/>
          </p:nvGrpSpPr>
          <p:grpSpPr>
            <a:xfrm>
              <a:off x="783785" y="5491997"/>
              <a:ext cx="8526724" cy="514843"/>
              <a:chOff x="783785" y="4911807"/>
              <a:chExt cx="8526724" cy="514843"/>
            </a:xfrm>
          </p:grpSpPr>
          <p:pic>
            <p:nvPicPr>
              <p:cNvPr descr="Byte - Free electronics icons" id="899" name="Google Shape;899;p44"/>
              <p:cNvPicPr preferRelativeResize="0"/>
              <p:nvPr/>
            </p:nvPicPr>
            <p:blipFill rotWithShape="1">
              <a:blip r:embed="rId4">
                <a:alphaModFix/>
              </a:blip>
              <a:srcRect b="-5938" l="13871" r="14480" t="-7084"/>
              <a:stretch/>
            </p:blipFill>
            <p:spPr>
              <a:xfrm>
                <a:off x="783785" y="4944628"/>
                <a:ext cx="295715" cy="244889"/>
              </a:xfrm>
              <a:prstGeom prst="rect">
                <a:avLst/>
              </a:prstGeom>
              <a:noFill/>
              <a:ln>
                <a:noFill/>
              </a:ln>
            </p:spPr>
          </p:pic>
          <p:sp>
            <p:nvSpPr>
              <p:cNvPr id="900" name="Google Shape;900;p44"/>
              <p:cNvSpPr txBox="1"/>
              <p:nvPr/>
            </p:nvSpPr>
            <p:spPr>
              <a:xfrm>
                <a:off x="1014575" y="4911807"/>
                <a:ext cx="138055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4-3</a:t>
                </a:r>
                <a:endParaRPr/>
              </a:p>
            </p:txBody>
          </p:sp>
          <p:sp>
            <p:nvSpPr>
              <p:cNvPr id="901" name="Google Shape;901;p44"/>
              <p:cNvSpPr txBox="1"/>
              <p:nvPr/>
            </p:nvSpPr>
            <p:spPr>
              <a:xfrm>
                <a:off x="1143206" y="5211206"/>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Sự kết hợp của fit và transform</a:t>
                </a:r>
                <a:endParaRPr sz="1400">
                  <a:solidFill>
                    <a:srgbClr val="262626"/>
                  </a:solidFill>
                  <a:latin typeface="Arial"/>
                  <a:ea typeface="Arial"/>
                  <a:cs typeface="Arial"/>
                  <a:sym typeface="Arial"/>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grpSp>
        <p:nvGrpSpPr>
          <p:cNvPr id="907" name="Google Shape;907;p45"/>
          <p:cNvGrpSpPr/>
          <p:nvPr/>
        </p:nvGrpSpPr>
        <p:grpSpPr>
          <a:xfrm>
            <a:off x="450000" y="450000"/>
            <a:ext cx="9018000" cy="276999"/>
            <a:chOff x="450000" y="450000"/>
            <a:chExt cx="9018000" cy="276999"/>
          </a:xfrm>
        </p:grpSpPr>
        <p:sp>
          <p:nvSpPr>
            <p:cNvPr id="908" name="Google Shape;908;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909" name="Google Shape;909;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910" name="Google Shape;910;p4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module scikit chính</a:t>
            </a:r>
            <a:endParaRPr sz="1400">
              <a:solidFill>
                <a:schemeClr val="dk1"/>
              </a:solidFill>
              <a:latin typeface="Arial"/>
              <a:ea typeface="Arial"/>
              <a:cs typeface="Arial"/>
              <a:sym typeface="Arial"/>
            </a:endParaRPr>
          </a:p>
        </p:txBody>
      </p:sp>
      <p:graphicFrame>
        <p:nvGraphicFramePr>
          <p:cNvPr id="911" name="Google Shape;911;p45"/>
          <p:cNvGraphicFramePr/>
          <p:nvPr/>
        </p:nvGraphicFramePr>
        <p:xfrm>
          <a:off x="666751" y="1773238"/>
          <a:ext cx="3000000" cy="3000000"/>
        </p:xfrm>
        <a:graphic>
          <a:graphicData uri="http://schemas.openxmlformats.org/drawingml/2006/table">
            <a:tbl>
              <a:tblPr bandRow="1" firstRow="1">
                <a:noFill/>
                <a:tableStyleId>{DE1EC4D9-30AB-4202-89E6-7118F7DFD111}</a:tableStyleId>
              </a:tblPr>
              <a:tblGrid>
                <a:gridCol w="1404350"/>
                <a:gridCol w="2160250"/>
                <a:gridCol w="5112700"/>
              </a:tblGrid>
              <a:tr h="304025">
                <a:tc>
                  <a:txBody>
                    <a:bodyPr/>
                    <a:lstStyle/>
                    <a:p>
                      <a:pPr indent="0" lvl="0" marL="0" marR="0" rtl="0" algn="ctr">
                        <a:lnSpc>
                          <a:spcPct val="100000"/>
                        </a:lnSpc>
                        <a:spcBef>
                          <a:spcPts val="0"/>
                        </a:spcBef>
                        <a:spcAft>
                          <a:spcPts val="0"/>
                        </a:spcAft>
                        <a:buClr>
                          <a:schemeClr val="dk1"/>
                        </a:buClr>
                        <a:buSzPts val="1400"/>
                        <a:buFont typeface="Arial"/>
                        <a:buNone/>
                      </a:pPr>
                      <a:r>
                        <a:rPr b="0" lang="en-US" sz="1400" u="none" cap="none" strike="noStrike">
                          <a:solidFill>
                            <a:schemeClr val="dk1"/>
                          </a:solidFill>
                          <a:latin typeface="Arial"/>
                          <a:ea typeface="Arial"/>
                          <a:cs typeface="Arial"/>
                          <a:sym typeface="Arial"/>
                        </a:rPr>
                        <a:t>Phân loại</a:t>
                      </a:r>
                      <a:endParaRPr b="0" sz="14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b="0" lang="en-US" sz="1400" u="none" cap="none" strike="noStrike">
                          <a:solidFill>
                            <a:schemeClr val="dk1"/>
                          </a:solidFill>
                          <a:latin typeface="Arial"/>
                          <a:ea typeface="Arial"/>
                          <a:cs typeface="Arial"/>
                          <a:sym typeface="Arial"/>
                        </a:rPr>
                        <a:t>Module</a:t>
                      </a:r>
                      <a:endParaRPr b="0" sz="14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b="0" lang="en-US" sz="1400" u="none" cap="none" strike="noStrike">
                          <a:solidFill>
                            <a:schemeClr val="dk1"/>
                          </a:solidFill>
                          <a:latin typeface="Arial"/>
                          <a:ea typeface="Arial"/>
                          <a:cs typeface="Arial"/>
                          <a:sym typeface="Arial"/>
                        </a:rPr>
                        <a:t>Các chức năng tích hợp</a:t>
                      </a:r>
                      <a:endParaRPr b="0" sz="14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694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Ví dụ về dữ liệu</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sklearn.các bộ dữ liệu</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Tập dữ liệu để thực hành </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4350">
                <a:tc rowSpan="3">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Xử lý tính năng</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sklearn.preprocessing</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Các kỹ thuật tiền xử lý</a:t>
                      </a:r>
                      <a:br>
                        <a:rPr b="0" lang="en-US" sz="1300" u="none" cap="none" strike="noStrike">
                          <a:solidFill>
                            <a:srgbClr val="262626"/>
                          </a:solidFill>
                          <a:latin typeface="Arial"/>
                          <a:ea typeface="Arial"/>
                          <a:cs typeface="Arial"/>
                          <a:sym typeface="Arial"/>
                        </a:rPr>
                      </a:br>
                      <a:r>
                        <a:rPr b="0" lang="en-US" sz="1300" u="none" cap="none" strike="noStrike">
                          <a:solidFill>
                            <a:srgbClr val="262626"/>
                          </a:solidFill>
                          <a:latin typeface="Arial"/>
                          <a:ea typeface="Arial"/>
                          <a:cs typeface="Arial"/>
                          <a:sym typeface="Arial"/>
                        </a:rPr>
                        <a:t>(One-hot encoding, normalization, scaling, etc.)</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4350">
                <a:tc vMerge="1"/>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sklearn.feature_selection</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Kỹ thuật tìm kiếm và chọn</a:t>
                      </a:r>
                      <a:r>
                        <a:rPr b="0" lang="en-US" sz="1300" u="none" cap="none" strike="noStrike">
                          <a:solidFill>
                            <a:srgbClr val="262626"/>
                          </a:solidFill>
                          <a:latin typeface="Arial"/>
                          <a:ea typeface="Arial"/>
                          <a:cs typeface="Arial"/>
                          <a:sym typeface="Arial"/>
                        </a:rPr>
                        <a:t> </a:t>
                      </a:r>
                      <a:r>
                        <a:rPr b="0" lang="en-US" sz="1300" u="none" cap="none" strike="noStrike">
                          <a:solidFill>
                            <a:srgbClr val="262626"/>
                          </a:solidFill>
                          <a:latin typeface="Arial"/>
                          <a:ea typeface="Arial"/>
                          <a:cs typeface="Arial"/>
                          <a:sym typeface="Arial"/>
                        </a:rPr>
                        <a:t>một tính năng cung cấp tác động đáng kể đến mô hình</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vMerge="1"/>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sklearn.feature_extraction</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Trích xuất tính năng từ dữ liệu nguồn</a:t>
                      </a:r>
                      <a:endParaRPr b="0" sz="1300" u="none" cap="none" strike="noStrike">
                        <a:solidFill>
                          <a:srgbClr val="262626"/>
                        </a:solidFill>
                        <a:latin typeface="Arial"/>
                        <a:ea typeface="Arial"/>
                        <a:cs typeface="Arial"/>
                        <a:sym typeface="Arial"/>
                      </a:endParaRPr>
                    </a:p>
                    <a:p>
                      <a:pPr indent="0" lvl="0" marL="0" marR="0" rtl="0" algn="l">
                        <a:lnSpc>
                          <a:spcPct val="100000"/>
                        </a:lnSpc>
                        <a:spcBef>
                          <a:spcPts val="800"/>
                        </a:spcBef>
                        <a:spcAft>
                          <a:spcPts val="0"/>
                        </a:spcAft>
                        <a:buNone/>
                      </a:pPr>
                      <a:r>
                        <a:rPr b="0" lang="en-US" sz="1300" u="none" cap="none" strike="noStrike">
                          <a:solidFill>
                            <a:srgbClr val="262626"/>
                          </a:solidFill>
                          <a:latin typeface="Arial"/>
                          <a:ea typeface="Arial"/>
                          <a:cs typeface="Arial"/>
                          <a:sym typeface="Arial"/>
                        </a:rPr>
                        <a:t>API hỗ trợ để trích xuất tính năng liên quan đến hình ảnh có trong hình ảnh submodule, trong khi API hỗ trợ để trích xuất tính năng dữ liệu văn bản có mặt trong thử nghiệm submodule.</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Giảm kích thước</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sklearn.decomposition</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Các thuật toán liên quan đến giảm kích thước</a:t>
                      </a:r>
                      <a:br>
                        <a:rPr b="0" lang="en-US" sz="1300" u="none" cap="none" strike="noStrike">
                          <a:solidFill>
                            <a:srgbClr val="262626"/>
                          </a:solidFill>
                          <a:latin typeface="Arial"/>
                          <a:ea typeface="Arial"/>
                          <a:cs typeface="Arial"/>
                          <a:sym typeface="Arial"/>
                        </a:rPr>
                      </a:br>
                      <a:r>
                        <a:rPr b="0" lang="en-US" sz="1300" u="none" cap="none" strike="noStrike">
                          <a:solidFill>
                            <a:srgbClr val="262626"/>
                          </a:solidFill>
                          <a:latin typeface="Arial"/>
                          <a:ea typeface="Arial"/>
                          <a:cs typeface="Arial"/>
                          <a:sym typeface="Arial"/>
                        </a:rPr>
                        <a:t>(PCA, NMF, Truncated SVD, etc.)</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Xác thực, hiệu chỉnh siêu tham số, tách dữ liệu</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sklearn.model_selection</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Xác thực, hiệu chỉnh siêu tham số, tách dữ liệu, etc.</a:t>
                      </a:r>
                      <a:br>
                        <a:rPr b="0" lang="en-US" sz="1300" u="none" cap="none" strike="noStrike">
                          <a:solidFill>
                            <a:srgbClr val="262626"/>
                          </a:solidFill>
                          <a:latin typeface="Arial"/>
                          <a:ea typeface="Arial"/>
                          <a:cs typeface="Arial"/>
                          <a:sym typeface="Arial"/>
                        </a:rPr>
                      </a:br>
                      <a:r>
                        <a:rPr b="0" lang="en-US" sz="1300" u="none" cap="none" strike="noStrike">
                          <a:solidFill>
                            <a:srgbClr val="262626"/>
                          </a:solidFill>
                          <a:latin typeface="Arial"/>
                          <a:ea typeface="Arial"/>
                          <a:cs typeface="Arial"/>
                          <a:sym typeface="Arial"/>
                        </a:rPr>
                        <a:t>(corss_validate, GridSearchCV, train_test_split, learning_curve, etc.)</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Đánh giá mô hình</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sklearn.metrics</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Kỹ thuật đo lường và đánh giá hiệu suất mô hình</a:t>
                      </a:r>
                      <a:br>
                        <a:rPr b="0" lang="en-US" sz="1300" u="none" cap="none" strike="noStrike">
                          <a:solidFill>
                            <a:srgbClr val="262626"/>
                          </a:solidFill>
                          <a:latin typeface="Arial"/>
                          <a:ea typeface="Arial"/>
                          <a:cs typeface="Arial"/>
                          <a:sym typeface="Arial"/>
                        </a:rPr>
                      </a:br>
                      <a:r>
                        <a:rPr b="0" lang="en-US" sz="1300" u="none" cap="none" strike="noStrike">
                          <a:solidFill>
                            <a:srgbClr val="262626"/>
                          </a:solidFill>
                          <a:latin typeface="Arial"/>
                          <a:ea typeface="Arial"/>
                          <a:cs typeface="Arial"/>
                          <a:sym typeface="Arial"/>
                        </a:rPr>
                        <a:t>(accuracy, precision, recall, Đường cong ROC, etc.)</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grpSp>
        <p:nvGrpSpPr>
          <p:cNvPr id="917" name="Google Shape;917;p46"/>
          <p:cNvGrpSpPr/>
          <p:nvPr/>
        </p:nvGrpSpPr>
        <p:grpSpPr>
          <a:xfrm>
            <a:off x="450000" y="450000"/>
            <a:ext cx="9018000" cy="276999"/>
            <a:chOff x="450000" y="450000"/>
            <a:chExt cx="9018000" cy="276999"/>
          </a:xfrm>
        </p:grpSpPr>
        <p:sp>
          <p:nvSpPr>
            <p:cNvPr id="918" name="Google Shape;918;p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Thư viện Python scikit-learn cho Học máy </a:t>
              </a:r>
              <a:endParaRPr sz="1800">
                <a:solidFill>
                  <a:schemeClr val="lt1"/>
                </a:solidFill>
                <a:latin typeface="Arial"/>
                <a:ea typeface="Arial"/>
                <a:cs typeface="Arial"/>
                <a:sym typeface="Arial"/>
              </a:endParaRPr>
            </a:p>
          </p:txBody>
        </p:sp>
        <p:sp>
          <p:nvSpPr>
            <p:cNvPr id="919" name="Google Shape;919;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920" name="Google Shape;920;p4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module scikit chính</a:t>
            </a:r>
            <a:endParaRPr sz="1400">
              <a:solidFill>
                <a:schemeClr val="dk1"/>
              </a:solidFill>
              <a:latin typeface="Arial"/>
              <a:ea typeface="Arial"/>
              <a:cs typeface="Arial"/>
              <a:sym typeface="Arial"/>
            </a:endParaRPr>
          </a:p>
        </p:txBody>
      </p:sp>
      <p:graphicFrame>
        <p:nvGraphicFramePr>
          <p:cNvPr id="921" name="Google Shape;921;p46"/>
          <p:cNvGraphicFramePr/>
          <p:nvPr/>
        </p:nvGraphicFramePr>
        <p:xfrm>
          <a:off x="666751" y="1776242"/>
          <a:ext cx="3000000" cy="3000000"/>
        </p:xfrm>
        <a:graphic>
          <a:graphicData uri="http://schemas.openxmlformats.org/drawingml/2006/table">
            <a:tbl>
              <a:tblPr bandRow="1" firstRow="1">
                <a:noFill/>
                <a:tableStyleId>{DE1EC4D9-30AB-4202-89E6-7118F7DFD111}</a:tableStyleId>
              </a:tblPr>
              <a:tblGrid>
                <a:gridCol w="1404350"/>
                <a:gridCol w="2088225"/>
                <a:gridCol w="5184700"/>
              </a:tblGrid>
              <a:tr h="304025">
                <a:tc>
                  <a:txBody>
                    <a:bodyPr/>
                    <a:lstStyle/>
                    <a:p>
                      <a:pPr indent="0" lvl="0" marL="0" marR="0" rtl="0" algn="ctr">
                        <a:lnSpc>
                          <a:spcPct val="100000"/>
                        </a:lnSpc>
                        <a:spcBef>
                          <a:spcPts val="0"/>
                        </a:spcBef>
                        <a:spcAft>
                          <a:spcPts val="0"/>
                        </a:spcAft>
                        <a:buClr>
                          <a:schemeClr val="dk1"/>
                        </a:buClr>
                        <a:buSzPts val="1400"/>
                        <a:buFont typeface="Arial"/>
                        <a:buNone/>
                      </a:pPr>
                      <a:r>
                        <a:rPr b="0" lang="en-US" sz="1400" u="none" cap="none" strike="noStrike">
                          <a:solidFill>
                            <a:schemeClr val="dk1"/>
                          </a:solidFill>
                          <a:latin typeface="Arial"/>
                          <a:ea typeface="Arial"/>
                          <a:cs typeface="Arial"/>
                          <a:sym typeface="Arial"/>
                        </a:rPr>
                        <a:t>Phân loại</a:t>
                      </a:r>
                      <a:endParaRPr b="0" sz="14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b="0" lang="en-US" sz="1400" u="none" cap="none" strike="noStrike">
                          <a:solidFill>
                            <a:schemeClr val="dk1"/>
                          </a:solidFill>
                          <a:latin typeface="Arial"/>
                          <a:ea typeface="Arial"/>
                          <a:cs typeface="Arial"/>
                          <a:sym typeface="Arial"/>
                        </a:rPr>
                        <a:t>Module</a:t>
                      </a:r>
                      <a:endParaRPr b="0" sz="14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b="0" lang="en-US" sz="1400" u="none" cap="none" strike="noStrike">
                          <a:solidFill>
                            <a:schemeClr val="dk1"/>
                          </a:solidFill>
                          <a:latin typeface="Arial"/>
                          <a:ea typeface="Arial"/>
                          <a:cs typeface="Arial"/>
                          <a:sym typeface="Arial"/>
                        </a:rPr>
                        <a:t>Các chức năng tích hợp</a:t>
                      </a:r>
                      <a:endParaRPr b="0" sz="14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69450">
                <a:tc rowSpan="7">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Thuật toán học máy</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sklearn.ensemble</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Thuật toán Ensemble (Random forest, AdaBoost, bagging, etc.)</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4350">
                <a:tc vMerge="1"/>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sklearn.linear_model</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Thuật toán tuyến tính  (Linear regression, logistic regression, SGD, etc.)</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4350">
                <a:tc vMerge="1"/>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sklearn.naïve_bayes</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Thuật toán Naive Bayes</a:t>
                      </a:r>
                      <a:br>
                        <a:rPr b="0" lang="en-US" sz="1300" u="none" cap="none" strike="noStrike">
                          <a:solidFill>
                            <a:srgbClr val="262626"/>
                          </a:solidFill>
                          <a:latin typeface="Arial"/>
                          <a:ea typeface="Arial"/>
                          <a:cs typeface="Arial"/>
                          <a:sym typeface="Arial"/>
                        </a:rPr>
                      </a:br>
                      <a:r>
                        <a:rPr b="0" lang="en-US" sz="1300" u="none" cap="none" strike="noStrike">
                          <a:solidFill>
                            <a:srgbClr val="262626"/>
                          </a:solidFill>
                          <a:latin typeface="Arial"/>
                          <a:ea typeface="Arial"/>
                          <a:cs typeface="Arial"/>
                          <a:sym typeface="Arial"/>
                        </a:rPr>
                        <a:t>(Bernoulli NB, Gaussian NB, multinomial distribution NB, etc.)</a:t>
                      </a:r>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vMerge="1"/>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sklearn.neighbors</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Thuật toán Nearest neighbor (K-NN, etc.)</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vMerge="1"/>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sklearn.svm</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Thuật toán Support Vector Machine SVM</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vMerge="1"/>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sklearn.tree</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Thuật toán Cây quyết định</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vMerge="1"/>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sklearn.cluster</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Thuật toán Học không giám sát (cụm)</a:t>
                      </a:r>
                      <a:br>
                        <a:rPr b="0" lang="en-US" sz="1300" u="none" cap="none" strike="noStrike">
                          <a:solidFill>
                            <a:srgbClr val="262626"/>
                          </a:solidFill>
                          <a:latin typeface="Arial"/>
                          <a:ea typeface="Arial"/>
                          <a:cs typeface="Arial"/>
                          <a:sym typeface="Arial"/>
                        </a:rPr>
                      </a:br>
                      <a:r>
                        <a:rPr b="0" lang="en-US" sz="1300" u="none" cap="none" strike="noStrike">
                          <a:solidFill>
                            <a:srgbClr val="262626"/>
                          </a:solidFill>
                          <a:latin typeface="Arial"/>
                          <a:ea typeface="Arial"/>
                          <a:cs typeface="Arial"/>
                          <a:sym typeface="Arial"/>
                        </a:rPr>
                        <a:t>(Kmeans, DBSCAN, etc.)</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94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Tính năng</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sklearn.pipeline</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Chuyển đổi nối tiếp xử lý tính năng và thuật toán Học máy, etc.</a:t>
                      </a:r>
                      <a:endParaRPr b="0" sz="1300" u="none" cap="none" strike="noStrike">
                        <a:solidFill>
                          <a:srgbClr val="262626"/>
                        </a:solidFill>
                        <a:latin typeface="Arial"/>
                        <a:ea typeface="Arial"/>
                        <a:cs typeface="Arial"/>
                        <a:sym typeface="Arial"/>
                      </a:endParaRPr>
                    </a:p>
                  </a:txBody>
                  <a:tcPr marT="36000" marB="3600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47"/>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Phân tích dữ liệu dựa trên học máy</a:t>
            </a:r>
            <a:endParaRPr sz="3200">
              <a:solidFill>
                <a:srgbClr val="000000"/>
              </a:solidFill>
              <a:latin typeface="Arial"/>
              <a:ea typeface="Arial"/>
              <a:cs typeface="Arial"/>
              <a:sym typeface="Arial"/>
            </a:endParaRPr>
          </a:p>
        </p:txBody>
      </p:sp>
      <p:sp>
        <p:nvSpPr>
          <p:cNvPr id="928" name="Google Shape;928;p47"/>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sp>
        <p:nvSpPr>
          <p:cNvPr id="929" name="Google Shape;929;p47"/>
          <p:cNvSpPr/>
          <p:nvPr/>
        </p:nvSpPr>
        <p:spPr>
          <a:xfrm>
            <a:off x="1054111" y="3929021"/>
            <a:ext cx="8361797"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Học máy là gì?</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Thư viện Python scikit-learn cho Học máy </a:t>
            </a:r>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1.3. Khởi tạo và phân chia Bộ dữ liệu</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Tiền xử lý dữ liệu để tạo bộ dữ liệu huấn luyện tối ưu</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Thực hành tìm phương thức tối ưu để giải quyết vấn đề với scikit-learn</a:t>
            </a:r>
            <a:endParaRPr sz="1800">
              <a:solidFill>
                <a:srgbClr val="A6A6A6"/>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grpSp>
        <p:nvGrpSpPr>
          <p:cNvPr id="935" name="Google Shape;935;p48"/>
          <p:cNvGrpSpPr/>
          <p:nvPr/>
        </p:nvGrpSpPr>
        <p:grpSpPr>
          <a:xfrm>
            <a:off x="450000" y="450000"/>
            <a:ext cx="9018000" cy="276999"/>
            <a:chOff x="450000" y="450000"/>
            <a:chExt cx="9018000" cy="276999"/>
          </a:xfrm>
        </p:grpSpPr>
        <p:sp>
          <p:nvSpPr>
            <p:cNvPr id="936" name="Google Shape;936;p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Khởi tạo và phân chia Bộ dữ liệu</a:t>
              </a:r>
              <a:endParaRPr sz="1800">
                <a:solidFill>
                  <a:schemeClr val="lt1"/>
                </a:solidFill>
                <a:latin typeface="Arial"/>
                <a:ea typeface="Arial"/>
                <a:cs typeface="Arial"/>
                <a:sym typeface="Arial"/>
              </a:endParaRPr>
            </a:p>
          </p:txBody>
        </p:sp>
        <p:sp>
          <p:nvSpPr>
            <p:cNvPr id="937" name="Google Shape;937;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938" name="Google Shape;938;p48"/>
          <p:cNvSpPr/>
          <p:nvPr/>
        </p:nvSpPr>
        <p:spPr>
          <a:xfrm>
            <a:off x="558924" y="1880828"/>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Mục tiêu</a:t>
            </a:r>
            <a:endParaRPr sz="1400">
              <a:solidFill>
                <a:schemeClr val="dk1"/>
              </a:solidFill>
              <a:latin typeface="Arial"/>
              <a:ea typeface="Arial"/>
              <a:cs typeface="Arial"/>
              <a:sym typeface="Arial"/>
            </a:endParaRPr>
          </a:p>
        </p:txBody>
      </p:sp>
      <p:sp>
        <p:nvSpPr>
          <p:cNvPr id="939" name="Google Shape;939;p48"/>
          <p:cNvSpPr/>
          <p:nvPr/>
        </p:nvSpPr>
        <p:spPr>
          <a:xfrm>
            <a:off x="671261" y="2152891"/>
            <a:ext cx="8632825" cy="225367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hiểu ý nghĩa và tác động lan tỏa của việc quá khớp và khái quát hóa và thiết kế phân chia tập dữ liệu để giải quyết các vấn đề.</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Có thể phân chia hợp lý các tập dữ liệu huấn luyện và kiểm tra cho ứng dụng kỹ thuật Học máy theo mục đích phân tích và tính năng tập dữ liệu.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Có thể phân chia các tập dữ liệu huấn luyện và xác thực và quyết định giá trị k thích hợp để xác thực chéo bằng cách quyết định sự cần thiết của xác thực chéo theo vấn đề và kỹ thuật áp dụng. Có thể phân chia các tập dữ liệu và thực hiện lấy mẫu bằng cách xem xét kết quả dự đoán dựa trên các tính năng dữ liệu và phân phối biến được phân loại.</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Có thể phân tích sự khác biệt giữa các phương thức lấy mẫu khác nhau để phân chia tập dữ liệu và áp dụng phương thức lấy mẫu thích hợp.  </a:t>
            </a:r>
            <a:endParaRPr/>
          </a:p>
        </p:txBody>
      </p:sp>
      <p:sp>
        <p:nvSpPr>
          <p:cNvPr id="940" name="Google Shape;940;p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Khởi tạo và phân chia Bộ dữ liệu</a:t>
            </a:r>
            <a:endParaRPr sz="2400">
              <a:solidFill>
                <a:srgbClr val="0C0C0C"/>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grpSp>
        <p:nvGrpSpPr>
          <p:cNvPr id="946" name="Google Shape;946;p49"/>
          <p:cNvGrpSpPr/>
          <p:nvPr/>
        </p:nvGrpSpPr>
        <p:grpSpPr>
          <a:xfrm>
            <a:off x="450000" y="450000"/>
            <a:ext cx="9018000" cy="276999"/>
            <a:chOff x="450000" y="450000"/>
            <a:chExt cx="9018000" cy="276999"/>
          </a:xfrm>
        </p:grpSpPr>
        <p:sp>
          <p:nvSpPr>
            <p:cNvPr id="947" name="Google Shape;947;p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Khởi tạo và phân chia Bộ dữ liệu</a:t>
              </a:r>
              <a:endParaRPr sz="1800">
                <a:solidFill>
                  <a:schemeClr val="lt1"/>
                </a:solidFill>
                <a:latin typeface="Arial"/>
                <a:ea typeface="Arial"/>
                <a:cs typeface="Arial"/>
                <a:sym typeface="Arial"/>
              </a:endParaRPr>
            </a:p>
          </p:txBody>
        </p:sp>
        <p:sp>
          <p:nvSpPr>
            <p:cNvPr id="948" name="Google Shape;948;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949" name="Google Shape;949;p4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Sự cần thiết của việc phân chia tập dữ liệu</a:t>
            </a:r>
            <a:endParaRPr sz="1400">
              <a:solidFill>
                <a:schemeClr val="dk1"/>
              </a:solidFill>
              <a:latin typeface="Arial"/>
              <a:ea typeface="Arial"/>
              <a:cs typeface="Arial"/>
              <a:sym typeface="Arial"/>
            </a:endParaRPr>
          </a:p>
        </p:txBody>
      </p:sp>
      <p:sp>
        <p:nvSpPr>
          <p:cNvPr id="950" name="Google Shape;950;p49"/>
          <p:cNvSpPr/>
          <p:nvPr/>
        </p:nvSpPr>
        <p:spPr>
          <a:xfrm>
            <a:off x="671261" y="1700808"/>
            <a:ext cx="8632825"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phân tích dữ liệu dựa trên máy học, đặc biệt là khi áp dụng mô hình dựa trên học có giám sát, không phân tích bộ dữ liệu tổng thể mà phân tích bằng cách chia bộ dữ liệu huấn luyện và đánh giá (test).</a:t>
            </a:r>
            <a:endParaRPr sz="1300">
              <a:solidFill>
                <a:srgbClr val="262626"/>
              </a:solidFill>
              <a:latin typeface="Arial"/>
              <a:ea typeface="Arial"/>
              <a:cs typeface="Arial"/>
              <a:sym typeface="Arial"/>
            </a:endParaRPr>
          </a:p>
        </p:txBody>
      </p:sp>
      <p:grpSp>
        <p:nvGrpSpPr>
          <p:cNvPr id="951" name="Google Shape;951;p49"/>
          <p:cNvGrpSpPr/>
          <p:nvPr/>
        </p:nvGrpSpPr>
        <p:grpSpPr>
          <a:xfrm>
            <a:off x="954968" y="2600908"/>
            <a:ext cx="7933747" cy="3260360"/>
            <a:chOff x="700077" y="2685981"/>
            <a:chExt cx="7933747" cy="3260360"/>
          </a:xfrm>
        </p:grpSpPr>
        <p:grpSp>
          <p:nvGrpSpPr>
            <p:cNvPr id="952" name="Google Shape;952;p49"/>
            <p:cNvGrpSpPr/>
            <p:nvPr/>
          </p:nvGrpSpPr>
          <p:grpSpPr>
            <a:xfrm>
              <a:off x="700077" y="2914784"/>
              <a:ext cx="7933747" cy="2514471"/>
              <a:chOff x="700077" y="2914784"/>
              <a:chExt cx="7933747" cy="2514471"/>
            </a:xfrm>
          </p:grpSpPr>
          <p:sp>
            <p:nvSpPr>
              <p:cNvPr id="953" name="Google Shape;953;p49"/>
              <p:cNvSpPr/>
              <p:nvPr/>
            </p:nvSpPr>
            <p:spPr>
              <a:xfrm>
                <a:off x="700077" y="2914784"/>
                <a:ext cx="1553664" cy="2514471"/>
              </a:xfrm>
              <a:prstGeom prst="roundRect">
                <a:avLst>
                  <a:gd fmla="val 11174" name="adj"/>
                </a:avLst>
              </a:prstGeom>
              <a:solidFill>
                <a:srgbClr val="DDEAF6"/>
              </a:solidFill>
              <a:ln cap="flat" cmpd="sng" w="19050">
                <a:solidFill>
                  <a:srgbClr val="8296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Bộ dữ liệu tổng thể</a:t>
                </a:r>
                <a:endParaRPr b="1" sz="1400">
                  <a:solidFill>
                    <a:schemeClr val="dk1"/>
                  </a:solidFill>
                  <a:latin typeface="Arial"/>
                  <a:ea typeface="Arial"/>
                  <a:cs typeface="Arial"/>
                  <a:sym typeface="Arial"/>
                </a:endParaRPr>
              </a:p>
            </p:txBody>
          </p:sp>
          <p:sp>
            <p:nvSpPr>
              <p:cNvPr id="954" name="Google Shape;954;p49"/>
              <p:cNvSpPr/>
              <p:nvPr/>
            </p:nvSpPr>
            <p:spPr>
              <a:xfrm>
                <a:off x="3295228" y="2914784"/>
                <a:ext cx="1914280" cy="1306304"/>
              </a:xfrm>
              <a:prstGeom prst="roundRect">
                <a:avLst>
                  <a:gd fmla="val 12000" name="adj"/>
                </a:avLst>
              </a:prstGeom>
              <a:solidFill>
                <a:srgbClr val="DDEAF6"/>
              </a:solidFill>
              <a:ln cap="flat" cmpd="sng" w="19050">
                <a:solidFill>
                  <a:srgbClr val="8296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Bộ dữ liệu huấn luyện </a:t>
                </a:r>
                <a:endParaRPr/>
              </a:p>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a:p>
                <a:pPr indent="0" lvl="0" marL="0" marR="0" rtl="0" algn="ctr">
                  <a:spcBef>
                    <a:spcPts val="0"/>
                  </a:spcBef>
                  <a:spcAft>
                    <a:spcPts val="0"/>
                  </a:spcAft>
                  <a:buNone/>
                </a:pPr>
                <a:r>
                  <a:rPr b="1" lang="en-US" sz="1400">
                    <a:solidFill>
                      <a:schemeClr val="dk1"/>
                    </a:solidFill>
                    <a:latin typeface="Arial"/>
                    <a:ea typeface="Arial"/>
                    <a:cs typeface="Arial"/>
                    <a:sym typeface="Arial"/>
                  </a:rPr>
                  <a:t>(Thực hiện xác thực chéo K-fold nếu cần thiết)</a:t>
                </a:r>
                <a:endParaRPr b="1" sz="1400">
                  <a:solidFill>
                    <a:schemeClr val="dk1"/>
                  </a:solidFill>
                  <a:latin typeface="Arial"/>
                  <a:ea typeface="Arial"/>
                  <a:cs typeface="Arial"/>
                  <a:sym typeface="Arial"/>
                </a:endParaRPr>
              </a:p>
            </p:txBody>
          </p:sp>
          <p:sp>
            <p:nvSpPr>
              <p:cNvPr id="955" name="Google Shape;955;p49"/>
              <p:cNvSpPr/>
              <p:nvPr/>
            </p:nvSpPr>
            <p:spPr>
              <a:xfrm>
                <a:off x="3295228" y="4426952"/>
                <a:ext cx="1914280" cy="1002303"/>
              </a:xfrm>
              <a:prstGeom prst="roundRect">
                <a:avLst>
                  <a:gd fmla="val 16667" name="adj"/>
                </a:avLst>
              </a:prstGeom>
              <a:solidFill>
                <a:srgbClr val="DDEAF6"/>
              </a:solidFill>
              <a:ln cap="flat" cmpd="sng" w="19050">
                <a:solidFill>
                  <a:srgbClr val="8296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Bộ dữ liệu kiểm tra</a:t>
                </a:r>
                <a:endParaRPr b="1" sz="1400">
                  <a:solidFill>
                    <a:schemeClr val="dk1"/>
                  </a:solidFill>
                  <a:latin typeface="Arial"/>
                  <a:ea typeface="Arial"/>
                  <a:cs typeface="Arial"/>
                  <a:sym typeface="Arial"/>
                </a:endParaRPr>
              </a:p>
            </p:txBody>
          </p:sp>
          <p:sp>
            <p:nvSpPr>
              <p:cNvPr id="956" name="Google Shape;956;p49"/>
              <p:cNvSpPr/>
              <p:nvPr/>
            </p:nvSpPr>
            <p:spPr>
              <a:xfrm>
                <a:off x="5597309" y="4697012"/>
                <a:ext cx="1519341" cy="470167"/>
              </a:xfrm>
              <a:prstGeom prst="roundRect">
                <a:avLst>
                  <a:gd fmla="val 16667" name="adj"/>
                </a:avLst>
              </a:prstGeom>
              <a:solidFill>
                <a:srgbClr val="DDEAF6"/>
              </a:solidFill>
              <a:ln cap="flat" cmpd="sng" w="19050">
                <a:solidFill>
                  <a:srgbClr val="8296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Đánh giá hiệu suất</a:t>
                </a:r>
                <a:endParaRPr b="1" sz="1400">
                  <a:solidFill>
                    <a:schemeClr val="dk1"/>
                  </a:solidFill>
                  <a:latin typeface="Arial"/>
                  <a:ea typeface="Arial"/>
                  <a:cs typeface="Arial"/>
                  <a:sym typeface="Arial"/>
                </a:endParaRPr>
              </a:p>
            </p:txBody>
          </p:sp>
          <p:sp>
            <p:nvSpPr>
              <p:cNvPr id="957" name="Google Shape;957;p49"/>
              <p:cNvSpPr/>
              <p:nvPr/>
            </p:nvSpPr>
            <p:spPr>
              <a:xfrm>
                <a:off x="5707496" y="3003398"/>
                <a:ext cx="1129076" cy="1129076"/>
              </a:xfrm>
              <a:prstGeom prst="ellipse">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Mẫu</a:t>
                </a:r>
                <a:endParaRPr b="1" sz="1600">
                  <a:solidFill>
                    <a:schemeClr val="lt1"/>
                  </a:solidFill>
                  <a:latin typeface="Arial"/>
                  <a:ea typeface="Arial"/>
                  <a:cs typeface="Arial"/>
                  <a:sym typeface="Arial"/>
                </a:endParaRPr>
              </a:p>
            </p:txBody>
          </p:sp>
          <p:sp>
            <p:nvSpPr>
              <p:cNvPr id="958" name="Google Shape;958;p49"/>
              <p:cNvSpPr/>
              <p:nvPr/>
            </p:nvSpPr>
            <p:spPr>
              <a:xfrm>
                <a:off x="7303684" y="3340296"/>
                <a:ext cx="1330140" cy="1330140"/>
              </a:xfrm>
              <a:prstGeom prst="ellipse">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Mẫu hoàn thiện</a:t>
                </a:r>
                <a:endParaRPr b="1" sz="1600">
                  <a:solidFill>
                    <a:schemeClr val="lt1"/>
                  </a:solidFill>
                  <a:latin typeface="Arial"/>
                  <a:ea typeface="Arial"/>
                  <a:cs typeface="Arial"/>
                  <a:sym typeface="Arial"/>
                </a:endParaRPr>
              </a:p>
            </p:txBody>
          </p:sp>
          <p:cxnSp>
            <p:nvCxnSpPr>
              <p:cNvPr id="959" name="Google Shape;959;p49"/>
              <p:cNvCxnSpPr>
                <a:stCxn id="953" idx="3"/>
                <a:endCxn id="954" idx="1"/>
              </p:cNvCxnSpPr>
              <p:nvPr/>
            </p:nvCxnSpPr>
            <p:spPr>
              <a:xfrm flipH="1" rot="10800000">
                <a:off x="2253741" y="3567820"/>
                <a:ext cx="1041600" cy="604200"/>
              </a:xfrm>
              <a:prstGeom prst="bentConnector3">
                <a:avLst>
                  <a:gd fmla="val 50000" name="adj1"/>
                </a:avLst>
              </a:prstGeom>
              <a:noFill/>
              <a:ln cap="flat" cmpd="sng" w="12700">
                <a:solidFill>
                  <a:schemeClr val="dk1"/>
                </a:solidFill>
                <a:prstDash val="solid"/>
                <a:miter lim="800000"/>
                <a:headEnd len="sm" w="sm" type="none"/>
                <a:tailEnd len="med" w="med" type="triangle"/>
              </a:ln>
            </p:spPr>
          </p:cxnSp>
          <p:cxnSp>
            <p:nvCxnSpPr>
              <p:cNvPr id="960" name="Google Shape;960;p49"/>
              <p:cNvCxnSpPr>
                <a:stCxn id="953" idx="3"/>
                <a:endCxn id="955" idx="1"/>
              </p:cNvCxnSpPr>
              <p:nvPr/>
            </p:nvCxnSpPr>
            <p:spPr>
              <a:xfrm>
                <a:off x="2253741" y="4172020"/>
                <a:ext cx="1041600" cy="756000"/>
              </a:xfrm>
              <a:prstGeom prst="bentConnector3">
                <a:avLst>
                  <a:gd fmla="val 50000" name="adj1"/>
                </a:avLst>
              </a:prstGeom>
              <a:noFill/>
              <a:ln cap="flat" cmpd="sng" w="12700">
                <a:solidFill>
                  <a:schemeClr val="dk1"/>
                </a:solidFill>
                <a:prstDash val="solid"/>
                <a:miter lim="800000"/>
                <a:headEnd len="sm" w="sm" type="none"/>
                <a:tailEnd len="med" w="med" type="triangle"/>
              </a:ln>
            </p:spPr>
          </p:cxnSp>
          <p:cxnSp>
            <p:nvCxnSpPr>
              <p:cNvPr id="961" name="Google Shape;961;p49"/>
              <p:cNvCxnSpPr>
                <a:stCxn id="954" idx="3"/>
                <a:endCxn id="957" idx="2"/>
              </p:cNvCxnSpPr>
              <p:nvPr/>
            </p:nvCxnSpPr>
            <p:spPr>
              <a:xfrm>
                <a:off x="5209508" y="3567936"/>
                <a:ext cx="498000" cy="0"/>
              </a:xfrm>
              <a:prstGeom prst="straightConnector1">
                <a:avLst/>
              </a:prstGeom>
              <a:noFill/>
              <a:ln cap="flat" cmpd="sng" w="12700">
                <a:solidFill>
                  <a:schemeClr val="dk1"/>
                </a:solidFill>
                <a:prstDash val="solid"/>
                <a:miter lim="800000"/>
                <a:headEnd len="sm" w="sm" type="none"/>
                <a:tailEnd len="med" w="med" type="triangle"/>
              </a:ln>
            </p:spPr>
          </p:cxnSp>
          <p:cxnSp>
            <p:nvCxnSpPr>
              <p:cNvPr id="962" name="Google Shape;962;p49"/>
              <p:cNvCxnSpPr/>
              <p:nvPr/>
            </p:nvCxnSpPr>
            <p:spPr>
              <a:xfrm rot="10800000">
                <a:off x="6371268" y="4131195"/>
                <a:ext cx="0" cy="558674"/>
              </a:xfrm>
              <a:prstGeom prst="straightConnector1">
                <a:avLst/>
              </a:prstGeom>
              <a:noFill/>
              <a:ln cap="flat" cmpd="sng" w="12700">
                <a:solidFill>
                  <a:schemeClr val="dk1"/>
                </a:solidFill>
                <a:prstDash val="solid"/>
                <a:miter lim="800000"/>
                <a:headEnd len="sm" w="sm" type="none"/>
                <a:tailEnd len="med" w="med" type="triangle"/>
              </a:ln>
            </p:spPr>
          </p:cxnSp>
          <p:cxnSp>
            <p:nvCxnSpPr>
              <p:cNvPr id="963" name="Google Shape;963;p49"/>
              <p:cNvCxnSpPr/>
              <p:nvPr/>
            </p:nvCxnSpPr>
            <p:spPr>
              <a:xfrm>
                <a:off x="6175548" y="4132474"/>
                <a:ext cx="0" cy="564538"/>
              </a:xfrm>
              <a:prstGeom prst="straightConnector1">
                <a:avLst/>
              </a:prstGeom>
              <a:noFill/>
              <a:ln cap="flat" cmpd="sng" w="12700">
                <a:solidFill>
                  <a:schemeClr val="dk1"/>
                </a:solidFill>
                <a:prstDash val="solid"/>
                <a:miter lim="800000"/>
                <a:headEnd len="sm" w="sm" type="none"/>
                <a:tailEnd len="med" w="med" type="triangle"/>
              </a:ln>
            </p:spPr>
          </p:cxnSp>
          <p:cxnSp>
            <p:nvCxnSpPr>
              <p:cNvPr id="964" name="Google Shape;964;p49"/>
              <p:cNvCxnSpPr>
                <a:stCxn id="955" idx="3"/>
                <a:endCxn id="956" idx="1"/>
              </p:cNvCxnSpPr>
              <p:nvPr/>
            </p:nvCxnSpPr>
            <p:spPr>
              <a:xfrm>
                <a:off x="5209508" y="4928104"/>
                <a:ext cx="387900" cy="3900"/>
              </a:xfrm>
              <a:prstGeom prst="straightConnector1">
                <a:avLst/>
              </a:prstGeom>
              <a:noFill/>
              <a:ln cap="flat" cmpd="sng" w="12700">
                <a:solidFill>
                  <a:schemeClr val="dk1"/>
                </a:solidFill>
                <a:prstDash val="solid"/>
                <a:miter lim="800000"/>
                <a:headEnd len="sm" w="sm" type="none"/>
                <a:tailEnd len="sm" w="sm" type="none"/>
              </a:ln>
            </p:spPr>
          </p:cxnSp>
          <p:cxnSp>
            <p:nvCxnSpPr>
              <p:cNvPr id="965" name="Google Shape;965;p49"/>
              <p:cNvCxnSpPr>
                <a:stCxn id="957" idx="6"/>
                <a:endCxn id="958" idx="2"/>
              </p:cNvCxnSpPr>
              <p:nvPr/>
            </p:nvCxnSpPr>
            <p:spPr>
              <a:xfrm>
                <a:off x="6836572" y="3567936"/>
                <a:ext cx="467100" cy="437400"/>
              </a:xfrm>
              <a:prstGeom prst="bentConnector3">
                <a:avLst>
                  <a:gd fmla="val 50000" name="adj1"/>
                </a:avLst>
              </a:prstGeom>
              <a:noFill/>
              <a:ln cap="flat" cmpd="sng" w="12700">
                <a:solidFill>
                  <a:schemeClr val="dk1"/>
                </a:solidFill>
                <a:prstDash val="solid"/>
                <a:miter lim="800000"/>
                <a:headEnd len="sm" w="sm" type="none"/>
                <a:tailEnd len="med" w="med" type="triangle"/>
              </a:ln>
            </p:spPr>
          </p:cxnSp>
          <p:sp>
            <p:nvSpPr>
              <p:cNvPr id="966" name="Google Shape;966;p49"/>
              <p:cNvSpPr/>
              <p:nvPr/>
            </p:nvSpPr>
            <p:spPr>
              <a:xfrm>
                <a:off x="2408198" y="3065948"/>
                <a:ext cx="732573" cy="4001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Phân chia</a:t>
                </a:r>
                <a:endParaRPr/>
              </a:p>
              <a:p>
                <a:pPr indent="0" lvl="0" marL="0" marR="0" rtl="0" algn="ctr">
                  <a:spcBef>
                    <a:spcPts val="0"/>
                  </a:spcBef>
                  <a:spcAft>
                    <a:spcPts val="0"/>
                  </a:spcAft>
                  <a:buNone/>
                </a:pPr>
                <a:r>
                  <a:rPr b="1" lang="en-US" sz="1300">
                    <a:solidFill>
                      <a:srgbClr val="262626"/>
                    </a:solidFill>
                    <a:latin typeface="Arial"/>
                    <a:ea typeface="Arial"/>
                    <a:cs typeface="Arial"/>
                    <a:sym typeface="Arial"/>
                  </a:rPr>
                  <a:t>Bộ dữ liệu</a:t>
                </a:r>
                <a:endParaRPr b="1" sz="1300">
                  <a:solidFill>
                    <a:srgbClr val="262626"/>
                  </a:solidFill>
                  <a:latin typeface="Arial"/>
                  <a:ea typeface="Arial"/>
                  <a:cs typeface="Arial"/>
                  <a:sym typeface="Arial"/>
                </a:endParaRPr>
              </a:p>
            </p:txBody>
          </p:sp>
        </p:grpSp>
        <p:sp>
          <p:nvSpPr>
            <p:cNvPr id="967" name="Google Shape;967;p49"/>
            <p:cNvSpPr/>
            <p:nvPr/>
          </p:nvSpPr>
          <p:spPr>
            <a:xfrm>
              <a:off x="1591429" y="5746286"/>
              <a:ext cx="6282706"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Quy trình mô hình hóa học máy thông qua phân chia bộ dữ liệu huấn luyện và kiểm tra</a:t>
              </a:r>
              <a:endParaRPr b="1" sz="1300">
                <a:solidFill>
                  <a:srgbClr val="262626"/>
                </a:solidFill>
                <a:latin typeface="Arial"/>
                <a:ea typeface="Arial"/>
                <a:cs typeface="Arial"/>
                <a:sym typeface="Arial"/>
              </a:endParaRPr>
            </a:p>
          </p:txBody>
        </p:sp>
        <p:sp>
          <p:nvSpPr>
            <p:cNvPr id="968" name="Google Shape;968;p49"/>
            <p:cNvSpPr/>
            <p:nvPr/>
          </p:nvSpPr>
          <p:spPr>
            <a:xfrm>
              <a:off x="3013411" y="2685981"/>
              <a:ext cx="2487414" cy="2892986"/>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5"/>
          <p:cNvGrpSpPr/>
          <p:nvPr/>
        </p:nvGrpSpPr>
        <p:grpSpPr>
          <a:xfrm>
            <a:off x="450000" y="450000"/>
            <a:ext cx="9018000" cy="276999"/>
            <a:chOff x="450000" y="450000"/>
            <a:chExt cx="9018000" cy="276999"/>
          </a:xfrm>
        </p:grpSpPr>
        <p:sp>
          <p:nvSpPr>
            <p:cNvPr id="198" name="Google Shape;198;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Học máy là gì?</a:t>
              </a:r>
              <a:endParaRPr sz="1800">
                <a:solidFill>
                  <a:schemeClr val="lt1"/>
                </a:solidFill>
                <a:latin typeface="Arial"/>
                <a:ea typeface="Arial"/>
                <a:cs typeface="Arial"/>
                <a:sym typeface="Arial"/>
              </a:endParaRPr>
            </a:p>
          </p:txBody>
        </p:sp>
        <p:sp>
          <p:nvSpPr>
            <p:cNvPr id="199" name="Google Shape;199;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00" name="Google Shape;200;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Học máy là gì?</a:t>
            </a:r>
            <a:endParaRPr/>
          </a:p>
        </p:txBody>
      </p:sp>
      <p:sp>
        <p:nvSpPr>
          <p:cNvPr id="201" name="Google Shape;201;p5"/>
          <p:cNvSpPr/>
          <p:nvPr/>
        </p:nvSpPr>
        <p:spPr>
          <a:xfrm>
            <a:off x="672080" y="4416331"/>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mô hình thống kê có thể “học” từ </a:t>
            </a:r>
            <a:r>
              <a:rPr lang="en-US" sz="1300">
                <a:solidFill>
                  <a:srgbClr val="FF0000"/>
                </a:solidFill>
                <a:latin typeface="Arial"/>
                <a:ea typeface="Arial"/>
                <a:cs typeface="Arial"/>
                <a:sym typeface="Arial"/>
              </a:rPr>
              <a:t>dữ liệu</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mô hình </a:t>
            </a:r>
            <a:r>
              <a:rPr lang="en-US" sz="1300">
                <a:solidFill>
                  <a:srgbClr val="FF0000"/>
                </a:solidFill>
                <a:latin typeface="Arial"/>
                <a:ea typeface="Arial"/>
                <a:cs typeface="Arial"/>
                <a:sym typeface="Arial"/>
              </a:rPr>
              <a:t>đơn giản</a:t>
            </a:r>
            <a:r>
              <a:rPr lang="en-US" sz="1300">
                <a:solidFill>
                  <a:srgbClr val="262626"/>
                </a:solidFill>
                <a:latin typeface="Arial"/>
                <a:ea typeface="Arial"/>
                <a:cs typeface="Arial"/>
                <a:sym typeface="Arial"/>
              </a:rPr>
              <a:t> có thể đưa ra những dự đoán </a:t>
            </a:r>
            <a:r>
              <a:rPr lang="en-US" sz="1300">
                <a:solidFill>
                  <a:srgbClr val="FF0000"/>
                </a:solidFill>
                <a:latin typeface="Arial"/>
                <a:ea typeface="Arial"/>
                <a:cs typeface="Arial"/>
                <a:sym typeface="Arial"/>
              </a:rPr>
              <a:t>phức tạp</a:t>
            </a:r>
            <a:r>
              <a:rPr lang="en-US" sz="1300">
                <a:solidFill>
                  <a:srgbClr val="262626"/>
                </a:solidFill>
                <a:latin typeface="Arial"/>
                <a:ea typeface="Arial"/>
                <a:cs typeface="Arial"/>
                <a:sym typeface="Arial"/>
              </a:rPr>
              <a:t>.</a:t>
            </a:r>
            <a:endParaRPr/>
          </a:p>
        </p:txBody>
      </p:sp>
      <p:sp>
        <p:nvSpPr>
          <p:cNvPr id="202" name="Google Shape;202;p5"/>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Học máy là gì?</a:t>
            </a:r>
            <a:endParaRPr/>
          </a:p>
        </p:txBody>
      </p:sp>
      <p:pic>
        <p:nvPicPr>
          <p:cNvPr id="203" name="Google Shape;203;p5"/>
          <p:cNvPicPr preferRelativeResize="0"/>
          <p:nvPr/>
        </p:nvPicPr>
        <p:blipFill rotWithShape="1">
          <a:blip r:embed="rId3">
            <a:alphaModFix/>
          </a:blip>
          <a:srcRect b="19024" l="19025" r="19024" t="19025"/>
          <a:stretch/>
        </p:blipFill>
        <p:spPr>
          <a:xfrm>
            <a:off x="4105318" y="2353823"/>
            <a:ext cx="1692188" cy="169218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grpSp>
        <p:nvGrpSpPr>
          <p:cNvPr id="974" name="Google Shape;974;p50"/>
          <p:cNvGrpSpPr/>
          <p:nvPr/>
        </p:nvGrpSpPr>
        <p:grpSpPr>
          <a:xfrm>
            <a:off x="450000" y="450000"/>
            <a:ext cx="9018000" cy="276999"/>
            <a:chOff x="450000" y="450000"/>
            <a:chExt cx="9018000" cy="276999"/>
          </a:xfrm>
        </p:grpSpPr>
        <p:sp>
          <p:nvSpPr>
            <p:cNvPr id="975" name="Google Shape;975;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Khởi tạo và phân chia Bộ dữ liệu</a:t>
              </a:r>
              <a:endParaRPr sz="1800">
                <a:solidFill>
                  <a:schemeClr val="lt1"/>
                </a:solidFill>
                <a:latin typeface="Arial"/>
                <a:ea typeface="Arial"/>
                <a:cs typeface="Arial"/>
                <a:sym typeface="Arial"/>
              </a:endParaRPr>
            </a:p>
          </p:txBody>
        </p:sp>
        <p:sp>
          <p:nvSpPr>
            <p:cNvPr id="976" name="Google Shape;976;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977" name="Google Shape;977;p5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Quá khớp và khái quát hóa mô hình </a:t>
            </a:r>
            <a:endParaRPr/>
          </a:p>
        </p:txBody>
      </p:sp>
      <p:sp>
        <p:nvSpPr>
          <p:cNvPr id="978" name="Google Shape;978;p50"/>
          <p:cNvSpPr/>
          <p:nvPr/>
        </p:nvSpPr>
        <p:spPr>
          <a:xfrm>
            <a:off x="671261" y="1700808"/>
            <a:ext cx="8632825" cy="2151084"/>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Nói một cách chính xác, dữ liệu có trong bộ dữ liệu huấn luyện được cung cấp có thể được coi là các giá trị thu được một cách tình cờ. Do đó, một bộ dữ liệu mới thu được để dự đoán các giá trị của các biến mục tiêu mới (hoặc biến phản hồi) không giống với bộ dữ liệu huấn luyện hiện có.</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Khả năng các mẫu từ dữ liệu huấn luyện và dữ liệu mới hoàn toàn phù hợp là cực kỳ thấp. Do đó, khi học mô hình dựa trên máy học, việc quá khớp xảy ra trong việc làm nổi bật mẫu bộ dữ liệu huấn luyện khi phản ánh quá nhiều bộ dữ liệu huấn luyện. Đồng thời, khái quát hóa để dự đoán chính xác dữ liệu mới được thực hiện kém hiệu quả.</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Để ngăn chặn những vấn đề như vậy, bộ dữ liệu thường được chia thành huấn luyện và kiểm tra. Bằng đo lường các máy học với bộ dữ liệu huấn luyện sẽ dự đoán chính xác các biến khách quan của bộ dữ liệu kiểm tra (hoặc biến phản hồi). Tiêu chuẩn được trả về sẽ trở thành tiêu chuẩn đánh giá hiệu suất mô hình.</a:t>
            </a:r>
            <a:endParaRPr sz="1300">
              <a:solidFill>
                <a:srgbClr val="262626"/>
              </a:solidFill>
              <a:latin typeface="Arial"/>
              <a:ea typeface="Arial"/>
              <a:cs typeface="Arial"/>
              <a:sym typeface="Arial"/>
            </a:endParaRPr>
          </a:p>
        </p:txBody>
      </p:sp>
      <p:grpSp>
        <p:nvGrpSpPr>
          <p:cNvPr id="979" name="Google Shape;979;p50"/>
          <p:cNvGrpSpPr/>
          <p:nvPr/>
        </p:nvGrpSpPr>
        <p:grpSpPr>
          <a:xfrm>
            <a:off x="1730570" y="4169198"/>
            <a:ext cx="6353190" cy="1866779"/>
            <a:chOff x="1646364" y="1751181"/>
            <a:chExt cx="6521804" cy="2031594"/>
          </a:xfrm>
        </p:grpSpPr>
        <p:grpSp>
          <p:nvGrpSpPr>
            <p:cNvPr id="980" name="Google Shape;980;p50"/>
            <p:cNvGrpSpPr/>
            <p:nvPr/>
          </p:nvGrpSpPr>
          <p:grpSpPr>
            <a:xfrm>
              <a:off x="1831340" y="2335090"/>
              <a:ext cx="1092200" cy="927120"/>
              <a:chOff x="1831340" y="2335090"/>
              <a:chExt cx="1092200" cy="927120"/>
            </a:xfrm>
          </p:grpSpPr>
          <p:cxnSp>
            <p:nvCxnSpPr>
              <p:cNvPr id="981" name="Google Shape;981;p50"/>
              <p:cNvCxnSpPr/>
              <p:nvPr/>
            </p:nvCxnSpPr>
            <p:spPr>
              <a:xfrm>
                <a:off x="1831340" y="2702560"/>
                <a:ext cx="1092200" cy="162560"/>
              </a:xfrm>
              <a:prstGeom prst="straightConnector1">
                <a:avLst/>
              </a:prstGeom>
              <a:noFill/>
              <a:ln cap="flat" cmpd="sng" w="12700">
                <a:solidFill>
                  <a:srgbClr val="1429A0"/>
                </a:solidFill>
                <a:prstDash val="solid"/>
                <a:miter lim="800000"/>
                <a:headEnd len="sm" w="sm" type="none"/>
                <a:tailEnd len="sm" w="sm" type="none"/>
              </a:ln>
            </p:spPr>
          </p:cxnSp>
          <p:sp>
            <p:nvSpPr>
              <p:cNvPr id="982" name="Google Shape;982;p50"/>
              <p:cNvSpPr/>
              <p:nvPr/>
            </p:nvSpPr>
            <p:spPr>
              <a:xfrm>
                <a:off x="1840230" y="268751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3" name="Google Shape;983;p50"/>
              <p:cNvSpPr/>
              <p:nvPr/>
            </p:nvSpPr>
            <p:spPr>
              <a:xfrm>
                <a:off x="1901190" y="248177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4" name="Google Shape;984;p50"/>
              <p:cNvSpPr/>
              <p:nvPr/>
            </p:nvSpPr>
            <p:spPr>
              <a:xfrm>
                <a:off x="1960245" y="240367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5" name="Google Shape;985;p50"/>
              <p:cNvSpPr/>
              <p:nvPr/>
            </p:nvSpPr>
            <p:spPr>
              <a:xfrm>
                <a:off x="2013585" y="235985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6" name="Google Shape;986;p50"/>
              <p:cNvSpPr/>
              <p:nvPr/>
            </p:nvSpPr>
            <p:spPr>
              <a:xfrm>
                <a:off x="2036445" y="236557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50"/>
              <p:cNvSpPr/>
              <p:nvPr/>
            </p:nvSpPr>
            <p:spPr>
              <a:xfrm>
                <a:off x="2105025" y="256178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8" name="Google Shape;988;p50"/>
              <p:cNvSpPr/>
              <p:nvPr/>
            </p:nvSpPr>
            <p:spPr>
              <a:xfrm>
                <a:off x="2137410" y="264560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Google Shape;989;p50"/>
              <p:cNvSpPr/>
              <p:nvPr/>
            </p:nvSpPr>
            <p:spPr>
              <a:xfrm>
                <a:off x="2173605" y="275609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0" name="Google Shape;990;p50"/>
              <p:cNvSpPr/>
              <p:nvPr/>
            </p:nvSpPr>
            <p:spPr>
              <a:xfrm>
                <a:off x="2668905" y="23350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1" name="Google Shape;991;p50"/>
              <p:cNvSpPr/>
              <p:nvPr/>
            </p:nvSpPr>
            <p:spPr>
              <a:xfrm>
                <a:off x="2737485" y="23350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2" name="Google Shape;992;p50"/>
              <p:cNvSpPr/>
              <p:nvPr/>
            </p:nvSpPr>
            <p:spPr>
              <a:xfrm>
                <a:off x="2747010" y="239605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3" name="Google Shape;993;p50"/>
              <p:cNvSpPr/>
              <p:nvPr/>
            </p:nvSpPr>
            <p:spPr>
              <a:xfrm>
                <a:off x="2491740" y="29104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4" name="Google Shape;994;p50"/>
              <p:cNvSpPr/>
              <p:nvPr/>
            </p:nvSpPr>
            <p:spPr>
              <a:xfrm>
                <a:off x="2484120" y="29332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5" name="Google Shape;995;p50"/>
              <p:cNvSpPr/>
              <p:nvPr/>
            </p:nvSpPr>
            <p:spPr>
              <a:xfrm>
                <a:off x="2386965" y="30628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6" name="Google Shape;996;p50"/>
              <p:cNvSpPr/>
              <p:nvPr/>
            </p:nvSpPr>
            <p:spPr>
              <a:xfrm>
                <a:off x="2276475" y="308756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7" name="Google Shape;997;p50"/>
              <p:cNvSpPr/>
              <p:nvPr/>
            </p:nvSpPr>
            <p:spPr>
              <a:xfrm>
                <a:off x="2287905" y="313709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8" name="Google Shape;998;p50"/>
              <p:cNvSpPr/>
              <p:nvPr/>
            </p:nvSpPr>
            <p:spPr>
              <a:xfrm>
                <a:off x="2286000" y="315233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9" name="Google Shape;999;p50"/>
              <p:cNvSpPr/>
              <p:nvPr/>
            </p:nvSpPr>
            <p:spPr>
              <a:xfrm>
                <a:off x="2348865" y="31732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0" name="Google Shape;1000;p50"/>
              <p:cNvSpPr/>
              <p:nvPr/>
            </p:nvSpPr>
            <p:spPr>
              <a:xfrm>
                <a:off x="2369820" y="31732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1" name="Google Shape;1001;p50"/>
              <p:cNvSpPr/>
              <p:nvPr/>
            </p:nvSpPr>
            <p:spPr>
              <a:xfrm>
                <a:off x="2411730" y="321901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02" name="Google Shape;1002;p50"/>
            <p:cNvGrpSpPr/>
            <p:nvPr/>
          </p:nvGrpSpPr>
          <p:grpSpPr>
            <a:xfrm>
              <a:off x="3147060" y="1969770"/>
              <a:ext cx="1059180" cy="1292440"/>
              <a:chOff x="3147060" y="1969770"/>
              <a:chExt cx="1059180" cy="1292440"/>
            </a:xfrm>
          </p:grpSpPr>
          <p:sp>
            <p:nvSpPr>
              <p:cNvPr id="1003" name="Google Shape;1003;p50"/>
              <p:cNvSpPr/>
              <p:nvPr/>
            </p:nvSpPr>
            <p:spPr>
              <a:xfrm>
                <a:off x="3150870" y="26894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Google Shape;1004;p50"/>
              <p:cNvSpPr/>
              <p:nvPr/>
            </p:nvSpPr>
            <p:spPr>
              <a:xfrm>
                <a:off x="3147060" y="1969770"/>
                <a:ext cx="1059180" cy="1046330"/>
              </a:xfrm>
              <a:custGeom>
                <a:rect b="b" l="l" r="r" t="t"/>
                <a:pathLst>
                  <a:path extrusionOk="0" h="1046330" w="1059180">
                    <a:moveTo>
                      <a:pt x="0" y="160020"/>
                    </a:moveTo>
                    <a:cubicBezTo>
                      <a:pt x="17860" y="217567"/>
                      <a:pt x="62548" y="364173"/>
                      <a:pt x="85725" y="436245"/>
                    </a:cubicBezTo>
                    <a:cubicBezTo>
                      <a:pt x="108902" y="508317"/>
                      <a:pt x="119063" y="542290"/>
                      <a:pt x="139065" y="592455"/>
                    </a:cubicBezTo>
                    <a:cubicBezTo>
                      <a:pt x="159067" y="642620"/>
                      <a:pt x="175578" y="682625"/>
                      <a:pt x="205740" y="737235"/>
                    </a:cubicBezTo>
                    <a:cubicBezTo>
                      <a:pt x="235903" y="791845"/>
                      <a:pt x="282258" y="872173"/>
                      <a:pt x="320040" y="920115"/>
                    </a:cubicBezTo>
                    <a:cubicBezTo>
                      <a:pt x="357823" y="968058"/>
                      <a:pt x="391160" y="1005523"/>
                      <a:pt x="432435" y="1024890"/>
                    </a:cubicBezTo>
                    <a:cubicBezTo>
                      <a:pt x="473710" y="1044258"/>
                      <a:pt x="523240" y="1055688"/>
                      <a:pt x="567690" y="1036320"/>
                    </a:cubicBezTo>
                    <a:cubicBezTo>
                      <a:pt x="612140" y="1016953"/>
                      <a:pt x="654050" y="971550"/>
                      <a:pt x="699135" y="908685"/>
                    </a:cubicBezTo>
                    <a:cubicBezTo>
                      <a:pt x="744220" y="845820"/>
                      <a:pt x="797878" y="744220"/>
                      <a:pt x="838200" y="659130"/>
                    </a:cubicBezTo>
                    <a:cubicBezTo>
                      <a:pt x="865505" y="594043"/>
                      <a:pt x="910908" y="483870"/>
                      <a:pt x="941070" y="398145"/>
                    </a:cubicBezTo>
                    <a:cubicBezTo>
                      <a:pt x="960755" y="336550"/>
                      <a:pt x="999490" y="211138"/>
                      <a:pt x="1019175" y="144780"/>
                    </a:cubicBezTo>
                    <a:cubicBezTo>
                      <a:pt x="1033145" y="99060"/>
                      <a:pt x="1052513" y="9525"/>
                      <a:pt x="1059180" y="0"/>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5" name="Google Shape;1005;p50"/>
              <p:cNvSpPr/>
              <p:nvPr/>
            </p:nvSpPr>
            <p:spPr>
              <a:xfrm>
                <a:off x="3208020" y="24836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50"/>
              <p:cNvSpPr/>
              <p:nvPr/>
            </p:nvSpPr>
            <p:spPr>
              <a:xfrm>
                <a:off x="3267075" y="24074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7" name="Google Shape;1007;p50"/>
              <p:cNvSpPr/>
              <p:nvPr/>
            </p:nvSpPr>
            <p:spPr>
              <a:xfrm>
                <a:off x="3320415" y="235985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8" name="Google Shape;1008;p50"/>
              <p:cNvSpPr/>
              <p:nvPr/>
            </p:nvSpPr>
            <p:spPr>
              <a:xfrm>
                <a:off x="3343275" y="236366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9" name="Google Shape;1009;p50"/>
              <p:cNvSpPr/>
              <p:nvPr/>
            </p:nvSpPr>
            <p:spPr>
              <a:xfrm>
                <a:off x="3413760" y="256178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0" name="Google Shape;1010;p50"/>
              <p:cNvSpPr/>
              <p:nvPr/>
            </p:nvSpPr>
            <p:spPr>
              <a:xfrm>
                <a:off x="3448050" y="264560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1" name="Google Shape;1011;p50"/>
              <p:cNvSpPr/>
              <p:nvPr/>
            </p:nvSpPr>
            <p:spPr>
              <a:xfrm>
                <a:off x="3484245" y="27541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2" name="Google Shape;1012;p50"/>
              <p:cNvSpPr/>
              <p:nvPr/>
            </p:nvSpPr>
            <p:spPr>
              <a:xfrm>
                <a:off x="3979545" y="23350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3" name="Google Shape;1013;p50"/>
              <p:cNvSpPr/>
              <p:nvPr/>
            </p:nvSpPr>
            <p:spPr>
              <a:xfrm>
                <a:off x="4048125" y="233699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4" name="Google Shape;1014;p50"/>
              <p:cNvSpPr/>
              <p:nvPr/>
            </p:nvSpPr>
            <p:spPr>
              <a:xfrm>
                <a:off x="4051935" y="239605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5" name="Google Shape;1015;p50"/>
              <p:cNvSpPr/>
              <p:nvPr/>
            </p:nvSpPr>
            <p:spPr>
              <a:xfrm>
                <a:off x="3798570" y="291230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6" name="Google Shape;1016;p50"/>
              <p:cNvSpPr/>
              <p:nvPr/>
            </p:nvSpPr>
            <p:spPr>
              <a:xfrm>
                <a:off x="3798570" y="293707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7" name="Google Shape;1017;p50"/>
              <p:cNvSpPr/>
              <p:nvPr/>
            </p:nvSpPr>
            <p:spPr>
              <a:xfrm>
                <a:off x="3699510" y="30589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8" name="Google Shape;1018;p50"/>
              <p:cNvSpPr/>
              <p:nvPr/>
            </p:nvSpPr>
            <p:spPr>
              <a:xfrm>
                <a:off x="3581400" y="30856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9" name="Google Shape;1019;p50"/>
              <p:cNvSpPr/>
              <p:nvPr/>
            </p:nvSpPr>
            <p:spPr>
              <a:xfrm>
                <a:off x="3600450" y="314281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0" name="Google Shape;1020;p50"/>
              <p:cNvSpPr/>
              <p:nvPr/>
            </p:nvSpPr>
            <p:spPr>
              <a:xfrm>
                <a:off x="3602355" y="315233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1" name="Google Shape;1021;p50"/>
              <p:cNvSpPr/>
              <p:nvPr/>
            </p:nvSpPr>
            <p:spPr>
              <a:xfrm>
                <a:off x="3663315" y="317138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2" name="Google Shape;1022;p50"/>
              <p:cNvSpPr/>
              <p:nvPr/>
            </p:nvSpPr>
            <p:spPr>
              <a:xfrm>
                <a:off x="3682365" y="317138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3" name="Google Shape;1023;p50"/>
              <p:cNvSpPr/>
              <p:nvPr/>
            </p:nvSpPr>
            <p:spPr>
              <a:xfrm>
                <a:off x="3726180" y="321901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24" name="Google Shape;1024;p50"/>
            <p:cNvGrpSpPr/>
            <p:nvPr/>
          </p:nvGrpSpPr>
          <p:grpSpPr>
            <a:xfrm>
              <a:off x="4455160" y="1968500"/>
              <a:ext cx="957580" cy="1292720"/>
              <a:chOff x="4455160" y="1968500"/>
              <a:chExt cx="957580" cy="1292720"/>
            </a:xfrm>
          </p:grpSpPr>
          <p:sp>
            <p:nvSpPr>
              <p:cNvPr id="1025" name="Google Shape;1025;p50"/>
              <p:cNvSpPr/>
              <p:nvPr/>
            </p:nvSpPr>
            <p:spPr>
              <a:xfrm>
                <a:off x="4466024" y="26871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6" name="Google Shape;1026;p50"/>
              <p:cNvSpPr/>
              <p:nvPr/>
            </p:nvSpPr>
            <p:spPr>
              <a:xfrm>
                <a:off x="4455160" y="1968500"/>
                <a:ext cx="957580" cy="1177719"/>
              </a:xfrm>
              <a:custGeom>
                <a:rect b="b" l="l" r="r" t="t"/>
                <a:pathLst>
                  <a:path extrusionOk="0" h="1177719" w="957580">
                    <a:moveTo>
                      <a:pt x="0" y="627380"/>
                    </a:moveTo>
                    <a:cubicBezTo>
                      <a:pt x="19473" y="592243"/>
                      <a:pt x="38947" y="557107"/>
                      <a:pt x="60960" y="538480"/>
                    </a:cubicBezTo>
                    <a:cubicBezTo>
                      <a:pt x="82973" y="519853"/>
                      <a:pt x="110067" y="514350"/>
                      <a:pt x="132080" y="515620"/>
                    </a:cubicBezTo>
                    <a:cubicBezTo>
                      <a:pt x="154093" y="516890"/>
                      <a:pt x="168910" y="521970"/>
                      <a:pt x="193040" y="546100"/>
                    </a:cubicBezTo>
                    <a:cubicBezTo>
                      <a:pt x="217170" y="570230"/>
                      <a:pt x="225637" y="571500"/>
                      <a:pt x="276860" y="660400"/>
                    </a:cubicBezTo>
                    <a:cubicBezTo>
                      <a:pt x="328083" y="749300"/>
                      <a:pt x="438573" y="993563"/>
                      <a:pt x="500380" y="1079500"/>
                    </a:cubicBezTo>
                    <a:cubicBezTo>
                      <a:pt x="562187" y="1165437"/>
                      <a:pt x="604097" y="1184063"/>
                      <a:pt x="647700" y="1176020"/>
                    </a:cubicBezTo>
                    <a:cubicBezTo>
                      <a:pt x="691303" y="1167977"/>
                      <a:pt x="726863" y="1113790"/>
                      <a:pt x="762000" y="1031240"/>
                    </a:cubicBezTo>
                    <a:cubicBezTo>
                      <a:pt x="797137" y="948690"/>
                      <a:pt x="825923" y="852593"/>
                      <a:pt x="858520" y="680720"/>
                    </a:cubicBezTo>
                    <a:cubicBezTo>
                      <a:pt x="891117" y="508847"/>
                      <a:pt x="924348" y="254423"/>
                      <a:pt x="957580" y="0"/>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7" name="Google Shape;1027;p50"/>
              <p:cNvSpPr/>
              <p:nvPr/>
            </p:nvSpPr>
            <p:spPr>
              <a:xfrm>
                <a:off x="4521904" y="24788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8" name="Google Shape;1028;p50"/>
              <p:cNvSpPr/>
              <p:nvPr/>
            </p:nvSpPr>
            <p:spPr>
              <a:xfrm>
                <a:off x="4580324" y="24001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9" name="Google Shape;1029;p50"/>
              <p:cNvSpPr/>
              <p:nvPr/>
            </p:nvSpPr>
            <p:spPr>
              <a:xfrm>
                <a:off x="4633664" y="23620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0" name="Google Shape;1030;p50"/>
              <p:cNvSpPr/>
              <p:nvPr/>
            </p:nvSpPr>
            <p:spPr>
              <a:xfrm>
                <a:off x="4656524" y="23671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1" name="Google Shape;1031;p50"/>
              <p:cNvSpPr/>
              <p:nvPr/>
            </p:nvSpPr>
            <p:spPr>
              <a:xfrm>
                <a:off x="4725104" y="25550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2" name="Google Shape;1032;p50"/>
              <p:cNvSpPr/>
              <p:nvPr/>
            </p:nvSpPr>
            <p:spPr>
              <a:xfrm>
                <a:off x="4758124" y="26439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3" name="Google Shape;1033;p50"/>
              <p:cNvSpPr/>
              <p:nvPr/>
            </p:nvSpPr>
            <p:spPr>
              <a:xfrm>
                <a:off x="4791144" y="27582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4" name="Google Shape;1034;p50"/>
              <p:cNvSpPr/>
              <p:nvPr/>
            </p:nvSpPr>
            <p:spPr>
              <a:xfrm>
                <a:off x="4890204" y="30834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5" name="Google Shape;1035;p50"/>
              <p:cNvSpPr/>
              <p:nvPr/>
            </p:nvSpPr>
            <p:spPr>
              <a:xfrm>
                <a:off x="4910524" y="31418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6" name="Google Shape;1036;p50"/>
              <p:cNvSpPr/>
              <p:nvPr/>
            </p:nvSpPr>
            <p:spPr>
              <a:xfrm>
                <a:off x="4910524" y="31494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7" name="Google Shape;1037;p50"/>
              <p:cNvSpPr/>
              <p:nvPr/>
            </p:nvSpPr>
            <p:spPr>
              <a:xfrm>
                <a:off x="4971484" y="31748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8" name="Google Shape;1038;p50"/>
              <p:cNvSpPr/>
              <p:nvPr/>
            </p:nvSpPr>
            <p:spPr>
              <a:xfrm>
                <a:off x="4991804" y="31697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9" name="Google Shape;1039;p50"/>
              <p:cNvSpPr/>
              <p:nvPr/>
            </p:nvSpPr>
            <p:spPr>
              <a:xfrm>
                <a:off x="5029904" y="32180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50"/>
              <p:cNvSpPr/>
              <p:nvPr/>
            </p:nvSpPr>
            <p:spPr>
              <a:xfrm>
                <a:off x="5012124" y="30580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1" name="Google Shape;1041;p50"/>
              <p:cNvSpPr/>
              <p:nvPr/>
            </p:nvSpPr>
            <p:spPr>
              <a:xfrm>
                <a:off x="5111184" y="29106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2" name="Google Shape;1042;p50"/>
              <p:cNvSpPr/>
              <p:nvPr/>
            </p:nvSpPr>
            <p:spPr>
              <a:xfrm>
                <a:off x="5108644" y="29284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3" name="Google Shape;1043;p50"/>
              <p:cNvSpPr/>
              <p:nvPr/>
            </p:nvSpPr>
            <p:spPr>
              <a:xfrm>
                <a:off x="5286444" y="23315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4" name="Google Shape;1044;p50"/>
              <p:cNvSpPr/>
              <p:nvPr/>
            </p:nvSpPr>
            <p:spPr>
              <a:xfrm>
                <a:off x="5360104" y="23315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5" name="Google Shape;1045;p50"/>
              <p:cNvSpPr/>
              <p:nvPr/>
            </p:nvSpPr>
            <p:spPr>
              <a:xfrm>
                <a:off x="5362644" y="23976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46" name="Google Shape;1046;p50"/>
            <p:cNvGrpSpPr/>
            <p:nvPr/>
          </p:nvGrpSpPr>
          <p:grpSpPr>
            <a:xfrm>
              <a:off x="5760720" y="2308472"/>
              <a:ext cx="1089660" cy="1069728"/>
              <a:chOff x="5760720" y="2308472"/>
              <a:chExt cx="1089660" cy="1069728"/>
            </a:xfrm>
          </p:grpSpPr>
          <p:sp>
            <p:nvSpPr>
              <p:cNvPr id="1047" name="Google Shape;1047;p50"/>
              <p:cNvSpPr/>
              <p:nvPr/>
            </p:nvSpPr>
            <p:spPr>
              <a:xfrm>
                <a:off x="5760720" y="2308472"/>
                <a:ext cx="1089660" cy="1069728"/>
              </a:xfrm>
              <a:custGeom>
                <a:rect b="b" l="l" r="r" t="t"/>
                <a:pathLst>
                  <a:path extrusionOk="0" h="1069728" w="1089660">
                    <a:moveTo>
                      <a:pt x="0" y="770008"/>
                    </a:moveTo>
                    <a:cubicBezTo>
                      <a:pt x="5503" y="691268"/>
                      <a:pt x="15240" y="572311"/>
                      <a:pt x="27940" y="472828"/>
                    </a:cubicBezTo>
                    <a:cubicBezTo>
                      <a:pt x="40640" y="373345"/>
                      <a:pt x="61383" y="247615"/>
                      <a:pt x="76200" y="173108"/>
                    </a:cubicBezTo>
                    <a:cubicBezTo>
                      <a:pt x="91017" y="98601"/>
                      <a:pt x="100753" y="52458"/>
                      <a:pt x="116840" y="25788"/>
                    </a:cubicBezTo>
                    <a:cubicBezTo>
                      <a:pt x="132927" y="-882"/>
                      <a:pt x="151130" y="-9772"/>
                      <a:pt x="172720" y="13088"/>
                    </a:cubicBezTo>
                    <a:cubicBezTo>
                      <a:pt x="194310" y="35948"/>
                      <a:pt x="209127" y="55845"/>
                      <a:pt x="246380" y="162948"/>
                    </a:cubicBezTo>
                    <a:cubicBezTo>
                      <a:pt x="283633" y="270051"/>
                      <a:pt x="354330" y="541831"/>
                      <a:pt x="396240" y="655708"/>
                    </a:cubicBezTo>
                    <a:cubicBezTo>
                      <a:pt x="438150" y="769585"/>
                      <a:pt x="461010" y="822925"/>
                      <a:pt x="497840" y="846208"/>
                    </a:cubicBezTo>
                    <a:cubicBezTo>
                      <a:pt x="534670" y="869491"/>
                      <a:pt x="575310" y="866105"/>
                      <a:pt x="617220" y="795408"/>
                    </a:cubicBezTo>
                    <a:cubicBezTo>
                      <a:pt x="659130" y="724711"/>
                      <a:pt x="707390" y="539715"/>
                      <a:pt x="749300" y="422028"/>
                    </a:cubicBezTo>
                    <a:cubicBezTo>
                      <a:pt x="791210" y="304341"/>
                      <a:pt x="834813" y="147708"/>
                      <a:pt x="868680" y="89288"/>
                    </a:cubicBezTo>
                    <a:cubicBezTo>
                      <a:pt x="902547" y="30868"/>
                      <a:pt x="926677" y="21131"/>
                      <a:pt x="952500" y="71508"/>
                    </a:cubicBezTo>
                    <a:cubicBezTo>
                      <a:pt x="978323" y="121885"/>
                      <a:pt x="1000760" y="225178"/>
                      <a:pt x="1023620" y="391548"/>
                    </a:cubicBezTo>
                    <a:cubicBezTo>
                      <a:pt x="1046480" y="557918"/>
                      <a:pt x="1068070" y="813823"/>
                      <a:pt x="1089660" y="1069728"/>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8" name="Google Shape;1048;p50"/>
              <p:cNvSpPr/>
              <p:nvPr/>
            </p:nvSpPr>
            <p:spPr>
              <a:xfrm>
                <a:off x="5771584" y="26871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9" name="Google Shape;1049;p50"/>
              <p:cNvSpPr/>
              <p:nvPr/>
            </p:nvSpPr>
            <p:spPr>
              <a:xfrm>
                <a:off x="5832544" y="24839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p50"/>
              <p:cNvSpPr/>
              <p:nvPr/>
            </p:nvSpPr>
            <p:spPr>
              <a:xfrm>
                <a:off x="5890964" y="24026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1" name="Google Shape;1051;p50"/>
              <p:cNvSpPr/>
              <p:nvPr/>
            </p:nvSpPr>
            <p:spPr>
              <a:xfrm>
                <a:off x="5941764" y="23595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2" name="Google Shape;1052;p50"/>
              <p:cNvSpPr/>
              <p:nvPr/>
            </p:nvSpPr>
            <p:spPr>
              <a:xfrm>
                <a:off x="5967164" y="23620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3" name="Google Shape;1053;p50"/>
              <p:cNvSpPr/>
              <p:nvPr/>
            </p:nvSpPr>
            <p:spPr>
              <a:xfrm>
                <a:off x="6030664" y="25601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4" name="Google Shape;1054;p50"/>
              <p:cNvSpPr/>
              <p:nvPr/>
            </p:nvSpPr>
            <p:spPr>
              <a:xfrm>
                <a:off x="6068764" y="26439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5" name="Google Shape;1055;p50"/>
              <p:cNvSpPr/>
              <p:nvPr/>
            </p:nvSpPr>
            <p:spPr>
              <a:xfrm>
                <a:off x="6101784" y="27506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6" name="Google Shape;1056;p50"/>
              <p:cNvSpPr/>
              <p:nvPr/>
            </p:nvSpPr>
            <p:spPr>
              <a:xfrm>
                <a:off x="6198304" y="30834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50"/>
              <p:cNvSpPr/>
              <p:nvPr/>
            </p:nvSpPr>
            <p:spPr>
              <a:xfrm>
                <a:off x="6320224" y="30580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50"/>
              <p:cNvSpPr/>
              <p:nvPr/>
            </p:nvSpPr>
            <p:spPr>
              <a:xfrm>
                <a:off x="6421824" y="29081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50"/>
              <p:cNvSpPr/>
              <p:nvPr/>
            </p:nvSpPr>
            <p:spPr>
              <a:xfrm>
                <a:off x="6421824" y="29284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50"/>
              <p:cNvSpPr/>
              <p:nvPr/>
            </p:nvSpPr>
            <p:spPr>
              <a:xfrm>
                <a:off x="6218624" y="31367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1" name="Google Shape;1061;p50"/>
              <p:cNvSpPr/>
              <p:nvPr/>
            </p:nvSpPr>
            <p:spPr>
              <a:xfrm>
                <a:off x="6218624" y="31519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2" name="Google Shape;1062;p50"/>
              <p:cNvSpPr/>
              <p:nvPr/>
            </p:nvSpPr>
            <p:spPr>
              <a:xfrm>
                <a:off x="6277044" y="31748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3" name="Google Shape;1063;p50"/>
              <p:cNvSpPr/>
              <p:nvPr/>
            </p:nvSpPr>
            <p:spPr>
              <a:xfrm>
                <a:off x="6302444" y="31697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4" name="Google Shape;1064;p50"/>
              <p:cNvSpPr/>
              <p:nvPr/>
            </p:nvSpPr>
            <p:spPr>
              <a:xfrm>
                <a:off x="6340544" y="32129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5" name="Google Shape;1065;p50"/>
              <p:cNvSpPr/>
              <p:nvPr/>
            </p:nvSpPr>
            <p:spPr>
              <a:xfrm>
                <a:off x="6599624" y="23290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6" name="Google Shape;1066;p50"/>
              <p:cNvSpPr/>
              <p:nvPr/>
            </p:nvSpPr>
            <p:spPr>
              <a:xfrm>
                <a:off x="6665664" y="23290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7" name="Google Shape;1067;p50"/>
              <p:cNvSpPr/>
              <p:nvPr/>
            </p:nvSpPr>
            <p:spPr>
              <a:xfrm>
                <a:off x="6675824" y="23976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68" name="Google Shape;1068;p50"/>
            <p:cNvGrpSpPr/>
            <p:nvPr/>
          </p:nvGrpSpPr>
          <p:grpSpPr>
            <a:xfrm>
              <a:off x="7075874" y="1969770"/>
              <a:ext cx="951885" cy="1619251"/>
              <a:chOff x="7075874" y="1969770"/>
              <a:chExt cx="951885" cy="1619251"/>
            </a:xfrm>
          </p:grpSpPr>
          <p:sp>
            <p:nvSpPr>
              <p:cNvPr id="1069" name="Google Shape;1069;p50"/>
              <p:cNvSpPr/>
              <p:nvPr/>
            </p:nvSpPr>
            <p:spPr>
              <a:xfrm>
                <a:off x="7090410" y="1969771"/>
                <a:ext cx="723900" cy="1619250"/>
              </a:xfrm>
              <a:custGeom>
                <a:rect b="b" l="l" r="r" t="t"/>
                <a:pathLst>
                  <a:path extrusionOk="0" h="1619250" w="723900">
                    <a:moveTo>
                      <a:pt x="0" y="1619250"/>
                    </a:moveTo>
                    <a:cubicBezTo>
                      <a:pt x="1587" y="1281430"/>
                      <a:pt x="3175" y="946467"/>
                      <a:pt x="7620" y="716280"/>
                    </a:cubicBezTo>
                    <a:cubicBezTo>
                      <a:pt x="12065" y="486093"/>
                      <a:pt x="17145" y="273685"/>
                      <a:pt x="26670" y="238125"/>
                    </a:cubicBezTo>
                    <a:cubicBezTo>
                      <a:pt x="36195" y="202565"/>
                      <a:pt x="53340" y="445452"/>
                      <a:pt x="64770" y="502920"/>
                    </a:cubicBezTo>
                    <a:cubicBezTo>
                      <a:pt x="76200" y="560388"/>
                      <a:pt x="81915" y="601980"/>
                      <a:pt x="95250" y="582930"/>
                    </a:cubicBezTo>
                    <a:cubicBezTo>
                      <a:pt x="108585" y="563880"/>
                      <a:pt x="125730" y="410845"/>
                      <a:pt x="144780" y="388620"/>
                    </a:cubicBezTo>
                    <a:cubicBezTo>
                      <a:pt x="163830" y="366395"/>
                      <a:pt x="188278" y="399733"/>
                      <a:pt x="209550" y="449580"/>
                    </a:cubicBezTo>
                    <a:cubicBezTo>
                      <a:pt x="230822" y="499427"/>
                      <a:pt x="274320" y="595630"/>
                      <a:pt x="306705" y="699135"/>
                    </a:cubicBezTo>
                    <a:cubicBezTo>
                      <a:pt x="339090" y="802640"/>
                      <a:pt x="377508" y="989013"/>
                      <a:pt x="403860" y="1070610"/>
                    </a:cubicBezTo>
                    <a:cubicBezTo>
                      <a:pt x="430212" y="1152207"/>
                      <a:pt x="443230" y="1169353"/>
                      <a:pt x="464820" y="1188720"/>
                    </a:cubicBezTo>
                    <a:cubicBezTo>
                      <a:pt x="486410" y="1208087"/>
                      <a:pt x="508953" y="1184910"/>
                      <a:pt x="533400" y="1186815"/>
                    </a:cubicBezTo>
                    <a:cubicBezTo>
                      <a:pt x="557847" y="1188720"/>
                      <a:pt x="590550" y="1234122"/>
                      <a:pt x="611505" y="1200150"/>
                    </a:cubicBezTo>
                    <a:cubicBezTo>
                      <a:pt x="632460" y="1166178"/>
                      <a:pt x="641985" y="1158240"/>
                      <a:pt x="659130" y="982980"/>
                    </a:cubicBezTo>
                    <a:cubicBezTo>
                      <a:pt x="676275" y="807720"/>
                      <a:pt x="699453" y="310831"/>
                      <a:pt x="714375" y="148589"/>
                    </a:cubicBezTo>
                    <a:cubicBezTo>
                      <a:pt x="729297" y="-13653"/>
                      <a:pt x="718185" y="23177"/>
                      <a:pt x="723900" y="0"/>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0" name="Google Shape;1070;p50"/>
              <p:cNvSpPr/>
              <p:nvPr/>
            </p:nvSpPr>
            <p:spPr>
              <a:xfrm>
                <a:off x="7905750" y="1969770"/>
                <a:ext cx="112395" cy="1619250"/>
              </a:xfrm>
              <a:custGeom>
                <a:rect b="b" l="l" r="r" t="t"/>
                <a:pathLst>
                  <a:path extrusionOk="0" h="1619250" w="112395">
                    <a:moveTo>
                      <a:pt x="0" y="0"/>
                    </a:moveTo>
                    <a:cubicBezTo>
                      <a:pt x="13017" y="280829"/>
                      <a:pt x="33655" y="595630"/>
                      <a:pt x="45720" y="683895"/>
                    </a:cubicBezTo>
                    <a:cubicBezTo>
                      <a:pt x="57785" y="772160"/>
                      <a:pt x="65088" y="578802"/>
                      <a:pt x="72390" y="529590"/>
                    </a:cubicBezTo>
                    <a:cubicBezTo>
                      <a:pt x="79692" y="480378"/>
                      <a:pt x="84137" y="344170"/>
                      <a:pt x="89535" y="388620"/>
                    </a:cubicBezTo>
                    <a:cubicBezTo>
                      <a:pt x="94933" y="433070"/>
                      <a:pt x="101283" y="618173"/>
                      <a:pt x="104775" y="796290"/>
                    </a:cubicBezTo>
                    <a:cubicBezTo>
                      <a:pt x="108267" y="974407"/>
                      <a:pt x="110490" y="1457325"/>
                      <a:pt x="110490" y="1457325"/>
                    </a:cubicBezTo>
                    <a:cubicBezTo>
                      <a:pt x="110808" y="1594485"/>
                      <a:pt x="111601" y="1606867"/>
                      <a:pt x="112395" y="1619250"/>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1" name="Google Shape;1071;p50"/>
              <p:cNvSpPr/>
              <p:nvPr/>
            </p:nvSpPr>
            <p:spPr>
              <a:xfrm>
                <a:off x="7075874" y="269097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2" name="Google Shape;1072;p50"/>
              <p:cNvSpPr/>
              <p:nvPr/>
            </p:nvSpPr>
            <p:spPr>
              <a:xfrm>
                <a:off x="7136834" y="24814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3" name="Google Shape;1073;p50"/>
              <p:cNvSpPr/>
              <p:nvPr/>
            </p:nvSpPr>
            <p:spPr>
              <a:xfrm>
                <a:off x="7344479" y="255952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4" name="Google Shape;1074;p50"/>
              <p:cNvSpPr/>
              <p:nvPr/>
            </p:nvSpPr>
            <p:spPr>
              <a:xfrm>
                <a:off x="7376864" y="264334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5" name="Google Shape;1075;p50"/>
              <p:cNvSpPr/>
              <p:nvPr/>
            </p:nvSpPr>
            <p:spPr>
              <a:xfrm>
                <a:off x="7411154" y="275764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6" name="Google Shape;1076;p50"/>
              <p:cNvSpPr/>
              <p:nvPr/>
            </p:nvSpPr>
            <p:spPr>
              <a:xfrm>
                <a:off x="7512119" y="308530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7" name="Google Shape;1077;p50"/>
              <p:cNvSpPr/>
              <p:nvPr/>
            </p:nvSpPr>
            <p:spPr>
              <a:xfrm>
                <a:off x="7525454" y="313864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8" name="Google Shape;1078;p50"/>
              <p:cNvSpPr/>
              <p:nvPr/>
            </p:nvSpPr>
            <p:spPr>
              <a:xfrm>
                <a:off x="7527359" y="31519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9" name="Google Shape;1079;p50"/>
              <p:cNvSpPr/>
              <p:nvPr/>
            </p:nvSpPr>
            <p:spPr>
              <a:xfrm>
                <a:off x="7584509" y="317293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0" name="Google Shape;1080;p50"/>
              <p:cNvSpPr/>
              <p:nvPr/>
            </p:nvSpPr>
            <p:spPr>
              <a:xfrm>
                <a:off x="7614989" y="31672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1" name="Google Shape;1081;p50"/>
              <p:cNvSpPr/>
              <p:nvPr/>
            </p:nvSpPr>
            <p:spPr>
              <a:xfrm>
                <a:off x="7649279" y="321865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2" name="Google Shape;1082;p50"/>
              <p:cNvSpPr/>
              <p:nvPr/>
            </p:nvSpPr>
            <p:spPr>
              <a:xfrm>
                <a:off x="7626419" y="305673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3" name="Google Shape;1083;p50"/>
              <p:cNvSpPr/>
              <p:nvPr/>
            </p:nvSpPr>
            <p:spPr>
              <a:xfrm>
                <a:off x="7727384" y="29081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4" name="Google Shape;1084;p50"/>
              <p:cNvSpPr/>
              <p:nvPr/>
            </p:nvSpPr>
            <p:spPr>
              <a:xfrm>
                <a:off x="7725479" y="29310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5" name="Google Shape;1085;p50"/>
              <p:cNvSpPr/>
              <p:nvPr/>
            </p:nvSpPr>
            <p:spPr>
              <a:xfrm>
                <a:off x="7984559" y="23937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6" name="Google Shape;1086;p50"/>
              <p:cNvSpPr/>
              <p:nvPr/>
            </p:nvSpPr>
            <p:spPr>
              <a:xfrm>
                <a:off x="7971224" y="233283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7" name="Google Shape;1087;p50"/>
              <p:cNvSpPr/>
              <p:nvPr/>
            </p:nvSpPr>
            <p:spPr>
              <a:xfrm>
                <a:off x="7908359" y="233092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8" name="Google Shape;1088;p50"/>
              <p:cNvSpPr/>
              <p:nvPr/>
            </p:nvSpPr>
            <p:spPr>
              <a:xfrm>
                <a:off x="7195889" y="240712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9" name="Google Shape;1089;p50"/>
              <p:cNvSpPr/>
              <p:nvPr/>
            </p:nvSpPr>
            <p:spPr>
              <a:xfrm>
                <a:off x="7249229" y="23595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0" name="Google Shape;1090;p50"/>
              <p:cNvSpPr/>
              <p:nvPr/>
            </p:nvSpPr>
            <p:spPr>
              <a:xfrm>
                <a:off x="7273994" y="236331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91" name="Google Shape;1091;p50"/>
            <p:cNvGrpSpPr/>
            <p:nvPr/>
          </p:nvGrpSpPr>
          <p:grpSpPr>
            <a:xfrm>
              <a:off x="1646364" y="1751181"/>
              <a:ext cx="1284776" cy="2031594"/>
              <a:chOff x="1646364" y="1751181"/>
              <a:chExt cx="1284776" cy="2031594"/>
            </a:xfrm>
          </p:grpSpPr>
          <p:sp>
            <p:nvSpPr>
              <p:cNvPr id="1092" name="Google Shape;1092;p50"/>
              <p:cNvSpPr/>
              <p:nvPr/>
            </p:nvSpPr>
            <p:spPr>
              <a:xfrm>
                <a:off x="1830725" y="1968499"/>
                <a:ext cx="1100415" cy="1620521"/>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3" name="Google Shape;1093;p50"/>
              <p:cNvSpPr txBox="1"/>
              <p:nvPr/>
            </p:nvSpPr>
            <p:spPr>
              <a:xfrm>
                <a:off x="2298075" y="3610590"/>
                <a:ext cx="166626" cy="172185"/>
              </a:xfrm>
              <a:prstGeom prst="rect">
                <a:avLst/>
              </a:prstGeom>
              <a:blipFill rotWithShape="1">
                <a:blip r:embed="rId3">
                  <a:alphaModFix/>
                </a:blip>
                <a:stretch>
                  <a:fillRect b="-3447" l="-370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94" name="Google Shape;1094;p50"/>
              <p:cNvSpPr txBox="1"/>
              <p:nvPr/>
            </p:nvSpPr>
            <p:spPr>
              <a:xfrm>
                <a:off x="1646364" y="2607925"/>
                <a:ext cx="157171" cy="182542"/>
              </a:xfrm>
              <a:prstGeom prst="rect">
                <a:avLst/>
              </a:prstGeom>
              <a:blipFill rotWithShape="1">
                <a:blip r:embed="rId4">
                  <a:alphaModFix/>
                </a:blip>
                <a:stretch>
                  <a:fillRect b="-39285" l="-19998" r="-19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95" name="Google Shape;1095;p50"/>
              <p:cNvSpPr txBox="1"/>
              <p:nvPr/>
            </p:nvSpPr>
            <p:spPr>
              <a:xfrm>
                <a:off x="2220216" y="1751181"/>
                <a:ext cx="307104" cy="184222"/>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1st</a:t>
                </a:r>
                <a:endParaRPr/>
              </a:p>
            </p:txBody>
          </p:sp>
        </p:grpSp>
        <p:grpSp>
          <p:nvGrpSpPr>
            <p:cNvPr id="1096" name="Google Shape;1096;p50"/>
            <p:cNvGrpSpPr/>
            <p:nvPr/>
          </p:nvGrpSpPr>
          <p:grpSpPr>
            <a:xfrm>
              <a:off x="2956375" y="1751181"/>
              <a:ext cx="1283378" cy="2031594"/>
              <a:chOff x="2956375" y="1751181"/>
              <a:chExt cx="1283378" cy="2031594"/>
            </a:xfrm>
          </p:grpSpPr>
          <p:sp>
            <p:nvSpPr>
              <p:cNvPr id="1097" name="Google Shape;1097;p50"/>
              <p:cNvSpPr txBox="1"/>
              <p:nvPr/>
            </p:nvSpPr>
            <p:spPr>
              <a:xfrm>
                <a:off x="3545958" y="1751181"/>
                <a:ext cx="307104" cy="184222"/>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2nd</a:t>
                </a:r>
                <a:endParaRPr/>
              </a:p>
            </p:txBody>
          </p:sp>
          <p:sp>
            <p:nvSpPr>
              <p:cNvPr id="1098" name="Google Shape;1098;p50"/>
              <p:cNvSpPr/>
              <p:nvPr/>
            </p:nvSpPr>
            <p:spPr>
              <a:xfrm>
                <a:off x="3139338" y="1968499"/>
                <a:ext cx="1100415" cy="1620521"/>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9" name="Google Shape;1099;p50"/>
              <p:cNvSpPr txBox="1"/>
              <p:nvPr/>
            </p:nvSpPr>
            <p:spPr>
              <a:xfrm>
                <a:off x="3601608" y="3610590"/>
                <a:ext cx="166626" cy="172185"/>
              </a:xfrm>
              <a:prstGeom prst="rect">
                <a:avLst/>
              </a:prstGeom>
              <a:blipFill rotWithShape="1">
                <a:blip r:embed="rId3">
                  <a:alphaModFix/>
                </a:blip>
                <a:stretch>
                  <a:fillRect b="-3447" l="-370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00" name="Google Shape;1100;p50"/>
              <p:cNvSpPr txBox="1"/>
              <p:nvPr/>
            </p:nvSpPr>
            <p:spPr>
              <a:xfrm>
                <a:off x="2956375" y="2614848"/>
                <a:ext cx="157171" cy="182542"/>
              </a:xfrm>
              <a:prstGeom prst="rect">
                <a:avLst/>
              </a:prstGeom>
              <a:blipFill rotWithShape="1">
                <a:blip r:embed="rId4">
                  <a:alphaModFix/>
                </a:blip>
                <a:stretch>
                  <a:fillRect b="-39285" l="-19998" r="-19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101" name="Google Shape;1101;p50"/>
            <p:cNvGrpSpPr/>
            <p:nvPr/>
          </p:nvGrpSpPr>
          <p:grpSpPr>
            <a:xfrm>
              <a:off x="4257708" y="1751181"/>
              <a:ext cx="1286902" cy="2031594"/>
              <a:chOff x="4257708" y="1751181"/>
              <a:chExt cx="1286902" cy="2031594"/>
            </a:xfrm>
          </p:grpSpPr>
          <p:sp>
            <p:nvSpPr>
              <p:cNvPr id="1102" name="Google Shape;1102;p50"/>
              <p:cNvSpPr txBox="1"/>
              <p:nvPr/>
            </p:nvSpPr>
            <p:spPr>
              <a:xfrm>
                <a:off x="4833079" y="1751181"/>
                <a:ext cx="307104" cy="184222"/>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3rd</a:t>
                </a:r>
                <a:endParaRPr/>
              </a:p>
            </p:txBody>
          </p:sp>
          <p:sp>
            <p:nvSpPr>
              <p:cNvPr id="1103" name="Google Shape;1103;p50"/>
              <p:cNvSpPr/>
              <p:nvPr/>
            </p:nvSpPr>
            <p:spPr>
              <a:xfrm>
                <a:off x="4444195" y="1968499"/>
                <a:ext cx="1100415" cy="1620521"/>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4" name="Google Shape;1104;p50"/>
              <p:cNvSpPr txBox="1"/>
              <p:nvPr/>
            </p:nvSpPr>
            <p:spPr>
              <a:xfrm>
                <a:off x="4911545" y="3610590"/>
                <a:ext cx="166626" cy="172185"/>
              </a:xfrm>
              <a:prstGeom prst="rect">
                <a:avLst/>
              </a:prstGeom>
              <a:blipFill rotWithShape="1">
                <a:blip r:embed="rId3">
                  <a:alphaModFix/>
                </a:blip>
                <a:stretch>
                  <a:fillRect b="-3447" l="-370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05" name="Google Shape;1105;p50"/>
              <p:cNvSpPr txBox="1"/>
              <p:nvPr/>
            </p:nvSpPr>
            <p:spPr>
              <a:xfrm>
                <a:off x="4257708" y="2607925"/>
                <a:ext cx="157171" cy="182542"/>
              </a:xfrm>
              <a:prstGeom prst="rect">
                <a:avLst/>
              </a:prstGeom>
              <a:blipFill rotWithShape="1">
                <a:blip r:embed="rId4">
                  <a:alphaModFix/>
                </a:blip>
                <a:stretch>
                  <a:fillRect b="-39285" l="-19998" r="-19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106" name="Google Shape;1106;p50"/>
            <p:cNvGrpSpPr/>
            <p:nvPr/>
          </p:nvGrpSpPr>
          <p:grpSpPr>
            <a:xfrm>
              <a:off x="5566125" y="1751181"/>
              <a:ext cx="1289125" cy="2031594"/>
              <a:chOff x="5566125" y="1751181"/>
              <a:chExt cx="1289125" cy="2031594"/>
            </a:xfrm>
          </p:grpSpPr>
          <p:sp>
            <p:nvSpPr>
              <p:cNvPr id="1107" name="Google Shape;1107;p50"/>
              <p:cNvSpPr txBox="1"/>
              <p:nvPr/>
            </p:nvSpPr>
            <p:spPr>
              <a:xfrm>
                <a:off x="6158821" y="1751181"/>
                <a:ext cx="307104" cy="184222"/>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4th</a:t>
                </a:r>
                <a:endParaRPr b="0" sz="1100">
                  <a:solidFill>
                    <a:schemeClr val="dk1"/>
                  </a:solidFill>
                  <a:latin typeface="Arial"/>
                  <a:ea typeface="Arial"/>
                  <a:cs typeface="Arial"/>
                  <a:sym typeface="Arial"/>
                </a:endParaRPr>
              </a:p>
            </p:txBody>
          </p:sp>
          <p:sp>
            <p:nvSpPr>
              <p:cNvPr id="1108" name="Google Shape;1108;p50"/>
              <p:cNvSpPr/>
              <p:nvPr/>
            </p:nvSpPr>
            <p:spPr>
              <a:xfrm>
                <a:off x="5754835" y="1968499"/>
                <a:ext cx="1100415" cy="1620521"/>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9" name="Google Shape;1109;p50"/>
              <p:cNvSpPr txBox="1"/>
              <p:nvPr/>
            </p:nvSpPr>
            <p:spPr>
              <a:xfrm>
                <a:off x="6222185" y="3610590"/>
                <a:ext cx="166626" cy="172185"/>
              </a:xfrm>
              <a:prstGeom prst="rect">
                <a:avLst/>
              </a:prstGeom>
              <a:blipFill rotWithShape="1">
                <a:blip r:embed="rId3">
                  <a:alphaModFix/>
                </a:blip>
                <a:stretch>
                  <a:fillRect b="-3447" l="-370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10" name="Google Shape;1110;p50"/>
              <p:cNvSpPr txBox="1"/>
              <p:nvPr/>
            </p:nvSpPr>
            <p:spPr>
              <a:xfrm>
                <a:off x="5566125" y="2611289"/>
                <a:ext cx="157171" cy="182542"/>
              </a:xfrm>
              <a:prstGeom prst="rect">
                <a:avLst/>
              </a:prstGeom>
              <a:blipFill rotWithShape="1">
                <a:blip r:embed="rId5">
                  <a:alphaModFix/>
                </a:blip>
                <a:stretch>
                  <a:fillRect b="-40740" l="-19998" r="-19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111" name="Google Shape;1111;p50"/>
            <p:cNvGrpSpPr/>
            <p:nvPr/>
          </p:nvGrpSpPr>
          <p:grpSpPr>
            <a:xfrm>
              <a:off x="6887518" y="1751181"/>
              <a:ext cx="1280650" cy="2031594"/>
              <a:chOff x="6887518" y="1751181"/>
              <a:chExt cx="1280650" cy="2031594"/>
            </a:xfrm>
          </p:grpSpPr>
          <p:sp>
            <p:nvSpPr>
              <p:cNvPr id="1112" name="Google Shape;1112;p50"/>
              <p:cNvSpPr txBox="1"/>
              <p:nvPr/>
            </p:nvSpPr>
            <p:spPr>
              <a:xfrm>
                <a:off x="7483037" y="1751181"/>
                <a:ext cx="307104" cy="184222"/>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12th</a:t>
                </a:r>
                <a:endParaRPr b="0" sz="1100">
                  <a:solidFill>
                    <a:schemeClr val="dk1"/>
                  </a:solidFill>
                  <a:latin typeface="Arial"/>
                  <a:ea typeface="Arial"/>
                  <a:cs typeface="Arial"/>
                  <a:sym typeface="Arial"/>
                </a:endParaRPr>
              </a:p>
            </p:txBody>
          </p:sp>
          <p:sp>
            <p:nvSpPr>
              <p:cNvPr id="1113" name="Google Shape;1113;p50"/>
              <p:cNvSpPr/>
              <p:nvPr/>
            </p:nvSpPr>
            <p:spPr>
              <a:xfrm>
                <a:off x="7067753" y="1968499"/>
                <a:ext cx="1100415" cy="1620521"/>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4" name="Google Shape;1114;p50"/>
              <p:cNvSpPr txBox="1"/>
              <p:nvPr/>
            </p:nvSpPr>
            <p:spPr>
              <a:xfrm>
                <a:off x="7535103" y="3610590"/>
                <a:ext cx="166626" cy="172185"/>
              </a:xfrm>
              <a:prstGeom prst="rect">
                <a:avLst/>
              </a:prstGeom>
              <a:blipFill rotWithShape="1">
                <a:blip r:embed="rId3">
                  <a:alphaModFix/>
                </a:blip>
                <a:stretch>
                  <a:fillRect b="-3447" l="-370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15" name="Google Shape;1115;p50"/>
              <p:cNvSpPr txBox="1"/>
              <p:nvPr/>
            </p:nvSpPr>
            <p:spPr>
              <a:xfrm>
                <a:off x="6887518" y="2639087"/>
                <a:ext cx="157171" cy="182542"/>
              </a:xfrm>
              <a:prstGeom prst="rect">
                <a:avLst/>
              </a:prstGeom>
              <a:blipFill rotWithShape="1">
                <a:blip r:embed="rId6">
                  <a:alphaModFix/>
                </a:blip>
                <a:stretch>
                  <a:fillRect b="-40740" l="-19229" r="-1538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1116" name="Google Shape;1116;p50"/>
          <p:cNvSpPr/>
          <p:nvPr/>
        </p:nvSpPr>
        <p:spPr>
          <a:xfrm>
            <a:off x="1943746" y="6089491"/>
            <a:ext cx="5994128"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Quá khớp và chưa khớp</a:t>
            </a:r>
            <a:endParaRPr b="1" sz="1300">
              <a:solidFill>
                <a:srgbClr val="262626"/>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grpSp>
        <p:nvGrpSpPr>
          <p:cNvPr id="1122" name="Google Shape;1122;p51"/>
          <p:cNvGrpSpPr/>
          <p:nvPr/>
        </p:nvGrpSpPr>
        <p:grpSpPr>
          <a:xfrm>
            <a:off x="450000" y="450000"/>
            <a:ext cx="9018000" cy="276999"/>
            <a:chOff x="450000" y="450000"/>
            <a:chExt cx="9018000" cy="276999"/>
          </a:xfrm>
        </p:grpSpPr>
        <p:sp>
          <p:nvSpPr>
            <p:cNvPr id="1123" name="Google Shape;1123;p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Khởi tạo và phân chia Bộ dữ liệu</a:t>
              </a:r>
              <a:endParaRPr sz="1800">
                <a:solidFill>
                  <a:schemeClr val="lt1"/>
                </a:solidFill>
                <a:latin typeface="Arial"/>
                <a:ea typeface="Arial"/>
                <a:cs typeface="Arial"/>
                <a:sym typeface="Arial"/>
              </a:endParaRPr>
            </a:p>
          </p:txBody>
        </p:sp>
        <p:sp>
          <p:nvSpPr>
            <p:cNvPr id="1124" name="Google Shape;1124;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125" name="Google Shape;1125;p5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Quá khớp và khái quát hóa mô hình hóa </a:t>
            </a:r>
            <a:endParaRPr/>
          </a:p>
        </p:txBody>
      </p:sp>
      <p:sp>
        <p:nvSpPr>
          <p:cNvPr id="1126" name="Google Shape;1126;p51"/>
          <p:cNvSpPr/>
          <p:nvPr/>
        </p:nvSpPr>
        <p:spPr>
          <a:xfrm>
            <a:off x="1865198" y="3749806"/>
            <a:ext cx="6153212"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Quá khớp và chưa khớp</a:t>
            </a:r>
            <a:endParaRPr b="1" sz="1300">
              <a:solidFill>
                <a:srgbClr val="262626"/>
              </a:solidFill>
              <a:latin typeface="Arial"/>
              <a:ea typeface="Arial"/>
              <a:cs typeface="Arial"/>
              <a:sym typeface="Arial"/>
            </a:endParaRPr>
          </a:p>
        </p:txBody>
      </p:sp>
      <p:sp>
        <p:nvSpPr>
          <p:cNvPr id="1127" name="Google Shape;1127;p51"/>
          <p:cNvSpPr/>
          <p:nvPr/>
        </p:nvSpPr>
        <p:spPr>
          <a:xfrm>
            <a:off x="671261" y="4115749"/>
            <a:ext cx="8632825" cy="165351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Ngay cả khi học máy tìm ra giải pháp tối ưu trong phân phối dữ liệu, một biên độ lỗi lớn vẫn xảy ra vì mô hình có dung lượng nhỏ. Một hiện tượng như vậy được gọi là chưa khớp; Mô hình phương trình tuyến tính ở hình ngoài cùng bên trái ở trên là một ví dụ.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giải pháp thay thế dễ dàng là sử dụng các đa thức bậc cao hơn, là các phương trình phi tuyến tính.</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Hình ngoài cùng bên phải được cung cấp ở trên được áp dụng với đa thức bậc 12.</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Sức chứa của mô hình trở nên lớn hơn và có 13 tham số để ước lượng.</a:t>
            </a:r>
            <a:endParaRPr/>
          </a:p>
        </p:txBody>
      </p:sp>
      <p:sp>
        <p:nvSpPr>
          <p:cNvPr id="1128" name="Google Shape;1128;p51"/>
          <p:cNvSpPr txBox="1"/>
          <p:nvPr/>
        </p:nvSpPr>
        <p:spPr>
          <a:xfrm>
            <a:off x="2826649" y="5841268"/>
            <a:ext cx="4249525" cy="44114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129" name="Google Shape;1129;p51"/>
          <p:cNvGrpSpPr/>
          <p:nvPr/>
        </p:nvGrpSpPr>
        <p:grpSpPr>
          <a:xfrm>
            <a:off x="1676474" y="1778245"/>
            <a:ext cx="6353190" cy="1866779"/>
            <a:chOff x="1646364" y="1751181"/>
            <a:chExt cx="6521804" cy="2031594"/>
          </a:xfrm>
        </p:grpSpPr>
        <p:grpSp>
          <p:nvGrpSpPr>
            <p:cNvPr id="1130" name="Google Shape;1130;p51"/>
            <p:cNvGrpSpPr/>
            <p:nvPr/>
          </p:nvGrpSpPr>
          <p:grpSpPr>
            <a:xfrm>
              <a:off x="1831340" y="2335090"/>
              <a:ext cx="1092200" cy="927120"/>
              <a:chOff x="1831340" y="2335090"/>
              <a:chExt cx="1092200" cy="927120"/>
            </a:xfrm>
          </p:grpSpPr>
          <p:cxnSp>
            <p:nvCxnSpPr>
              <p:cNvPr id="1131" name="Google Shape;1131;p51"/>
              <p:cNvCxnSpPr/>
              <p:nvPr/>
            </p:nvCxnSpPr>
            <p:spPr>
              <a:xfrm>
                <a:off x="1831340" y="2702560"/>
                <a:ext cx="1092200" cy="162560"/>
              </a:xfrm>
              <a:prstGeom prst="straightConnector1">
                <a:avLst/>
              </a:prstGeom>
              <a:noFill/>
              <a:ln cap="flat" cmpd="sng" w="12700">
                <a:solidFill>
                  <a:srgbClr val="1429A0"/>
                </a:solidFill>
                <a:prstDash val="solid"/>
                <a:miter lim="800000"/>
                <a:headEnd len="sm" w="sm" type="none"/>
                <a:tailEnd len="sm" w="sm" type="none"/>
              </a:ln>
            </p:spPr>
          </p:cxnSp>
          <p:sp>
            <p:nvSpPr>
              <p:cNvPr id="1132" name="Google Shape;1132;p51"/>
              <p:cNvSpPr/>
              <p:nvPr/>
            </p:nvSpPr>
            <p:spPr>
              <a:xfrm>
                <a:off x="1840230" y="268751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3" name="Google Shape;1133;p51"/>
              <p:cNvSpPr/>
              <p:nvPr/>
            </p:nvSpPr>
            <p:spPr>
              <a:xfrm>
                <a:off x="1901190" y="248177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4" name="Google Shape;1134;p51"/>
              <p:cNvSpPr/>
              <p:nvPr/>
            </p:nvSpPr>
            <p:spPr>
              <a:xfrm>
                <a:off x="1960245" y="240367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5" name="Google Shape;1135;p51"/>
              <p:cNvSpPr/>
              <p:nvPr/>
            </p:nvSpPr>
            <p:spPr>
              <a:xfrm>
                <a:off x="2013585" y="235985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6" name="Google Shape;1136;p51"/>
              <p:cNvSpPr/>
              <p:nvPr/>
            </p:nvSpPr>
            <p:spPr>
              <a:xfrm>
                <a:off x="2036445" y="236557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7" name="Google Shape;1137;p51"/>
              <p:cNvSpPr/>
              <p:nvPr/>
            </p:nvSpPr>
            <p:spPr>
              <a:xfrm>
                <a:off x="2105025" y="256178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8" name="Google Shape;1138;p51"/>
              <p:cNvSpPr/>
              <p:nvPr/>
            </p:nvSpPr>
            <p:spPr>
              <a:xfrm>
                <a:off x="2137410" y="264560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9" name="Google Shape;1139;p51"/>
              <p:cNvSpPr/>
              <p:nvPr/>
            </p:nvSpPr>
            <p:spPr>
              <a:xfrm>
                <a:off x="2173605" y="275609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0" name="Google Shape;1140;p51"/>
              <p:cNvSpPr/>
              <p:nvPr/>
            </p:nvSpPr>
            <p:spPr>
              <a:xfrm>
                <a:off x="2668905" y="23350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1" name="Google Shape;1141;p51"/>
              <p:cNvSpPr/>
              <p:nvPr/>
            </p:nvSpPr>
            <p:spPr>
              <a:xfrm>
                <a:off x="2737485" y="23350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2" name="Google Shape;1142;p51"/>
              <p:cNvSpPr/>
              <p:nvPr/>
            </p:nvSpPr>
            <p:spPr>
              <a:xfrm>
                <a:off x="2747010" y="239605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3" name="Google Shape;1143;p51"/>
              <p:cNvSpPr/>
              <p:nvPr/>
            </p:nvSpPr>
            <p:spPr>
              <a:xfrm>
                <a:off x="2491740" y="29104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4" name="Google Shape;1144;p51"/>
              <p:cNvSpPr/>
              <p:nvPr/>
            </p:nvSpPr>
            <p:spPr>
              <a:xfrm>
                <a:off x="2484120" y="29332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5" name="Google Shape;1145;p51"/>
              <p:cNvSpPr/>
              <p:nvPr/>
            </p:nvSpPr>
            <p:spPr>
              <a:xfrm>
                <a:off x="2386965" y="30628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6" name="Google Shape;1146;p51"/>
              <p:cNvSpPr/>
              <p:nvPr/>
            </p:nvSpPr>
            <p:spPr>
              <a:xfrm>
                <a:off x="2276475" y="308756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7" name="Google Shape;1147;p51"/>
              <p:cNvSpPr/>
              <p:nvPr/>
            </p:nvSpPr>
            <p:spPr>
              <a:xfrm>
                <a:off x="2287905" y="313709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8" name="Google Shape;1148;p51"/>
              <p:cNvSpPr/>
              <p:nvPr/>
            </p:nvSpPr>
            <p:spPr>
              <a:xfrm>
                <a:off x="2286000" y="315233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9" name="Google Shape;1149;p51"/>
              <p:cNvSpPr/>
              <p:nvPr/>
            </p:nvSpPr>
            <p:spPr>
              <a:xfrm>
                <a:off x="2348865" y="31732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0" name="Google Shape;1150;p51"/>
              <p:cNvSpPr/>
              <p:nvPr/>
            </p:nvSpPr>
            <p:spPr>
              <a:xfrm>
                <a:off x="2369820" y="31732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1" name="Google Shape;1151;p51"/>
              <p:cNvSpPr/>
              <p:nvPr/>
            </p:nvSpPr>
            <p:spPr>
              <a:xfrm>
                <a:off x="2411730" y="321901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52" name="Google Shape;1152;p51"/>
            <p:cNvGrpSpPr/>
            <p:nvPr/>
          </p:nvGrpSpPr>
          <p:grpSpPr>
            <a:xfrm>
              <a:off x="3147060" y="1969770"/>
              <a:ext cx="1059180" cy="1292440"/>
              <a:chOff x="3147060" y="1969770"/>
              <a:chExt cx="1059180" cy="1292440"/>
            </a:xfrm>
          </p:grpSpPr>
          <p:sp>
            <p:nvSpPr>
              <p:cNvPr id="1153" name="Google Shape;1153;p51"/>
              <p:cNvSpPr/>
              <p:nvPr/>
            </p:nvSpPr>
            <p:spPr>
              <a:xfrm>
                <a:off x="3150870" y="26894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4" name="Google Shape;1154;p51"/>
              <p:cNvSpPr/>
              <p:nvPr/>
            </p:nvSpPr>
            <p:spPr>
              <a:xfrm>
                <a:off x="3147060" y="1969770"/>
                <a:ext cx="1059180" cy="1046330"/>
              </a:xfrm>
              <a:custGeom>
                <a:rect b="b" l="l" r="r" t="t"/>
                <a:pathLst>
                  <a:path extrusionOk="0" h="1046330" w="1059180">
                    <a:moveTo>
                      <a:pt x="0" y="160020"/>
                    </a:moveTo>
                    <a:cubicBezTo>
                      <a:pt x="17860" y="217567"/>
                      <a:pt x="62548" y="364173"/>
                      <a:pt x="85725" y="436245"/>
                    </a:cubicBezTo>
                    <a:cubicBezTo>
                      <a:pt x="108902" y="508317"/>
                      <a:pt x="119063" y="542290"/>
                      <a:pt x="139065" y="592455"/>
                    </a:cubicBezTo>
                    <a:cubicBezTo>
                      <a:pt x="159067" y="642620"/>
                      <a:pt x="175578" y="682625"/>
                      <a:pt x="205740" y="737235"/>
                    </a:cubicBezTo>
                    <a:cubicBezTo>
                      <a:pt x="235903" y="791845"/>
                      <a:pt x="282258" y="872173"/>
                      <a:pt x="320040" y="920115"/>
                    </a:cubicBezTo>
                    <a:cubicBezTo>
                      <a:pt x="357823" y="968058"/>
                      <a:pt x="391160" y="1005523"/>
                      <a:pt x="432435" y="1024890"/>
                    </a:cubicBezTo>
                    <a:cubicBezTo>
                      <a:pt x="473710" y="1044258"/>
                      <a:pt x="523240" y="1055688"/>
                      <a:pt x="567690" y="1036320"/>
                    </a:cubicBezTo>
                    <a:cubicBezTo>
                      <a:pt x="612140" y="1016953"/>
                      <a:pt x="654050" y="971550"/>
                      <a:pt x="699135" y="908685"/>
                    </a:cubicBezTo>
                    <a:cubicBezTo>
                      <a:pt x="744220" y="845820"/>
                      <a:pt x="797878" y="744220"/>
                      <a:pt x="838200" y="659130"/>
                    </a:cubicBezTo>
                    <a:cubicBezTo>
                      <a:pt x="865505" y="594043"/>
                      <a:pt x="910908" y="483870"/>
                      <a:pt x="941070" y="398145"/>
                    </a:cubicBezTo>
                    <a:cubicBezTo>
                      <a:pt x="960755" y="336550"/>
                      <a:pt x="999490" y="211138"/>
                      <a:pt x="1019175" y="144780"/>
                    </a:cubicBezTo>
                    <a:cubicBezTo>
                      <a:pt x="1033145" y="99060"/>
                      <a:pt x="1052513" y="9525"/>
                      <a:pt x="1059180" y="0"/>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5" name="Google Shape;1155;p51"/>
              <p:cNvSpPr/>
              <p:nvPr/>
            </p:nvSpPr>
            <p:spPr>
              <a:xfrm>
                <a:off x="3208020" y="24836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6" name="Google Shape;1156;p51"/>
              <p:cNvSpPr/>
              <p:nvPr/>
            </p:nvSpPr>
            <p:spPr>
              <a:xfrm>
                <a:off x="3267075" y="24074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7" name="Google Shape;1157;p51"/>
              <p:cNvSpPr/>
              <p:nvPr/>
            </p:nvSpPr>
            <p:spPr>
              <a:xfrm>
                <a:off x="3320415" y="235985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8" name="Google Shape;1158;p51"/>
              <p:cNvSpPr/>
              <p:nvPr/>
            </p:nvSpPr>
            <p:spPr>
              <a:xfrm>
                <a:off x="3343275" y="236366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9" name="Google Shape;1159;p51"/>
              <p:cNvSpPr/>
              <p:nvPr/>
            </p:nvSpPr>
            <p:spPr>
              <a:xfrm>
                <a:off x="3413760" y="256178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0" name="Google Shape;1160;p51"/>
              <p:cNvSpPr/>
              <p:nvPr/>
            </p:nvSpPr>
            <p:spPr>
              <a:xfrm>
                <a:off x="3448050" y="264560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1" name="Google Shape;1161;p51"/>
              <p:cNvSpPr/>
              <p:nvPr/>
            </p:nvSpPr>
            <p:spPr>
              <a:xfrm>
                <a:off x="3484245" y="27541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2" name="Google Shape;1162;p51"/>
              <p:cNvSpPr/>
              <p:nvPr/>
            </p:nvSpPr>
            <p:spPr>
              <a:xfrm>
                <a:off x="3979545" y="23350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3" name="Google Shape;1163;p51"/>
              <p:cNvSpPr/>
              <p:nvPr/>
            </p:nvSpPr>
            <p:spPr>
              <a:xfrm>
                <a:off x="4048125" y="233699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4" name="Google Shape;1164;p51"/>
              <p:cNvSpPr/>
              <p:nvPr/>
            </p:nvSpPr>
            <p:spPr>
              <a:xfrm>
                <a:off x="4051935" y="239605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5" name="Google Shape;1165;p51"/>
              <p:cNvSpPr/>
              <p:nvPr/>
            </p:nvSpPr>
            <p:spPr>
              <a:xfrm>
                <a:off x="3798570" y="291230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6" name="Google Shape;1166;p51"/>
              <p:cNvSpPr/>
              <p:nvPr/>
            </p:nvSpPr>
            <p:spPr>
              <a:xfrm>
                <a:off x="3798570" y="293707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7" name="Google Shape;1167;p51"/>
              <p:cNvSpPr/>
              <p:nvPr/>
            </p:nvSpPr>
            <p:spPr>
              <a:xfrm>
                <a:off x="3699510" y="30589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8" name="Google Shape;1168;p51"/>
              <p:cNvSpPr/>
              <p:nvPr/>
            </p:nvSpPr>
            <p:spPr>
              <a:xfrm>
                <a:off x="3581400" y="30856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9" name="Google Shape;1169;p51"/>
              <p:cNvSpPr/>
              <p:nvPr/>
            </p:nvSpPr>
            <p:spPr>
              <a:xfrm>
                <a:off x="3600450" y="314281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0" name="Google Shape;1170;p51"/>
              <p:cNvSpPr/>
              <p:nvPr/>
            </p:nvSpPr>
            <p:spPr>
              <a:xfrm>
                <a:off x="3602355" y="315233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1" name="Google Shape;1171;p51"/>
              <p:cNvSpPr/>
              <p:nvPr/>
            </p:nvSpPr>
            <p:spPr>
              <a:xfrm>
                <a:off x="3663315" y="317138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2" name="Google Shape;1172;p51"/>
              <p:cNvSpPr/>
              <p:nvPr/>
            </p:nvSpPr>
            <p:spPr>
              <a:xfrm>
                <a:off x="3682365" y="317138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3" name="Google Shape;1173;p51"/>
              <p:cNvSpPr/>
              <p:nvPr/>
            </p:nvSpPr>
            <p:spPr>
              <a:xfrm>
                <a:off x="3726180" y="321901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74" name="Google Shape;1174;p51"/>
            <p:cNvGrpSpPr/>
            <p:nvPr/>
          </p:nvGrpSpPr>
          <p:grpSpPr>
            <a:xfrm>
              <a:off x="4455160" y="1968500"/>
              <a:ext cx="957580" cy="1292720"/>
              <a:chOff x="4455160" y="1968500"/>
              <a:chExt cx="957580" cy="1292720"/>
            </a:xfrm>
          </p:grpSpPr>
          <p:sp>
            <p:nvSpPr>
              <p:cNvPr id="1175" name="Google Shape;1175;p51"/>
              <p:cNvSpPr/>
              <p:nvPr/>
            </p:nvSpPr>
            <p:spPr>
              <a:xfrm>
                <a:off x="4466024" y="26871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6" name="Google Shape;1176;p51"/>
              <p:cNvSpPr/>
              <p:nvPr/>
            </p:nvSpPr>
            <p:spPr>
              <a:xfrm>
                <a:off x="4455160" y="1968500"/>
                <a:ext cx="957580" cy="1177719"/>
              </a:xfrm>
              <a:custGeom>
                <a:rect b="b" l="l" r="r" t="t"/>
                <a:pathLst>
                  <a:path extrusionOk="0" h="1177719" w="957580">
                    <a:moveTo>
                      <a:pt x="0" y="627380"/>
                    </a:moveTo>
                    <a:cubicBezTo>
                      <a:pt x="19473" y="592243"/>
                      <a:pt x="38947" y="557107"/>
                      <a:pt x="60960" y="538480"/>
                    </a:cubicBezTo>
                    <a:cubicBezTo>
                      <a:pt x="82973" y="519853"/>
                      <a:pt x="110067" y="514350"/>
                      <a:pt x="132080" y="515620"/>
                    </a:cubicBezTo>
                    <a:cubicBezTo>
                      <a:pt x="154093" y="516890"/>
                      <a:pt x="168910" y="521970"/>
                      <a:pt x="193040" y="546100"/>
                    </a:cubicBezTo>
                    <a:cubicBezTo>
                      <a:pt x="217170" y="570230"/>
                      <a:pt x="225637" y="571500"/>
                      <a:pt x="276860" y="660400"/>
                    </a:cubicBezTo>
                    <a:cubicBezTo>
                      <a:pt x="328083" y="749300"/>
                      <a:pt x="438573" y="993563"/>
                      <a:pt x="500380" y="1079500"/>
                    </a:cubicBezTo>
                    <a:cubicBezTo>
                      <a:pt x="562187" y="1165437"/>
                      <a:pt x="604097" y="1184063"/>
                      <a:pt x="647700" y="1176020"/>
                    </a:cubicBezTo>
                    <a:cubicBezTo>
                      <a:pt x="691303" y="1167977"/>
                      <a:pt x="726863" y="1113790"/>
                      <a:pt x="762000" y="1031240"/>
                    </a:cubicBezTo>
                    <a:cubicBezTo>
                      <a:pt x="797137" y="948690"/>
                      <a:pt x="825923" y="852593"/>
                      <a:pt x="858520" y="680720"/>
                    </a:cubicBezTo>
                    <a:cubicBezTo>
                      <a:pt x="891117" y="508847"/>
                      <a:pt x="924348" y="254423"/>
                      <a:pt x="957580" y="0"/>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7" name="Google Shape;1177;p51"/>
              <p:cNvSpPr/>
              <p:nvPr/>
            </p:nvSpPr>
            <p:spPr>
              <a:xfrm>
                <a:off x="4521904" y="24788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8" name="Google Shape;1178;p51"/>
              <p:cNvSpPr/>
              <p:nvPr/>
            </p:nvSpPr>
            <p:spPr>
              <a:xfrm>
                <a:off x="4580324" y="24001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9" name="Google Shape;1179;p51"/>
              <p:cNvSpPr/>
              <p:nvPr/>
            </p:nvSpPr>
            <p:spPr>
              <a:xfrm>
                <a:off x="4633664" y="23620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0" name="Google Shape;1180;p51"/>
              <p:cNvSpPr/>
              <p:nvPr/>
            </p:nvSpPr>
            <p:spPr>
              <a:xfrm>
                <a:off x="4656524" y="23671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1" name="Google Shape;1181;p51"/>
              <p:cNvSpPr/>
              <p:nvPr/>
            </p:nvSpPr>
            <p:spPr>
              <a:xfrm>
                <a:off x="4725104" y="25550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2" name="Google Shape;1182;p51"/>
              <p:cNvSpPr/>
              <p:nvPr/>
            </p:nvSpPr>
            <p:spPr>
              <a:xfrm>
                <a:off x="4758124" y="26439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3" name="Google Shape;1183;p51"/>
              <p:cNvSpPr/>
              <p:nvPr/>
            </p:nvSpPr>
            <p:spPr>
              <a:xfrm>
                <a:off x="4791144" y="27582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4" name="Google Shape;1184;p51"/>
              <p:cNvSpPr/>
              <p:nvPr/>
            </p:nvSpPr>
            <p:spPr>
              <a:xfrm>
                <a:off x="4890204" y="30834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5" name="Google Shape;1185;p51"/>
              <p:cNvSpPr/>
              <p:nvPr/>
            </p:nvSpPr>
            <p:spPr>
              <a:xfrm>
                <a:off x="4910524" y="31418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6" name="Google Shape;1186;p51"/>
              <p:cNvSpPr/>
              <p:nvPr/>
            </p:nvSpPr>
            <p:spPr>
              <a:xfrm>
                <a:off x="4910524" y="31494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7" name="Google Shape;1187;p51"/>
              <p:cNvSpPr/>
              <p:nvPr/>
            </p:nvSpPr>
            <p:spPr>
              <a:xfrm>
                <a:off x="4971484" y="31748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8" name="Google Shape;1188;p51"/>
              <p:cNvSpPr/>
              <p:nvPr/>
            </p:nvSpPr>
            <p:spPr>
              <a:xfrm>
                <a:off x="4991804" y="31697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9" name="Google Shape;1189;p51"/>
              <p:cNvSpPr/>
              <p:nvPr/>
            </p:nvSpPr>
            <p:spPr>
              <a:xfrm>
                <a:off x="5029904" y="32180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0" name="Google Shape;1190;p51"/>
              <p:cNvSpPr/>
              <p:nvPr/>
            </p:nvSpPr>
            <p:spPr>
              <a:xfrm>
                <a:off x="5012124" y="30580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1" name="Google Shape;1191;p51"/>
              <p:cNvSpPr/>
              <p:nvPr/>
            </p:nvSpPr>
            <p:spPr>
              <a:xfrm>
                <a:off x="5111184" y="29106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Google Shape;1192;p51"/>
              <p:cNvSpPr/>
              <p:nvPr/>
            </p:nvSpPr>
            <p:spPr>
              <a:xfrm>
                <a:off x="5108644" y="29284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Google Shape;1193;p51"/>
              <p:cNvSpPr/>
              <p:nvPr/>
            </p:nvSpPr>
            <p:spPr>
              <a:xfrm>
                <a:off x="5286444" y="23315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Google Shape;1194;p51"/>
              <p:cNvSpPr/>
              <p:nvPr/>
            </p:nvSpPr>
            <p:spPr>
              <a:xfrm>
                <a:off x="5360104" y="23315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5" name="Google Shape;1195;p51"/>
              <p:cNvSpPr/>
              <p:nvPr/>
            </p:nvSpPr>
            <p:spPr>
              <a:xfrm>
                <a:off x="5362644" y="23976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96" name="Google Shape;1196;p51"/>
            <p:cNvGrpSpPr/>
            <p:nvPr/>
          </p:nvGrpSpPr>
          <p:grpSpPr>
            <a:xfrm>
              <a:off x="5760720" y="2308472"/>
              <a:ext cx="1089660" cy="1069728"/>
              <a:chOff x="5760720" y="2308472"/>
              <a:chExt cx="1089660" cy="1069728"/>
            </a:xfrm>
          </p:grpSpPr>
          <p:sp>
            <p:nvSpPr>
              <p:cNvPr id="1197" name="Google Shape;1197;p51"/>
              <p:cNvSpPr/>
              <p:nvPr/>
            </p:nvSpPr>
            <p:spPr>
              <a:xfrm>
                <a:off x="5760720" y="2308472"/>
                <a:ext cx="1089660" cy="1069728"/>
              </a:xfrm>
              <a:custGeom>
                <a:rect b="b" l="l" r="r" t="t"/>
                <a:pathLst>
                  <a:path extrusionOk="0" h="1069728" w="1089660">
                    <a:moveTo>
                      <a:pt x="0" y="770008"/>
                    </a:moveTo>
                    <a:cubicBezTo>
                      <a:pt x="5503" y="691268"/>
                      <a:pt x="15240" y="572311"/>
                      <a:pt x="27940" y="472828"/>
                    </a:cubicBezTo>
                    <a:cubicBezTo>
                      <a:pt x="40640" y="373345"/>
                      <a:pt x="61383" y="247615"/>
                      <a:pt x="76200" y="173108"/>
                    </a:cubicBezTo>
                    <a:cubicBezTo>
                      <a:pt x="91017" y="98601"/>
                      <a:pt x="100753" y="52458"/>
                      <a:pt x="116840" y="25788"/>
                    </a:cubicBezTo>
                    <a:cubicBezTo>
                      <a:pt x="132927" y="-882"/>
                      <a:pt x="151130" y="-9772"/>
                      <a:pt x="172720" y="13088"/>
                    </a:cubicBezTo>
                    <a:cubicBezTo>
                      <a:pt x="194310" y="35948"/>
                      <a:pt x="209127" y="55845"/>
                      <a:pt x="246380" y="162948"/>
                    </a:cubicBezTo>
                    <a:cubicBezTo>
                      <a:pt x="283633" y="270051"/>
                      <a:pt x="354330" y="541831"/>
                      <a:pt x="396240" y="655708"/>
                    </a:cubicBezTo>
                    <a:cubicBezTo>
                      <a:pt x="438150" y="769585"/>
                      <a:pt x="461010" y="822925"/>
                      <a:pt x="497840" y="846208"/>
                    </a:cubicBezTo>
                    <a:cubicBezTo>
                      <a:pt x="534670" y="869491"/>
                      <a:pt x="575310" y="866105"/>
                      <a:pt x="617220" y="795408"/>
                    </a:cubicBezTo>
                    <a:cubicBezTo>
                      <a:pt x="659130" y="724711"/>
                      <a:pt x="707390" y="539715"/>
                      <a:pt x="749300" y="422028"/>
                    </a:cubicBezTo>
                    <a:cubicBezTo>
                      <a:pt x="791210" y="304341"/>
                      <a:pt x="834813" y="147708"/>
                      <a:pt x="868680" y="89288"/>
                    </a:cubicBezTo>
                    <a:cubicBezTo>
                      <a:pt x="902547" y="30868"/>
                      <a:pt x="926677" y="21131"/>
                      <a:pt x="952500" y="71508"/>
                    </a:cubicBezTo>
                    <a:cubicBezTo>
                      <a:pt x="978323" y="121885"/>
                      <a:pt x="1000760" y="225178"/>
                      <a:pt x="1023620" y="391548"/>
                    </a:cubicBezTo>
                    <a:cubicBezTo>
                      <a:pt x="1046480" y="557918"/>
                      <a:pt x="1068070" y="813823"/>
                      <a:pt x="1089660" y="1069728"/>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8" name="Google Shape;1198;p51"/>
              <p:cNvSpPr/>
              <p:nvPr/>
            </p:nvSpPr>
            <p:spPr>
              <a:xfrm>
                <a:off x="5771584" y="26871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9" name="Google Shape;1199;p51"/>
              <p:cNvSpPr/>
              <p:nvPr/>
            </p:nvSpPr>
            <p:spPr>
              <a:xfrm>
                <a:off x="5832544" y="24839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0" name="Google Shape;1200;p51"/>
              <p:cNvSpPr/>
              <p:nvPr/>
            </p:nvSpPr>
            <p:spPr>
              <a:xfrm>
                <a:off x="5890964" y="24026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1" name="Google Shape;1201;p51"/>
              <p:cNvSpPr/>
              <p:nvPr/>
            </p:nvSpPr>
            <p:spPr>
              <a:xfrm>
                <a:off x="5941764" y="23595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2" name="Google Shape;1202;p51"/>
              <p:cNvSpPr/>
              <p:nvPr/>
            </p:nvSpPr>
            <p:spPr>
              <a:xfrm>
                <a:off x="5967164" y="23620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3" name="Google Shape;1203;p51"/>
              <p:cNvSpPr/>
              <p:nvPr/>
            </p:nvSpPr>
            <p:spPr>
              <a:xfrm>
                <a:off x="6030664" y="25601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4" name="Google Shape;1204;p51"/>
              <p:cNvSpPr/>
              <p:nvPr/>
            </p:nvSpPr>
            <p:spPr>
              <a:xfrm>
                <a:off x="6068764" y="26439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5" name="Google Shape;1205;p51"/>
              <p:cNvSpPr/>
              <p:nvPr/>
            </p:nvSpPr>
            <p:spPr>
              <a:xfrm>
                <a:off x="6101784" y="27506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6" name="Google Shape;1206;p51"/>
              <p:cNvSpPr/>
              <p:nvPr/>
            </p:nvSpPr>
            <p:spPr>
              <a:xfrm>
                <a:off x="6198304" y="30834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51"/>
              <p:cNvSpPr/>
              <p:nvPr/>
            </p:nvSpPr>
            <p:spPr>
              <a:xfrm>
                <a:off x="6320224" y="30580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Google Shape;1208;p51"/>
              <p:cNvSpPr/>
              <p:nvPr/>
            </p:nvSpPr>
            <p:spPr>
              <a:xfrm>
                <a:off x="6421824" y="29081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Google Shape;1209;p51"/>
              <p:cNvSpPr/>
              <p:nvPr/>
            </p:nvSpPr>
            <p:spPr>
              <a:xfrm>
                <a:off x="6421824" y="29284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0" name="Google Shape;1210;p51"/>
              <p:cNvSpPr/>
              <p:nvPr/>
            </p:nvSpPr>
            <p:spPr>
              <a:xfrm>
                <a:off x="6218624" y="31367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1" name="Google Shape;1211;p51"/>
              <p:cNvSpPr/>
              <p:nvPr/>
            </p:nvSpPr>
            <p:spPr>
              <a:xfrm>
                <a:off x="6218624" y="31519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2" name="Google Shape;1212;p51"/>
              <p:cNvSpPr/>
              <p:nvPr/>
            </p:nvSpPr>
            <p:spPr>
              <a:xfrm>
                <a:off x="6277044" y="31748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3" name="Google Shape;1213;p51"/>
              <p:cNvSpPr/>
              <p:nvPr/>
            </p:nvSpPr>
            <p:spPr>
              <a:xfrm>
                <a:off x="6302444" y="316976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4" name="Google Shape;1214;p51"/>
              <p:cNvSpPr/>
              <p:nvPr/>
            </p:nvSpPr>
            <p:spPr>
              <a:xfrm>
                <a:off x="6340544" y="32129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5" name="Google Shape;1215;p51"/>
              <p:cNvSpPr/>
              <p:nvPr/>
            </p:nvSpPr>
            <p:spPr>
              <a:xfrm>
                <a:off x="6599624" y="23290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Google Shape;1216;p51"/>
              <p:cNvSpPr/>
              <p:nvPr/>
            </p:nvSpPr>
            <p:spPr>
              <a:xfrm>
                <a:off x="6665664" y="23290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Google Shape;1217;p51"/>
              <p:cNvSpPr/>
              <p:nvPr/>
            </p:nvSpPr>
            <p:spPr>
              <a:xfrm>
                <a:off x="6675824" y="23976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18" name="Google Shape;1218;p51"/>
            <p:cNvGrpSpPr/>
            <p:nvPr/>
          </p:nvGrpSpPr>
          <p:grpSpPr>
            <a:xfrm>
              <a:off x="7075874" y="1969770"/>
              <a:ext cx="951885" cy="1619251"/>
              <a:chOff x="7075874" y="1969770"/>
              <a:chExt cx="951885" cy="1619251"/>
            </a:xfrm>
          </p:grpSpPr>
          <p:sp>
            <p:nvSpPr>
              <p:cNvPr id="1219" name="Google Shape;1219;p51"/>
              <p:cNvSpPr/>
              <p:nvPr/>
            </p:nvSpPr>
            <p:spPr>
              <a:xfrm>
                <a:off x="7090410" y="1969771"/>
                <a:ext cx="723900" cy="1619250"/>
              </a:xfrm>
              <a:custGeom>
                <a:rect b="b" l="l" r="r" t="t"/>
                <a:pathLst>
                  <a:path extrusionOk="0" h="1619250" w="723900">
                    <a:moveTo>
                      <a:pt x="0" y="1619250"/>
                    </a:moveTo>
                    <a:cubicBezTo>
                      <a:pt x="1587" y="1281430"/>
                      <a:pt x="3175" y="946467"/>
                      <a:pt x="7620" y="716280"/>
                    </a:cubicBezTo>
                    <a:cubicBezTo>
                      <a:pt x="12065" y="486093"/>
                      <a:pt x="17145" y="273685"/>
                      <a:pt x="26670" y="238125"/>
                    </a:cubicBezTo>
                    <a:cubicBezTo>
                      <a:pt x="36195" y="202565"/>
                      <a:pt x="53340" y="445452"/>
                      <a:pt x="64770" y="502920"/>
                    </a:cubicBezTo>
                    <a:cubicBezTo>
                      <a:pt x="76200" y="560388"/>
                      <a:pt x="81915" y="601980"/>
                      <a:pt x="95250" y="582930"/>
                    </a:cubicBezTo>
                    <a:cubicBezTo>
                      <a:pt x="108585" y="563880"/>
                      <a:pt x="125730" y="410845"/>
                      <a:pt x="144780" y="388620"/>
                    </a:cubicBezTo>
                    <a:cubicBezTo>
                      <a:pt x="163830" y="366395"/>
                      <a:pt x="188278" y="399733"/>
                      <a:pt x="209550" y="449580"/>
                    </a:cubicBezTo>
                    <a:cubicBezTo>
                      <a:pt x="230822" y="499427"/>
                      <a:pt x="274320" y="595630"/>
                      <a:pt x="306705" y="699135"/>
                    </a:cubicBezTo>
                    <a:cubicBezTo>
                      <a:pt x="339090" y="802640"/>
                      <a:pt x="377508" y="989013"/>
                      <a:pt x="403860" y="1070610"/>
                    </a:cubicBezTo>
                    <a:cubicBezTo>
                      <a:pt x="430212" y="1152207"/>
                      <a:pt x="443230" y="1169353"/>
                      <a:pt x="464820" y="1188720"/>
                    </a:cubicBezTo>
                    <a:cubicBezTo>
                      <a:pt x="486410" y="1208087"/>
                      <a:pt x="508953" y="1184910"/>
                      <a:pt x="533400" y="1186815"/>
                    </a:cubicBezTo>
                    <a:cubicBezTo>
                      <a:pt x="557847" y="1188720"/>
                      <a:pt x="590550" y="1234122"/>
                      <a:pt x="611505" y="1200150"/>
                    </a:cubicBezTo>
                    <a:cubicBezTo>
                      <a:pt x="632460" y="1166178"/>
                      <a:pt x="641985" y="1158240"/>
                      <a:pt x="659130" y="982980"/>
                    </a:cubicBezTo>
                    <a:cubicBezTo>
                      <a:pt x="676275" y="807720"/>
                      <a:pt x="699453" y="310831"/>
                      <a:pt x="714375" y="148589"/>
                    </a:cubicBezTo>
                    <a:cubicBezTo>
                      <a:pt x="729297" y="-13653"/>
                      <a:pt x="718185" y="23177"/>
                      <a:pt x="723900" y="0"/>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0" name="Google Shape;1220;p51"/>
              <p:cNvSpPr/>
              <p:nvPr/>
            </p:nvSpPr>
            <p:spPr>
              <a:xfrm>
                <a:off x="7905750" y="1969770"/>
                <a:ext cx="112395" cy="1619250"/>
              </a:xfrm>
              <a:custGeom>
                <a:rect b="b" l="l" r="r" t="t"/>
                <a:pathLst>
                  <a:path extrusionOk="0" h="1619250" w="112395">
                    <a:moveTo>
                      <a:pt x="0" y="0"/>
                    </a:moveTo>
                    <a:cubicBezTo>
                      <a:pt x="13017" y="280829"/>
                      <a:pt x="33655" y="595630"/>
                      <a:pt x="45720" y="683895"/>
                    </a:cubicBezTo>
                    <a:cubicBezTo>
                      <a:pt x="57785" y="772160"/>
                      <a:pt x="65088" y="578802"/>
                      <a:pt x="72390" y="529590"/>
                    </a:cubicBezTo>
                    <a:cubicBezTo>
                      <a:pt x="79692" y="480378"/>
                      <a:pt x="84137" y="344170"/>
                      <a:pt x="89535" y="388620"/>
                    </a:cubicBezTo>
                    <a:cubicBezTo>
                      <a:pt x="94933" y="433070"/>
                      <a:pt x="101283" y="618173"/>
                      <a:pt x="104775" y="796290"/>
                    </a:cubicBezTo>
                    <a:cubicBezTo>
                      <a:pt x="108267" y="974407"/>
                      <a:pt x="110490" y="1457325"/>
                      <a:pt x="110490" y="1457325"/>
                    </a:cubicBezTo>
                    <a:cubicBezTo>
                      <a:pt x="110808" y="1594485"/>
                      <a:pt x="111601" y="1606867"/>
                      <a:pt x="112395" y="1619250"/>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1" name="Google Shape;1221;p51"/>
              <p:cNvSpPr/>
              <p:nvPr/>
            </p:nvSpPr>
            <p:spPr>
              <a:xfrm>
                <a:off x="7075874" y="269097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2" name="Google Shape;1222;p51"/>
              <p:cNvSpPr/>
              <p:nvPr/>
            </p:nvSpPr>
            <p:spPr>
              <a:xfrm>
                <a:off x="7136834" y="24814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3" name="Google Shape;1223;p51"/>
              <p:cNvSpPr/>
              <p:nvPr/>
            </p:nvSpPr>
            <p:spPr>
              <a:xfrm>
                <a:off x="7344479" y="255952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4" name="Google Shape;1224;p51"/>
              <p:cNvSpPr/>
              <p:nvPr/>
            </p:nvSpPr>
            <p:spPr>
              <a:xfrm>
                <a:off x="7376864" y="264334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Google Shape;1225;p51"/>
              <p:cNvSpPr/>
              <p:nvPr/>
            </p:nvSpPr>
            <p:spPr>
              <a:xfrm>
                <a:off x="7411154" y="275764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Google Shape;1226;p51"/>
              <p:cNvSpPr/>
              <p:nvPr/>
            </p:nvSpPr>
            <p:spPr>
              <a:xfrm>
                <a:off x="7512119" y="308530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Google Shape;1227;p51"/>
              <p:cNvSpPr/>
              <p:nvPr/>
            </p:nvSpPr>
            <p:spPr>
              <a:xfrm>
                <a:off x="7525454" y="313864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8" name="Google Shape;1228;p51"/>
              <p:cNvSpPr/>
              <p:nvPr/>
            </p:nvSpPr>
            <p:spPr>
              <a:xfrm>
                <a:off x="7527359" y="315198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9" name="Google Shape;1229;p51"/>
              <p:cNvSpPr/>
              <p:nvPr/>
            </p:nvSpPr>
            <p:spPr>
              <a:xfrm>
                <a:off x="7584509" y="317293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0" name="Google Shape;1230;p51"/>
              <p:cNvSpPr/>
              <p:nvPr/>
            </p:nvSpPr>
            <p:spPr>
              <a:xfrm>
                <a:off x="7614989" y="316722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1" name="Google Shape;1231;p51"/>
              <p:cNvSpPr/>
              <p:nvPr/>
            </p:nvSpPr>
            <p:spPr>
              <a:xfrm>
                <a:off x="7649279" y="321865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2" name="Google Shape;1232;p51"/>
              <p:cNvSpPr/>
              <p:nvPr/>
            </p:nvSpPr>
            <p:spPr>
              <a:xfrm>
                <a:off x="7626419" y="305673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3" name="Google Shape;1233;p51"/>
              <p:cNvSpPr/>
              <p:nvPr/>
            </p:nvSpPr>
            <p:spPr>
              <a:xfrm>
                <a:off x="7727384" y="290814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4" name="Google Shape;1234;p51"/>
              <p:cNvSpPr/>
              <p:nvPr/>
            </p:nvSpPr>
            <p:spPr>
              <a:xfrm>
                <a:off x="7725479" y="29310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Google Shape;1235;p51"/>
              <p:cNvSpPr/>
              <p:nvPr/>
            </p:nvSpPr>
            <p:spPr>
              <a:xfrm>
                <a:off x="7984559" y="239379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Google Shape;1236;p51"/>
              <p:cNvSpPr/>
              <p:nvPr/>
            </p:nvSpPr>
            <p:spPr>
              <a:xfrm>
                <a:off x="7971224" y="233283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Google Shape;1237;p51"/>
              <p:cNvSpPr/>
              <p:nvPr/>
            </p:nvSpPr>
            <p:spPr>
              <a:xfrm>
                <a:off x="7908359" y="233092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8" name="Google Shape;1238;p51"/>
              <p:cNvSpPr/>
              <p:nvPr/>
            </p:nvSpPr>
            <p:spPr>
              <a:xfrm>
                <a:off x="7195889" y="2407125"/>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9" name="Google Shape;1239;p51"/>
              <p:cNvSpPr/>
              <p:nvPr/>
            </p:nvSpPr>
            <p:spPr>
              <a:xfrm>
                <a:off x="7249229" y="235950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0" name="Google Shape;1240;p51"/>
              <p:cNvSpPr/>
              <p:nvPr/>
            </p:nvSpPr>
            <p:spPr>
              <a:xfrm>
                <a:off x="7273994" y="2363310"/>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41" name="Google Shape;1241;p51"/>
            <p:cNvGrpSpPr/>
            <p:nvPr/>
          </p:nvGrpSpPr>
          <p:grpSpPr>
            <a:xfrm>
              <a:off x="1646364" y="1751181"/>
              <a:ext cx="1284776" cy="2031594"/>
              <a:chOff x="1646364" y="1751181"/>
              <a:chExt cx="1284776" cy="2031594"/>
            </a:xfrm>
          </p:grpSpPr>
          <p:sp>
            <p:nvSpPr>
              <p:cNvPr id="1242" name="Google Shape;1242;p51"/>
              <p:cNvSpPr/>
              <p:nvPr/>
            </p:nvSpPr>
            <p:spPr>
              <a:xfrm>
                <a:off x="1830725" y="1968499"/>
                <a:ext cx="1100415" cy="1620521"/>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3" name="Google Shape;1243;p51"/>
              <p:cNvSpPr txBox="1"/>
              <p:nvPr/>
            </p:nvSpPr>
            <p:spPr>
              <a:xfrm>
                <a:off x="2298075" y="3610590"/>
                <a:ext cx="166626" cy="172185"/>
              </a:xfrm>
              <a:prstGeom prst="rect">
                <a:avLst/>
              </a:prstGeom>
              <a:blipFill rotWithShape="1">
                <a:blip r:embed="rId4">
                  <a:alphaModFix/>
                </a:blip>
                <a:stretch>
                  <a:fillRect b="-3447" l="-370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44" name="Google Shape;1244;p51"/>
              <p:cNvSpPr txBox="1"/>
              <p:nvPr/>
            </p:nvSpPr>
            <p:spPr>
              <a:xfrm>
                <a:off x="1646364" y="2607925"/>
                <a:ext cx="157171" cy="182542"/>
              </a:xfrm>
              <a:prstGeom prst="rect">
                <a:avLst/>
              </a:prstGeom>
              <a:blipFill rotWithShape="1">
                <a:blip r:embed="rId5">
                  <a:alphaModFix/>
                </a:blip>
                <a:stretch>
                  <a:fillRect b="-40740" l="-19998" r="-19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45" name="Google Shape;1245;p51"/>
              <p:cNvSpPr txBox="1"/>
              <p:nvPr/>
            </p:nvSpPr>
            <p:spPr>
              <a:xfrm>
                <a:off x="2220216" y="1751181"/>
                <a:ext cx="307104" cy="184222"/>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1st</a:t>
                </a:r>
                <a:endParaRPr/>
              </a:p>
            </p:txBody>
          </p:sp>
        </p:grpSp>
        <p:grpSp>
          <p:nvGrpSpPr>
            <p:cNvPr id="1246" name="Google Shape;1246;p51"/>
            <p:cNvGrpSpPr/>
            <p:nvPr/>
          </p:nvGrpSpPr>
          <p:grpSpPr>
            <a:xfrm>
              <a:off x="2956375" y="1751181"/>
              <a:ext cx="1283378" cy="2031594"/>
              <a:chOff x="2956375" y="1751181"/>
              <a:chExt cx="1283378" cy="2031594"/>
            </a:xfrm>
          </p:grpSpPr>
          <p:sp>
            <p:nvSpPr>
              <p:cNvPr id="1247" name="Google Shape;1247;p51"/>
              <p:cNvSpPr txBox="1"/>
              <p:nvPr/>
            </p:nvSpPr>
            <p:spPr>
              <a:xfrm>
                <a:off x="3545958" y="1751181"/>
                <a:ext cx="307104" cy="184222"/>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2nd</a:t>
                </a:r>
                <a:endParaRPr/>
              </a:p>
            </p:txBody>
          </p:sp>
          <p:sp>
            <p:nvSpPr>
              <p:cNvPr id="1248" name="Google Shape;1248;p51"/>
              <p:cNvSpPr/>
              <p:nvPr/>
            </p:nvSpPr>
            <p:spPr>
              <a:xfrm>
                <a:off x="3139338" y="1968499"/>
                <a:ext cx="1100415" cy="1620521"/>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9" name="Google Shape;1249;p51"/>
              <p:cNvSpPr txBox="1"/>
              <p:nvPr/>
            </p:nvSpPr>
            <p:spPr>
              <a:xfrm>
                <a:off x="3601608" y="3610590"/>
                <a:ext cx="166626" cy="172185"/>
              </a:xfrm>
              <a:prstGeom prst="rect">
                <a:avLst/>
              </a:prstGeom>
              <a:blipFill rotWithShape="1">
                <a:blip r:embed="rId4">
                  <a:alphaModFix/>
                </a:blip>
                <a:stretch>
                  <a:fillRect b="-3447" l="-370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50" name="Google Shape;1250;p51"/>
              <p:cNvSpPr txBox="1"/>
              <p:nvPr/>
            </p:nvSpPr>
            <p:spPr>
              <a:xfrm>
                <a:off x="2956375" y="2614848"/>
                <a:ext cx="157171" cy="182542"/>
              </a:xfrm>
              <a:prstGeom prst="rect">
                <a:avLst/>
              </a:prstGeom>
              <a:blipFill rotWithShape="1">
                <a:blip r:embed="rId5">
                  <a:alphaModFix/>
                </a:blip>
                <a:stretch>
                  <a:fillRect b="-40740" l="-19998" r="-19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251" name="Google Shape;1251;p51"/>
            <p:cNvGrpSpPr/>
            <p:nvPr/>
          </p:nvGrpSpPr>
          <p:grpSpPr>
            <a:xfrm>
              <a:off x="4257708" y="1751181"/>
              <a:ext cx="1286902" cy="2031594"/>
              <a:chOff x="4257708" y="1751181"/>
              <a:chExt cx="1286902" cy="2031594"/>
            </a:xfrm>
          </p:grpSpPr>
          <p:sp>
            <p:nvSpPr>
              <p:cNvPr id="1252" name="Google Shape;1252;p51"/>
              <p:cNvSpPr txBox="1"/>
              <p:nvPr/>
            </p:nvSpPr>
            <p:spPr>
              <a:xfrm>
                <a:off x="4833079" y="1751181"/>
                <a:ext cx="307104" cy="184222"/>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3rd</a:t>
                </a:r>
                <a:endParaRPr/>
              </a:p>
            </p:txBody>
          </p:sp>
          <p:sp>
            <p:nvSpPr>
              <p:cNvPr id="1253" name="Google Shape;1253;p51"/>
              <p:cNvSpPr/>
              <p:nvPr/>
            </p:nvSpPr>
            <p:spPr>
              <a:xfrm>
                <a:off x="4444195" y="1968499"/>
                <a:ext cx="1100415" cy="1620521"/>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Google Shape;1254;p51"/>
              <p:cNvSpPr txBox="1"/>
              <p:nvPr/>
            </p:nvSpPr>
            <p:spPr>
              <a:xfrm>
                <a:off x="4911545" y="3610590"/>
                <a:ext cx="166626" cy="172185"/>
              </a:xfrm>
              <a:prstGeom prst="rect">
                <a:avLst/>
              </a:prstGeom>
              <a:blipFill rotWithShape="1">
                <a:blip r:embed="rId4">
                  <a:alphaModFix/>
                </a:blip>
                <a:stretch>
                  <a:fillRect b="-3447" l="-370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55" name="Google Shape;1255;p51"/>
              <p:cNvSpPr txBox="1"/>
              <p:nvPr/>
            </p:nvSpPr>
            <p:spPr>
              <a:xfrm>
                <a:off x="4257708" y="2607925"/>
                <a:ext cx="157171" cy="182542"/>
              </a:xfrm>
              <a:prstGeom prst="rect">
                <a:avLst/>
              </a:prstGeom>
              <a:blipFill rotWithShape="1">
                <a:blip r:embed="rId5">
                  <a:alphaModFix/>
                </a:blip>
                <a:stretch>
                  <a:fillRect b="-40740" l="-19998" r="-19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256" name="Google Shape;1256;p51"/>
            <p:cNvGrpSpPr/>
            <p:nvPr/>
          </p:nvGrpSpPr>
          <p:grpSpPr>
            <a:xfrm>
              <a:off x="5566125" y="1751181"/>
              <a:ext cx="1289125" cy="2031594"/>
              <a:chOff x="5566125" y="1751181"/>
              <a:chExt cx="1289125" cy="2031594"/>
            </a:xfrm>
          </p:grpSpPr>
          <p:sp>
            <p:nvSpPr>
              <p:cNvPr id="1257" name="Google Shape;1257;p51"/>
              <p:cNvSpPr txBox="1"/>
              <p:nvPr/>
            </p:nvSpPr>
            <p:spPr>
              <a:xfrm>
                <a:off x="6158821" y="1751181"/>
                <a:ext cx="307104" cy="184222"/>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4th</a:t>
                </a:r>
                <a:endParaRPr b="0" sz="1100">
                  <a:solidFill>
                    <a:schemeClr val="dk1"/>
                  </a:solidFill>
                  <a:latin typeface="Arial"/>
                  <a:ea typeface="Arial"/>
                  <a:cs typeface="Arial"/>
                  <a:sym typeface="Arial"/>
                </a:endParaRPr>
              </a:p>
            </p:txBody>
          </p:sp>
          <p:sp>
            <p:nvSpPr>
              <p:cNvPr id="1258" name="Google Shape;1258;p51"/>
              <p:cNvSpPr/>
              <p:nvPr/>
            </p:nvSpPr>
            <p:spPr>
              <a:xfrm>
                <a:off x="5754835" y="1968499"/>
                <a:ext cx="1100415" cy="1620521"/>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9" name="Google Shape;1259;p51"/>
              <p:cNvSpPr txBox="1"/>
              <p:nvPr/>
            </p:nvSpPr>
            <p:spPr>
              <a:xfrm>
                <a:off x="6222185" y="3610590"/>
                <a:ext cx="166626" cy="172185"/>
              </a:xfrm>
              <a:prstGeom prst="rect">
                <a:avLst/>
              </a:prstGeom>
              <a:blipFill rotWithShape="1">
                <a:blip r:embed="rId4">
                  <a:alphaModFix/>
                </a:blip>
                <a:stretch>
                  <a:fillRect b="-3447" l="-370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60" name="Google Shape;1260;p51"/>
              <p:cNvSpPr txBox="1"/>
              <p:nvPr/>
            </p:nvSpPr>
            <p:spPr>
              <a:xfrm>
                <a:off x="5566125" y="2611289"/>
                <a:ext cx="157171" cy="182542"/>
              </a:xfrm>
              <a:prstGeom prst="rect">
                <a:avLst/>
              </a:prstGeom>
              <a:blipFill rotWithShape="1">
                <a:blip r:embed="rId6">
                  <a:alphaModFix/>
                </a:blip>
                <a:stretch>
                  <a:fillRect b="-39285" l="-19229" r="-1538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1261" name="Google Shape;1261;p51"/>
            <p:cNvGrpSpPr/>
            <p:nvPr/>
          </p:nvGrpSpPr>
          <p:grpSpPr>
            <a:xfrm>
              <a:off x="6887518" y="1751181"/>
              <a:ext cx="1280650" cy="2031594"/>
              <a:chOff x="6887518" y="1751181"/>
              <a:chExt cx="1280650" cy="2031594"/>
            </a:xfrm>
          </p:grpSpPr>
          <p:sp>
            <p:nvSpPr>
              <p:cNvPr id="1262" name="Google Shape;1262;p51"/>
              <p:cNvSpPr txBox="1"/>
              <p:nvPr/>
            </p:nvSpPr>
            <p:spPr>
              <a:xfrm>
                <a:off x="7483037" y="1751181"/>
                <a:ext cx="307104" cy="184222"/>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12th</a:t>
                </a:r>
                <a:endParaRPr b="0" sz="1100">
                  <a:solidFill>
                    <a:schemeClr val="dk1"/>
                  </a:solidFill>
                  <a:latin typeface="Arial"/>
                  <a:ea typeface="Arial"/>
                  <a:cs typeface="Arial"/>
                  <a:sym typeface="Arial"/>
                </a:endParaRPr>
              </a:p>
            </p:txBody>
          </p:sp>
          <p:sp>
            <p:nvSpPr>
              <p:cNvPr id="1263" name="Google Shape;1263;p51"/>
              <p:cNvSpPr/>
              <p:nvPr/>
            </p:nvSpPr>
            <p:spPr>
              <a:xfrm>
                <a:off x="7067753" y="1968499"/>
                <a:ext cx="1100415" cy="1620521"/>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Google Shape;1264;p51"/>
              <p:cNvSpPr txBox="1"/>
              <p:nvPr/>
            </p:nvSpPr>
            <p:spPr>
              <a:xfrm>
                <a:off x="7535103" y="3610590"/>
                <a:ext cx="166626" cy="172185"/>
              </a:xfrm>
              <a:prstGeom prst="rect">
                <a:avLst/>
              </a:prstGeom>
              <a:blipFill rotWithShape="1">
                <a:blip r:embed="rId4">
                  <a:alphaModFix/>
                </a:blip>
                <a:stretch>
                  <a:fillRect b="-3447" l="-370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65" name="Google Shape;1265;p51"/>
              <p:cNvSpPr txBox="1"/>
              <p:nvPr/>
            </p:nvSpPr>
            <p:spPr>
              <a:xfrm>
                <a:off x="6887518" y="2639087"/>
                <a:ext cx="157171" cy="182542"/>
              </a:xfrm>
              <a:prstGeom prst="rect">
                <a:avLst/>
              </a:prstGeom>
              <a:blipFill rotWithShape="1">
                <a:blip r:embed="rId5">
                  <a:alphaModFix/>
                </a:blip>
                <a:stretch>
                  <a:fillRect b="-40740" l="-19998" r="-19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grpSp>
        <p:nvGrpSpPr>
          <p:cNvPr id="1271" name="Google Shape;1271;p52"/>
          <p:cNvGrpSpPr/>
          <p:nvPr/>
        </p:nvGrpSpPr>
        <p:grpSpPr>
          <a:xfrm>
            <a:off x="450000" y="450000"/>
            <a:ext cx="9018000" cy="276999"/>
            <a:chOff x="450000" y="450000"/>
            <a:chExt cx="9018000" cy="276999"/>
          </a:xfrm>
        </p:grpSpPr>
        <p:sp>
          <p:nvSpPr>
            <p:cNvPr id="1272" name="Google Shape;1272;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Khởi tạo và phân chia Bộ dữ liệu</a:t>
              </a:r>
              <a:endParaRPr sz="1800">
                <a:solidFill>
                  <a:schemeClr val="lt1"/>
                </a:solidFill>
                <a:latin typeface="Arial"/>
                <a:ea typeface="Arial"/>
                <a:cs typeface="Arial"/>
                <a:sym typeface="Arial"/>
              </a:endParaRPr>
            </a:p>
          </p:txBody>
        </p:sp>
        <p:sp>
          <p:nvSpPr>
            <p:cNvPr id="1273" name="Google Shape;1273;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274" name="Google Shape;1274;p5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Quá khớp</a:t>
            </a:r>
            <a:endParaRPr sz="1400">
              <a:solidFill>
                <a:schemeClr val="dk1"/>
              </a:solidFill>
              <a:latin typeface="Arial"/>
              <a:ea typeface="Arial"/>
              <a:cs typeface="Arial"/>
              <a:sym typeface="Arial"/>
            </a:endParaRPr>
          </a:p>
        </p:txBody>
      </p:sp>
      <p:sp>
        <p:nvSpPr>
          <p:cNvPr id="1275" name="Google Shape;1275;p52"/>
          <p:cNvSpPr/>
          <p:nvPr/>
        </p:nvSpPr>
        <p:spPr>
          <a:xfrm>
            <a:off x="671261" y="1700808"/>
            <a:ext cx="8632825" cy="185869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276" name="Google Shape;1276;p52"/>
          <p:cNvGrpSpPr/>
          <p:nvPr/>
        </p:nvGrpSpPr>
        <p:grpSpPr>
          <a:xfrm>
            <a:off x="3412385" y="3647156"/>
            <a:ext cx="3094770" cy="2354414"/>
            <a:chOff x="3785082" y="3722904"/>
            <a:chExt cx="3094770" cy="2354414"/>
          </a:xfrm>
        </p:grpSpPr>
        <p:sp>
          <p:nvSpPr>
            <p:cNvPr id="1277" name="Google Shape;1277;p52"/>
            <p:cNvSpPr/>
            <p:nvPr/>
          </p:nvSpPr>
          <p:spPr>
            <a:xfrm>
              <a:off x="3785082" y="5877263"/>
              <a:ext cx="3094770"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Dự đoán không chính xác trong quá khớp</a:t>
              </a:r>
              <a:endParaRPr b="1" sz="1300">
                <a:solidFill>
                  <a:srgbClr val="262626"/>
                </a:solidFill>
                <a:latin typeface="Arial"/>
                <a:ea typeface="Arial"/>
                <a:cs typeface="Arial"/>
                <a:sym typeface="Arial"/>
              </a:endParaRPr>
            </a:p>
          </p:txBody>
        </p:sp>
        <p:grpSp>
          <p:nvGrpSpPr>
            <p:cNvPr id="1278" name="Google Shape;1278;p52"/>
            <p:cNvGrpSpPr/>
            <p:nvPr/>
          </p:nvGrpSpPr>
          <p:grpSpPr>
            <a:xfrm>
              <a:off x="4327507" y="3722904"/>
              <a:ext cx="1716539" cy="2053297"/>
              <a:chOff x="4226426" y="3722904"/>
              <a:chExt cx="1716539" cy="2053297"/>
            </a:xfrm>
          </p:grpSpPr>
          <p:sp>
            <p:nvSpPr>
              <p:cNvPr id="1279" name="Google Shape;1279;p52"/>
              <p:cNvSpPr txBox="1"/>
              <p:nvPr/>
            </p:nvSpPr>
            <p:spPr>
              <a:xfrm>
                <a:off x="4226426" y="4656917"/>
                <a:ext cx="166626" cy="172185"/>
              </a:xfrm>
              <a:prstGeom prst="rect">
                <a:avLst/>
              </a:prstGeom>
              <a:blipFill rotWithShape="1">
                <a:blip r:embed="rId4">
                  <a:alphaModFix/>
                </a:blip>
                <a:stretch>
                  <a:fillRect b="-35710" l="-14813" r="-1481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1280" name="Google Shape;1280;p52"/>
              <p:cNvGrpSpPr/>
              <p:nvPr/>
            </p:nvGrpSpPr>
            <p:grpSpPr>
              <a:xfrm>
                <a:off x="4514665" y="3934021"/>
                <a:ext cx="1221289" cy="1619251"/>
                <a:chOff x="4514665" y="3934021"/>
                <a:chExt cx="1221289" cy="1619251"/>
              </a:xfrm>
            </p:grpSpPr>
            <p:sp>
              <p:nvSpPr>
                <p:cNvPr id="1281" name="Google Shape;1281;p52"/>
                <p:cNvSpPr/>
                <p:nvPr/>
              </p:nvSpPr>
              <p:spPr>
                <a:xfrm>
                  <a:off x="4514665" y="3934022"/>
                  <a:ext cx="954075" cy="1619250"/>
                </a:xfrm>
                <a:custGeom>
                  <a:rect b="b" l="l" r="r" t="t"/>
                  <a:pathLst>
                    <a:path extrusionOk="0" h="1619250" w="723900">
                      <a:moveTo>
                        <a:pt x="0" y="1619250"/>
                      </a:moveTo>
                      <a:cubicBezTo>
                        <a:pt x="1587" y="1281430"/>
                        <a:pt x="3175" y="946467"/>
                        <a:pt x="7620" y="716280"/>
                      </a:cubicBezTo>
                      <a:cubicBezTo>
                        <a:pt x="12065" y="486093"/>
                        <a:pt x="17145" y="273685"/>
                        <a:pt x="26670" y="238125"/>
                      </a:cubicBezTo>
                      <a:cubicBezTo>
                        <a:pt x="36195" y="202565"/>
                        <a:pt x="53340" y="445452"/>
                        <a:pt x="64770" y="502920"/>
                      </a:cubicBezTo>
                      <a:cubicBezTo>
                        <a:pt x="76200" y="560388"/>
                        <a:pt x="81915" y="601980"/>
                        <a:pt x="95250" y="582930"/>
                      </a:cubicBezTo>
                      <a:cubicBezTo>
                        <a:pt x="108585" y="563880"/>
                        <a:pt x="125730" y="410845"/>
                        <a:pt x="144780" y="388620"/>
                      </a:cubicBezTo>
                      <a:cubicBezTo>
                        <a:pt x="163830" y="366395"/>
                        <a:pt x="188278" y="399733"/>
                        <a:pt x="209550" y="449580"/>
                      </a:cubicBezTo>
                      <a:cubicBezTo>
                        <a:pt x="230822" y="499427"/>
                        <a:pt x="274320" y="595630"/>
                        <a:pt x="306705" y="699135"/>
                      </a:cubicBezTo>
                      <a:cubicBezTo>
                        <a:pt x="339090" y="802640"/>
                        <a:pt x="377508" y="989013"/>
                        <a:pt x="403860" y="1070610"/>
                      </a:cubicBezTo>
                      <a:cubicBezTo>
                        <a:pt x="430212" y="1152207"/>
                        <a:pt x="443230" y="1169353"/>
                        <a:pt x="464820" y="1188720"/>
                      </a:cubicBezTo>
                      <a:cubicBezTo>
                        <a:pt x="486410" y="1208087"/>
                        <a:pt x="508953" y="1184910"/>
                        <a:pt x="533400" y="1186815"/>
                      </a:cubicBezTo>
                      <a:cubicBezTo>
                        <a:pt x="557847" y="1188720"/>
                        <a:pt x="590550" y="1234122"/>
                        <a:pt x="611505" y="1200150"/>
                      </a:cubicBezTo>
                      <a:cubicBezTo>
                        <a:pt x="632460" y="1166178"/>
                        <a:pt x="641985" y="1158240"/>
                        <a:pt x="659130" y="982980"/>
                      </a:cubicBezTo>
                      <a:cubicBezTo>
                        <a:pt x="676275" y="807720"/>
                        <a:pt x="699453" y="310831"/>
                        <a:pt x="714375" y="148589"/>
                      </a:cubicBezTo>
                      <a:cubicBezTo>
                        <a:pt x="729297" y="-13653"/>
                        <a:pt x="718185" y="23177"/>
                        <a:pt x="723900" y="0"/>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2" name="Google Shape;1282;p52"/>
                <p:cNvSpPr/>
                <p:nvPr/>
              </p:nvSpPr>
              <p:spPr>
                <a:xfrm>
                  <a:off x="5587821" y="3934021"/>
                  <a:ext cx="148133" cy="1619250"/>
                </a:xfrm>
                <a:custGeom>
                  <a:rect b="b" l="l" r="r" t="t"/>
                  <a:pathLst>
                    <a:path extrusionOk="0" h="1619250" w="112395">
                      <a:moveTo>
                        <a:pt x="0" y="0"/>
                      </a:moveTo>
                      <a:cubicBezTo>
                        <a:pt x="13017" y="280829"/>
                        <a:pt x="33655" y="595630"/>
                        <a:pt x="45720" y="683895"/>
                      </a:cubicBezTo>
                      <a:cubicBezTo>
                        <a:pt x="57785" y="772160"/>
                        <a:pt x="65088" y="578802"/>
                        <a:pt x="72390" y="529590"/>
                      </a:cubicBezTo>
                      <a:cubicBezTo>
                        <a:pt x="79692" y="480378"/>
                        <a:pt x="84137" y="344170"/>
                        <a:pt x="89535" y="388620"/>
                      </a:cubicBezTo>
                      <a:cubicBezTo>
                        <a:pt x="94933" y="433070"/>
                        <a:pt x="101283" y="618173"/>
                        <a:pt x="104775" y="796290"/>
                      </a:cubicBezTo>
                      <a:cubicBezTo>
                        <a:pt x="108267" y="974407"/>
                        <a:pt x="110490" y="1457325"/>
                        <a:pt x="110490" y="1457325"/>
                      </a:cubicBezTo>
                      <a:cubicBezTo>
                        <a:pt x="110808" y="1594485"/>
                        <a:pt x="111601" y="1606867"/>
                        <a:pt x="112395" y="1619250"/>
                      </a:cubicBezTo>
                    </a:path>
                  </a:pathLst>
                </a:custGeom>
                <a:no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83" name="Google Shape;1283;p52"/>
              <p:cNvSpPr/>
              <p:nvPr/>
            </p:nvSpPr>
            <p:spPr>
              <a:xfrm>
                <a:off x="4505210" y="4655221"/>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Google Shape;1284;p52"/>
              <p:cNvSpPr/>
              <p:nvPr/>
            </p:nvSpPr>
            <p:spPr>
              <a:xfrm>
                <a:off x="4587733" y="4445671"/>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Google Shape;1285;p52"/>
              <p:cNvSpPr/>
              <p:nvPr/>
            </p:nvSpPr>
            <p:spPr>
              <a:xfrm>
                <a:off x="4853308" y="4523776"/>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Google Shape;1286;p52"/>
              <p:cNvSpPr/>
              <p:nvPr/>
            </p:nvSpPr>
            <p:spPr>
              <a:xfrm>
                <a:off x="4895936" y="4607596"/>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7" name="Google Shape;1287;p52"/>
              <p:cNvSpPr/>
              <p:nvPr/>
            </p:nvSpPr>
            <p:spPr>
              <a:xfrm>
                <a:off x="4940695" y="4721896"/>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8" name="Google Shape;1288;p52"/>
              <p:cNvSpPr/>
              <p:nvPr/>
            </p:nvSpPr>
            <p:spPr>
              <a:xfrm>
                <a:off x="5078497" y="5049556"/>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9" name="Google Shape;1289;p52"/>
              <p:cNvSpPr/>
              <p:nvPr/>
            </p:nvSpPr>
            <p:spPr>
              <a:xfrm>
                <a:off x="5110241" y="5102896"/>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0" name="Google Shape;1290;p52"/>
              <p:cNvSpPr/>
              <p:nvPr/>
            </p:nvSpPr>
            <p:spPr>
              <a:xfrm>
                <a:off x="5112146" y="5116231"/>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1" name="Google Shape;1291;p52"/>
              <p:cNvSpPr/>
              <p:nvPr/>
            </p:nvSpPr>
            <p:spPr>
              <a:xfrm>
                <a:off x="5179306" y="5137186"/>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2" name="Google Shape;1292;p52"/>
              <p:cNvSpPr/>
              <p:nvPr/>
            </p:nvSpPr>
            <p:spPr>
              <a:xfrm>
                <a:off x="5209786" y="5131471"/>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3" name="Google Shape;1293;p52"/>
              <p:cNvSpPr/>
              <p:nvPr/>
            </p:nvSpPr>
            <p:spPr>
              <a:xfrm>
                <a:off x="5254392" y="5182906"/>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Google Shape;1294;p52"/>
              <p:cNvSpPr/>
              <p:nvPr/>
            </p:nvSpPr>
            <p:spPr>
              <a:xfrm>
                <a:off x="5236399" y="5020981"/>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Google Shape;1295;p52"/>
              <p:cNvSpPr/>
              <p:nvPr/>
            </p:nvSpPr>
            <p:spPr>
              <a:xfrm>
                <a:off x="5367540" y="4872391"/>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Google Shape;1296;p52"/>
              <p:cNvSpPr/>
              <p:nvPr/>
            </p:nvSpPr>
            <p:spPr>
              <a:xfrm>
                <a:off x="5363095" y="4895251"/>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7" name="Google Shape;1297;p52"/>
              <p:cNvSpPr/>
              <p:nvPr/>
            </p:nvSpPr>
            <p:spPr>
              <a:xfrm>
                <a:off x="5696004" y="4358041"/>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8" name="Google Shape;1298;p52"/>
              <p:cNvSpPr/>
              <p:nvPr/>
            </p:nvSpPr>
            <p:spPr>
              <a:xfrm>
                <a:off x="5682669" y="4297081"/>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9" name="Google Shape;1299;p52"/>
              <p:cNvSpPr/>
              <p:nvPr/>
            </p:nvSpPr>
            <p:spPr>
              <a:xfrm>
                <a:off x="5590430" y="4295176"/>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0" name="Google Shape;1300;p52"/>
              <p:cNvSpPr/>
              <p:nvPr/>
            </p:nvSpPr>
            <p:spPr>
              <a:xfrm>
                <a:off x="4661905" y="4371376"/>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1" name="Google Shape;1301;p52"/>
              <p:cNvSpPr/>
              <p:nvPr/>
            </p:nvSpPr>
            <p:spPr>
              <a:xfrm>
                <a:off x="4732405" y="4323751"/>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2" name="Google Shape;1302;p52"/>
              <p:cNvSpPr/>
              <p:nvPr/>
            </p:nvSpPr>
            <p:spPr>
              <a:xfrm>
                <a:off x="4757170" y="4327561"/>
                <a:ext cx="43200" cy="4320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3" name="Google Shape;1303;p52"/>
              <p:cNvSpPr txBox="1"/>
              <p:nvPr/>
            </p:nvSpPr>
            <p:spPr>
              <a:xfrm>
                <a:off x="5067699" y="3722904"/>
                <a:ext cx="307104" cy="16927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1100">
                    <a:solidFill>
                      <a:schemeClr val="dk1"/>
                    </a:solidFill>
                    <a:latin typeface="Arial"/>
                    <a:ea typeface="Arial"/>
                    <a:cs typeface="Arial"/>
                    <a:sym typeface="Arial"/>
                  </a:rPr>
                  <a:t>12th</a:t>
                </a:r>
                <a:endParaRPr b="0" sz="1100">
                  <a:solidFill>
                    <a:schemeClr val="dk1"/>
                  </a:solidFill>
                  <a:latin typeface="Arial"/>
                  <a:ea typeface="Arial"/>
                  <a:cs typeface="Arial"/>
                  <a:sym typeface="Arial"/>
                </a:endParaRPr>
              </a:p>
            </p:txBody>
          </p:sp>
          <p:sp>
            <p:nvSpPr>
              <p:cNvPr id="1304" name="Google Shape;1304;p52"/>
              <p:cNvSpPr/>
              <p:nvPr/>
            </p:nvSpPr>
            <p:spPr>
              <a:xfrm>
                <a:off x="4492009" y="3932750"/>
                <a:ext cx="1450956" cy="1620521"/>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5" name="Google Shape;1305;p52"/>
              <p:cNvSpPr txBox="1"/>
              <p:nvPr/>
            </p:nvSpPr>
            <p:spPr>
              <a:xfrm>
                <a:off x="5093757" y="5590081"/>
                <a:ext cx="166626" cy="172185"/>
              </a:xfrm>
              <a:prstGeom prst="rect">
                <a:avLst/>
              </a:prstGeom>
              <a:blipFill rotWithShape="1">
                <a:blip r:embed="rId5">
                  <a:alphaModFix/>
                </a:blip>
                <a:stretch>
                  <a:fillRect b="-3570" l="-370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306" name="Google Shape;1306;p52"/>
              <p:cNvCxnSpPr/>
              <p:nvPr/>
            </p:nvCxnSpPr>
            <p:spPr>
              <a:xfrm>
                <a:off x="5447848" y="4316776"/>
                <a:ext cx="0" cy="1236495"/>
              </a:xfrm>
              <a:prstGeom prst="straightConnector1">
                <a:avLst/>
              </a:prstGeom>
              <a:noFill/>
              <a:ln cap="flat" cmpd="sng" w="12700">
                <a:solidFill>
                  <a:schemeClr val="dk1"/>
                </a:solidFill>
                <a:prstDash val="solid"/>
                <a:miter lim="800000"/>
                <a:headEnd len="sm" w="sm" type="none"/>
                <a:tailEnd len="sm" w="sm" type="none"/>
              </a:ln>
            </p:spPr>
          </p:cxnSp>
          <p:sp>
            <p:nvSpPr>
              <p:cNvPr id="1307" name="Google Shape;1307;p52"/>
              <p:cNvSpPr/>
              <p:nvPr/>
            </p:nvSpPr>
            <p:spPr>
              <a:xfrm>
                <a:off x="5427822" y="4676821"/>
                <a:ext cx="36000" cy="149502"/>
              </a:xfrm>
              <a:prstGeom prst="roundRect">
                <a:avLst>
                  <a:gd fmla="val 16667"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8" name="Google Shape;1308;p52"/>
              <p:cNvSpPr txBox="1"/>
              <p:nvPr/>
            </p:nvSpPr>
            <p:spPr>
              <a:xfrm>
                <a:off x="5360846" y="5576146"/>
                <a:ext cx="166626" cy="200055"/>
              </a:xfrm>
              <a:prstGeom prst="rect">
                <a:avLst/>
              </a:prstGeom>
              <a:blipFill rotWithShape="1">
                <a:blip r:embed="rId6">
                  <a:alphaModFix/>
                </a:blip>
                <a:stretch>
                  <a:fillRect b="-18179" l="-25925" r="-2222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09" name="Google Shape;1309;p52"/>
              <p:cNvSpPr/>
              <p:nvPr/>
            </p:nvSpPr>
            <p:spPr>
              <a:xfrm>
                <a:off x="5422559" y="4297081"/>
                <a:ext cx="43200" cy="432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pSp>
        <p:nvGrpSpPr>
          <p:cNvPr id="1315" name="Google Shape;1315;p53"/>
          <p:cNvGrpSpPr/>
          <p:nvPr/>
        </p:nvGrpSpPr>
        <p:grpSpPr>
          <a:xfrm>
            <a:off x="450000" y="450000"/>
            <a:ext cx="9018000" cy="276999"/>
            <a:chOff x="450000" y="450000"/>
            <a:chExt cx="9018000" cy="276999"/>
          </a:xfrm>
        </p:grpSpPr>
        <p:sp>
          <p:nvSpPr>
            <p:cNvPr id="1316" name="Google Shape;1316;p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Khởi tạo và phân chia Bộ dữ liệu</a:t>
              </a:r>
              <a:endParaRPr sz="1800">
                <a:solidFill>
                  <a:schemeClr val="lt1"/>
                </a:solidFill>
                <a:latin typeface="Arial"/>
                <a:ea typeface="Arial"/>
                <a:cs typeface="Arial"/>
                <a:sym typeface="Arial"/>
              </a:endParaRPr>
            </a:p>
          </p:txBody>
        </p:sp>
        <p:sp>
          <p:nvSpPr>
            <p:cNvPr id="1317" name="Google Shape;1317;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318" name="Google Shape;1318;p5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Quá khớp và khái quát hóa mô hình </a:t>
            </a:r>
            <a:endParaRPr/>
          </a:p>
        </p:txBody>
      </p:sp>
      <p:sp>
        <p:nvSpPr>
          <p:cNvPr id="1319" name="Google Shape;1319;p53"/>
          <p:cNvSpPr/>
          <p:nvPr/>
        </p:nvSpPr>
        <p:spPr>
          <a:xfrm>
            <a:off x="4929188" y="1700808"/>
            <a:ext cx="4538811" cy="43568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tính linh hoạt của kỹ thuật học máy tăng lên (nói cách khác, tính linh hoạt được tăng lên khi khả năng các mẫu dữ liệu đã cho chính xác theo nhau tăng lên, tiếp theo là thứ tự đa thức tăng lên.):</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căn bậc hai mức trung bình của các sai số bình phương của bộ dữ liệu huấn luyện cho thấy xu hướng giảm đơn điệu.</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căn bậc hai mức trung bình của các sai số bình phương của bộ dữ liệu kiểm tra giảm ngay từ đầu khi thứ tự đa thức tăng lên, nhưng nó tăng lên sau một thời điểm nhất định.</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Tóm lại, hình bên trái cho thấy xu hướng quá khớp phản ánh mô hình bộ dữ liệu huấn luyện quá nhiều sau đa thức bậc 4. Nếu không có chỉ số căn bậc hai mức trung bình của các sai số bình phương tính toán với dữ liệu thử nghiệm, căn bậc hai của mức trung bình của các sai số bình phương của dữ liệu huấn luyện sẽ giảm khi thứ tự đa thức tăng lên, dẫn đến việc chọn một mô hình quá khớp.</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đó, dữ liệu thử nghiệm là bắt buộc.</a:t>
            </a:r>
            <a:endParaRPr sz="1300">
              <a:solidFill>
                <a:srgbClr val="262626"/>
              </a:solidFill>
              <a:latin typeface="Arial"/>
              <a:ea typeface="Arial"/>
              <a:cs typeface="Arial"/>
              <a:sym typeface="Arial"/>
            </a:endParaRPr>
          </a:p>
        </p:txBody>
      </p:sp>
      <p:sp>
        <p:nvSpPr>
          <p:cNvPr id="1320" name="Google Shape;1320;p53"/>
          <p:cNvSpPr/>
          <p:nvPr/>
        </p:nvSpPr>
        <p:spPr>
          <a:xfrm>
            <a:off x="648934" y="5277808"/>
            <a:ext cx="4032447" cy="745571"/>
          </a:xfrm>
          <a:prstGeom prst="rect">
            <a:avLst/>
          </a:prstGeom>
          <a:solidFill>
            <a:schemeClr val="lt1"/>
          </a:solidFill>
          <a:ln>
            <a:noFill/>
          </a:ln>
        </p:spPr>
        <p:txBody>
          <a:bodyPr anchorCtr="0" anchor="t" bIns="72000" lIns="0" spcFirstLastPara="1" rIns="0" wrap="square" tIns="720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So sánh sự khác biệt giữa căn bậc hai mức trung bình của các sai số bình phương của dữ liệu huấn luyện và kiểm tra</a:t>
            </a:r>
            <a:endParaRPr sz="1300">
              <a:solidFill>
                <a:srgbClr val="262626"/>
              </a:solidFill>
              <a:latin typeface="Arial"/>
              <a:ea typeface="Arial"/>
              <a:cs typeface="Arial"/>
              <a:sym typeface="Arial"/>
            </a:endParaRPr>
          </a:p>
        </p:txBody>
      </p:sp>
      <p:grpSp>
        <p:nvGrpSpPr>
          <p:cNvPr id="1321" name="Google Shape;1321;p53"/>
          <p:cNvGrpSpPr/>
          <p:nvPr/>
        </p:nvGrpSpPr>
        <p:grpSpPr>
          <a:xfrm>
            <a:off x="558924" y="1808820"/>
            <a:ext cx="4212468" cy="3430992"/>
            <a:chOff x="558924" y="1837190"/>
            <a:chExt cx="4212468" cy="3430992"/>
          </a:xfrm>
        </p:grpSpPr>
        <p:sp>
          <p:nvSpPr>
            <p:cNvPr id="1322" name="Google Shape;1322;p53"/>
            <p:cNvSpPr/>
            <p:nvPr/>
          </p:nvSpPr>
          <p:spPr>
            <a:xfrm>
              <a:off x="558924" y="1837190"/>
              <a:ext cx="4212468" cy="343099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23" name="Google Shape;1323;p53"/>
            <p:cNvPicPr preferRelativeResize="0"/>
            <p:nvPr/>
          </p:nvPicPr>
          <p:blipFill rotWithShape="1">
            <a:blip r:embed="rId3">
              <a:alphaModFix/>
            </a:blip>
            <a:srcRect b="12640" l="8049" r="10158" t="0"/>
            <a:stretch/>
          </p:blipFill>
          <p:spPr>
            <a:xfrm>
              <a:off x="911806" y="1956675"/>
              <a:ext cx="3738289" cy="3026281"/>
            </a:xfrm>
            <a:prstGeom prst="rect">
              <a:avLst/>
            </a:prstGeom>
            <a:noFill/>
            <a:ln>
              <a:noFill/>
            </a:ln>
          </p:spPr>
        </p:pic>
        <p:sp>
          <p:nvSpPr>
            <p:cNvPr id="1324" name="Google Shape;1324;p53"/>
            <p:cNvSpPr/>
            <p:nvPr/>
          </p:nvSpPr>
          <p:spPr>
            <a:xfrm>
              <a:off x="1076908" y="4935232"/>
              <a:ext cx="3550445" cy="314683"/>
            </a:xfrm>
            <a:prstGeom prst="rect">
              <a:avLst/>
            </a:prstGeom>
            <a:noFill/>
            <a:ln>
              <a:noFill/>
            </a:ln>
          </p:spPr>
          <p:txBody>
            <a:bodyPr anchorCtr="0" anchor="t" bIns="72000" lIns="0" spcFirstLastPara="1" rIns="0" wrap="square" tIns="7200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Tính linh hoạt (Mức độ biểu đạt đa thức)</a:t>
              </a:r>
              <a:endParaRPr sz="1100">
                <a:solidFill>
                  <a:srgbClr val="262626"/>
                </a:solidFill>
                <a:latin typeface="Arial"/>
                <a:ea typeface="Arial"/>
                <a:cs typeface="Arial"/>
                <a:sym typeface="Arial"/>
              </a:endParaRPr>
            </a:p>
          </p:txBody>
        </p:sp>
        <p:sp>
          <p:nvSpPr>
            <p:cNvPr id="1325" name="Google Shape;1325;p53"/>
            <p:cNvSpPr/>
            <p:nvPr/>
          </p:nvSpPr>
          <p:spPr>
            <a:xfrm rot="-5400000">
              <a:off x="504748" y="3395345"/>
              <a:ext cx="618286" cy="314683"/>
            </a:xfrm>
            <a:prstGeom prst="rect">
              <a:avLst/>
            </a:prstGeom>
            <a:noFill/>
            <a:ln>
              <a:noFill/>
            </a:ln>
          </p:spPr>
          <p:txBody>
            <a:bodyPr anchorCtr="0" anchor="t" bIns="72000" lIns="0" spcFirstLastPara="1" rIns="0" wrap="square" tIns="7200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RMSE</a:t>
              </a:r>
              <a:endParaRPr sz="1100">
                <a:solidFill>
                  <a:srgbClr val="262626"/>
                </a:solidFill>
                <a:latin typeface="Arial"/>
                <a:ea typeface="Arial"/>
                <a:cs typeface="Arial"/>
                <a:sym typeface="Arial"/>
              </a:endParaRPr>
            </a:p>
          </p:txBody>
        </p:sp>
        <p:sp>
          <p:nvSpPr>
            <p:cNvPr id="1326" name="Google Shape;1326;p53"/>
            <p:cNvSpPr/>
            <p:nvPr/>
          </p:nvSpPr>
          <p:spPr>
            <a:xfrm>
              <a:off x="2444861" y="1964613"/>
              <a:ext cx="847919" cy="1656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7" name="Google Shape;1327;p53"/>
            <p:cNvSpPr/>
            <p:nvPr/>
          </p:nvSpPr>
          <p:spPr>
            <a:xfrm>
              <a:off x="2096306" y="1862358"/>
              <a:ext cx="1511648" cy="314683"/>
            </a:xfrm>
            <a:prstGeom prst="rect">
              <a:avLst/>
            </a:prstGeom>
            <a:noFill/>
            <a:ln>
              <a:noFill/>
            </a:ln>
          </p:spPr>
          <p:txBody>
            <a:bodyPr anchorCtr="0" anchor="t" bIns="72000" lIns="0" spcFirstLastPara="1" rIns="0" wrap="square" tIns="7200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RMSE Graph</a:t>
              </a:r>
              <a:endParaRPr sz="1100">
                <a:solidFill>
                  <a:srgbClr val="262626"/>
                </a:solidFill>
                <a:latin typeface="Arial"/>
                <a:ea typeface="Arial"/>
                <a:cs typeface="Arial"/>
                <a:sym typeface="Arial"/>
              </a:endParaRPr>
            </a:p>
          </p:txBody>
        </p:sp>
        <p:sp>
          <p:nvSpPr>
            <p:cNvPr id="1328" name="Google Shape;1328;p53"/>
            <p:cNvSpPr/>
            <p:nvPr/>
          </p:nvSpPr>
          <p:spPr>
            <a:xfrm>
              <a:off x="3763280" y="2240868"/>
              <a:ext cx="724830" cy="267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9" name="Google Shape;1329;p53"/>
            <p:cNvSpPr/>
            <p:nvPr/>
          </p:nvSpPr>
          <p:spPr>
            <a:xfrm>
              <a:off x="3750071" y="2153955"/>
              <a:ext cx="821200" cy="468572"/>
            </a:xfrm>
            <a:prstGeom prst="rect">
              <a:avLst/>
            </a:prstGeom>
            <a:noFill/>
            <a:ln>
              <a:noFill/>
            </a:ln>
          </p:spPr>
          <p:txBody>
            <a:bodyPr anchorCtr="0" anchor="t" bIns="72000" lIns="0" spcFirstLastPara="1" rIns="0" wrap="square" tIns="72000">
              <a:spAutoFit/>
            </a:bodyPr>
            <a:lstStyle/>
            <a:p>
              <a:pPr indent="0" lvl="0" marL="0" marR="0" rtl="0" algn="l">
                <a:spcBef>
                  <a:spcPts val="0"/>
                </a:spcBef>
                <a:spcAft>
                  <a:spcPts val="0"/>
                </a:spcAft>
                <a:buNone/>
              </a:pPr>
              <a:r>
                <a:rPr lang="en-US" sz="1050">
                  <a:solidFill>
                    <a:srgbClr val="262626"/>
                  </a:solidFill>
                  <a:latin typeface="Arial"/>
                  <a:ea typeface="Arial"/>
                  <a:cs typeface="Arial"/>
                  <a:sym typeface="Arial"/>
                </a:rPr>
                <a:t>Huấn luyện Kiểm tra</a:t>
              </a:r>
              <a:endParaRPr sz="1050">
                <a:solidFill>
                  <a:srgbClr val="262626"/>
                </a:solidFill>
                <a:latin typeface="Arial"/>
                <a:ea typeface="Arial"/>
                <a:cs typeface="Arial"/>
                <a:sym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grpSp>
        <p:nvGrpSpPr>
          <p:cNvPr id="1335" name="Google Shape;1335;p54"/>
          <p:cNvGrpSpPr/>
          <p:nvPr/>
        </p:nvGrpSpPr>
        <p:grpSpPr>
          <a:xfrm>
            <a:off x="450000" y="450000"/>
            <a:ext cx="9018000" cy="276999"/>
            <a:chOff x="450000" y="450000"/>
            <a:chExt cx="9018000" cy="276999"/>
          </a:xfrm>
        </p:grpSpPr>
        <p:sp>
          <p:nvSpPr>
            <p:cNvPr id="1336" name="Google Shape;1336;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Khởi tạo và phân chia Bộ dữ liệu</a:t>
              </a:r>
              <a:endParaRPr sz="1800">
                <a:solidFill>
                  <a:schemeClr val="lt1"/>
                </a:solidFill>
                <a:latin typeface="Arial"/>
                <a:ea typeface="Arial"/>
                <a:cs typeface="Arial"/>
                <a:sym typeface="Arial"/>
              </a:endParaRPr>
            </a:p>
          </p:txBody>
        </p:sp>
        <p:sp>
          <p:nvSpPr>
            <p:cNvPr id="1337" name="Google Shape;1337;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338" name="Google Shape;1338;p5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thức và quy trình phân chia dữ liệu</a:t>
            </a:r>
            <a:endParaRPr sz="2400">
              <a:solidFill>
                <a:srgbClr val="0C0C0C"/>
              </a:solidFill>
              <a:latin typeface="Arial"/>
              <a:ea typeface="Arial"/>
              <a:cs typeface="Arial"/>
              <a:sym typeface="Arial"/>
            </a:endParaRPr>
          </a:p>
        </p:txBody>
      </p:sp>
      <p:sp>
        <p:nvSpPr>
          <p:cNvPr id="1339" name="Google Shape;1339;p54"/>
          <p:cNvSpPr/>
          <p:nvPr/>
        </p:nvSpPr>
        <p:spPr>
          <a:xfrm>
            <a:off x="672080" y="2204864"/>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nên được chia thành một bộ huấn luyện và một bộ thử nghiệm.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Về nguyên tắc, bộ thử nghiệm chỉ nên được sử dụng một lần! Nó không nên được tái sử dụng!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bộ huấn luyện cũng được sử dụng để đánh giá, các lỗi có thể nhỏ một cách phi thực tế.</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muốn đánh giá các lỗi thực tế trong khi huấn luyện thì nên chia dữ liệu huấn luyện thành hai.</a:t>
            </a:r>
            <a:endParaRPr/>
          </a:p>
        </p:txBody>
      </p:sp>
      <p:sp>
        <p:nvSpPr>
          <p:cNvPr id="1340" name="Google Shape;1340;p54"/>
          <p:cNvSpPr/>
          <p:nvPr/>
        </p:nvSpPr>
        <p:spPr>
          <a:xfrm>
            <a:off x="558800" y="1902172"/>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Xác thực chéo:</a:t>
            </a:r>
            <a:endParaRPr/>
          </a:p>
        </p:txBody>
      </p:sp>
      <p:grpSp>
        <p:nvGrpSpPr>
          <p:cNvPr id="1341" name="Google Shape;1341;p54"/>
          <p:cNvGrpSpPr/>
          <p:nvPr/>
        </p:nvGrpSpPr>
        <p:grpSpPr>
          <a:xfrm>
            <a:off x="558800" y="4943114"/>
            <a:ext cx="8763637" cy="648153"/>
            <a:chOff x="558800" y="5205743"/>
            <a:chExt cx="8763637" cy="648153"/>
          </a:xfrm>
        </p:grpSpPr>
        <p:sp>
          <p:nvSpPr>
            <p:cNvPr id="1342" name="Google Shape;1342;p54"/>
            <p:cNvSpPr/>
            <p:nvPr/>
          </p:nvSpPr>
          <p:spPr>
            <a:xfrm>
              <a:off x="672080" y="550843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chúng ta có thể liên tục đánh giá lỗi trong khi huấn luyện, nên cũng có thể điều chỉnh siêu tham số. </a:t>
              </a:r>
              <a:endParaRPr/>
            </a:p>
          </p:txBody>
        </p:sp>
        <p:sp>
          <p:nvSpPr>
            <p:cNvPr id="1343" name="Google Shape;1343;p54"/>
            <p:cNvSpPr/>
            <p:nvPr/>
          </p:nvSpPr>
          <p:spPr>
            <a:xfrm>
              <a:off x="558800" y="5205743"/>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Tối ưu quy trình xác thực chéo and siêu tham số:</a:t>
              </a:r>
              <a:endParaRPr/>
            </a:p>
          </p:txBody>
        </p:sp>
      </p:grpSp>
      <p:grpSp>
        <p:nvGrpSpPr>
          <p:cNvPr id="1344" name="Google Shape;1344;p54"/>
          <p:cNvGrpSpPr/>
          <p:nvPr/>
        </p:nvGrpSpPr>
        <p:grpSpPr>
          <a:xfrm>
            <a:off x="1628775" y="3645024"/>
            <a:ext cx="6270624" cy="954327"/>
            <a:chOff x="1285875" y="3914297"/>
            <a:chExt cx="6270624" cy="954327"/>
          </a:xfrm>
        </p:grpSpPr>
        <p:sp>
          <p:nvSpPr>
            <p:cNvPr id="1345" name="Google Shape;1345;p54"/>
            <p:cNvSpPr/>
            <p:nvPr/>
          </p:nvSpPr>
          <p:spPr>
            <a:xfrm>
              <a:off x="1285875" y="4162394"/>
              <a:ext cx="3762374" cy="706230"/>
            </a:xfrm>
            <a:prstGeom prst="rect">
              <a:avLst/>
            </a:prstGeom>
            <a:solidFill>
              <a:srgbClr val="B4BBBD">
                <a:alpha val="49803"/>
              </a:srgbClr>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346" name="Google Shape;1346;p54"/>
            <p:cNvSpPr/>
            <p:nvPr/>
          </p:nvSpPr>
          <p:spPr>
            <a:xfrm>
              <a:off x="5814659" y="4162394"/>
              <a:ext cx="1741840" cy="706230"/>
            </a:xfrm>
            <a:prstGeom prst="rect">
              <a:avLst/>
            </a:prstGeom>
            <a:solidFill>
              <a:schemeClr val="lt1"/>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347" name="Google Shape;1347;p54"/>
            <p:cNvSpPr txBox="1"/>
            <p:nvPr/>
          </p:nvSpPr>
          <p:spPr>
            <a:xfrm>
              <a:off x="1494896" y="4335509"/>
              <a:ext cx="1463146" cy="360000"/>
            </a:xfrm>
            <a:prstGeom prst="rect">
              <a:avLst/>
            </a:prstGeom>
            <a:solidFill>
              <a:schemeClr val="lt1"/>
            </a:solidFill>
            <a:ln cap="flat" cmpd="sng" w="9525">
              <a:solidFill>
                <a:srgbClr val="1429A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1429A0"/>
                  </a:solidFill>
                  <a:latin typeface="Arial"/>
                  <a:ea typeface="Arial"/>
                  <a:cs typeface="Arial"/>
                  <a:sym typeface="Arial"/>
                </a:rPr>
                <a:t>Huấn luyện</a:t>
              </a:r>
              <a:endParaRPr sz="1100">
                <a:solidFill>
                  <a:srgbClr val="1429A0"/>
                </a:solidFill>
                <a:latin typeface="Arial"/>
                <a:ea typeface="Arial"/>
                <a:cs typeface="Arial"/>
                <a:sym typeface="Arial"/>
              </a:endParaRPr>
            </a:p>
          </p:txBody>
        </p:sp>
        <p:sp>
          <p:nvSpPr>
            <p:cNvPr id="1348" name="Google Shape;1348;p54"/>
            <p:cNvSpPr txBox="1"/>
            <p:nvPr/>
          </p:nvSpPr>
          <p:spPr>
            <a:xfrm>
              <a:off x="3376083" y="4335509"/>
              <a:ext cx="1463146" cy="360000"/>
            </a:xfrm>
            <a:prstGeom prst="rect">
              <a:avLst/>
            </a:prstGeom>
            <a:solidFill>
              <a:schemeClr val="lt1"/>
            </a:solidFill>
            <a:ln cap="flat" cmpd="sng" w="9525">
              <a:solidFill>
                <a:srgbClr val="1429A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1429A0"/>
                  </a:solidFill>
                  <a:latin typeface="Arial"/>
                  <a:ea typeface="Arial"/>
                  <a:cs typeface="Arial"/>
                  <a:sym typeface="Arial"/>
                </a:rPr>
                <a:t>Xác thực chéo</a:t>
              </a:r>
              <a:endParaRPr sz="1100">
                <a:solidFill>
                  <a:srgbClr val="1429A0"/>
                </a:solidFill>
                <a:latin typeface="Arial"/>
                <a:ea typeface="Arial"/>
                <a:cs typeface="Arial"/>
                <a:sym typeface="Arial"/>
              </a:endParaRPr>
            </a:p>
          </p:txBody>
        </p:sp>
        <p:cxnSp>
          <p:nvCxnSpPr>
            <p:cNvPr id="1349" name="Google Shape;1349;p54"/>
            <p:cNvCxnSpPr>
              <a:stCxn id="1347" idx="3"/>
              <a:endCxn id="1348" idx="1"/>
            </p:cNvCxnSpPr>
            <p:nvPr/>
          </p:nvCxnSpPr>
          <p:spPr>
            <a:xfrm>
              <a:off x="2958042" y="4515509"/>
              <a:ext cx="417900" cy="0"/>
            </a:xfrm>
            <a:prstGeom prst="straightConnector1">
              <a:avLst/>
            </a:prstGeom>
            <a:noFill/>
            <a:ln cap="flat" cmpd="sng" w="12700">
              <a:solidFill>
                <a:srgbClr val="1429A0"/>
              </a:solidFill>
              <a:prstDash val="solid"/>
              <a:miter lim="800000"/>
              <a:headEnd len="med" w="med" type="triangle"/>
              <a:tailEnd len="med" w="med" type="triangle"/>
            </a:ln>
          </p:spPr>
        </p:cxnSp>
        <p:sp>
          <p:nvSpPr>
            <p:cNvPr id="1350" name="Google Shape;1350;p54"/>
            <p:cNvSpPr txBox="1"/>
            <p:nvPr/>
          </p:nvSpPr>
          <p:spPr>
            <a:xfrm>
              <a:off x="5954006" y="4335509"/>
              <a:ext cx="1463146" cy="360000"/>
            </a:xfrm>
            <a:prstGeom prst="rect">
              <a:avLst/>
            </a:prstGeom>
            <a:solidFill>
              <a:schemeClr val="lt1"/>
            </a:solidFill>
            <a:ln cap="flat" cmpd="sng" w="9525">
              <a:solidFill>
                <a:srgbClr val="0033CC"/>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1429A0"/>
                  </a:solidFill>
                  <a:latin typeface="Arial"/>
                  <a:ea typeface="Arial"/>
                  <a:cs typeface="Arial"/>
                  <a:sym typeface="Arial"/>
                </a:rPr>
                <a:t>Đánh giá</a:t>
              </a:r>
              <a:endParaRPr sz="1100">
                <a:solidFill>
                  <a:srgbClr val="1429A0"/>
                </a:solidFill>
                <a:latin typeface="Arial"/>
                <a:ea typeface="Arial"/>
                <a:cs typeface="Arial"/>
                <a:sym typeface="Arial"/>
              </a:endParaRPr>
            </a:p>
          </p:txBody>
        </p:sp>
        <p:sp>
          <p:nvSpPr>
            <p:cNvPr id="1351" name="Google Shape;1351;p54"/>
            <p:cNvSpPr txBox="1"/>
            <p:nvPr/>
          </p:nvSpPr>
          <p:spPr>
            <a:xfrm>
              <a:off x="2434680" y="3914297"/>
              <a:ext cx="1271182"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1429A0"/>
                  </a:solidFill>
                  <a:latin typeface="Arial"/>
                  <a:ea typeface="Arial"/>
                  <a:cs typeface="Arial"/>
                  <a:sym typeface="Arial"/>
                </a:rPr>
                <a:t>Dữ liệu huấn luyện</a:t>
              </a:r>
              <a:endParaRPr sz="1200">
                <a:solidFill>
                  <a:srgbClr val="1429A0"/>
                </a:solidFill>
                <a:latin typeface="Arial"/>
                <a:ea typeface="Arial"/>
                <a:cs typeface="Arial"/>
                <a:sym typeface="Arial"/>
              </a:endParaRPr>
            </a:p>
          </p:txBody>
        </p:sp>
        <p:sp>
          <p:nvSpPr>
            <p:cNvPr id="1352" name="Google Shape;1352;p54"/>
            <p:cNvSpPr txBox="1"/>
            <p:nvPr/>
          </p:nvSpPr>
          <p:spPr>
            <a:xfrm>
              <a:off x="6036363" y="3914297"/>
              <a:ext cx="1298432"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1429A0"/>
                  </a:solidFill>
                  <a:latin typeface="Arial"/>
                  <a:ea typeface="Arial"/>
                  <a:cs typeface="Arial"/>
                  <a:sym typeface="Arial"/>
                </a:rPr>
                <a:t>Dữ liệu thử nghiệm</a:t>
              </a:r>
              <a:endParaRPr sz="1200">
                <a:solidFill>
                  <a:srgbClr val="1429A0"/>
                </a:solidFill>
                <a:latin typeface="Arial"/>
                <a:ea typeface="Arial"/>
                <a:cs typeface="Arial"/>
                <a:sym typeface="Arial"/>
              </a:endParaRPr>
            </a:p>
          </p:txBody>
        </p:sp>
        <p:sp>
          <p:nvSpPr>
            <p:cNvPr id="1353" name="Google Shape;1353;p54"/>
            <p:cNvSpPr/>
            <p:nvPr/>
          </p:nvSpPr>
          <p:spPr>
            <a:xfrm rot="-5400000">
              <a:off x="5283656" y="4303852"/>
              <a:ext cx="332326" cy="450987"/>
            </a:xfrm>
            <a:prstGeom prst="downArrow">
              <a:avLst>
                <a:gd fmla="val 56781" name="adj1"/>
                <a:gd fmla="val 56860"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Arial"/>
                <a:ea typeface="Arial"/>
                <a:cs typeface="Arial"/>
                <a:sym typeface="Aria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grpSp>
        <p:nvGrpSpPr>
          <p:cNvPr id="1359" name="Google Shape;1359;p55"/>
          <p:cNvGrpSpPr/>
          <p:nvPr/>
        </p:nvGrpSpPr>
        <p:grpSpPr>
          <a:xfrm>
            <a:off x="450000" y="450000"/>
            <a:ext cx="9018000" cy="276999"/>
            <a:chOff x="450000" y="450000"/>
            <a:chExt cx="9018000" cy="276999"/>
          </a:xfrm>
        </p:grpSpPr>
        <p:sp>
          <p:nvSpPr>
            <p:cNvPr id="1360" name="Google Shape;1360;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Khởi tạo và phân chia Bộ dữ liệu</a:t>
              </a:r>
              <a:endParaRPr sz="1800">
                <a:solidFill>
                  <a:schemeClr val="lt1"/>
                </a:solidFill>
                <a:latin typeface="Arial"/>
                <a:ea typeface="Arial"/>
                <a:cs typeface="Arial"/>
                <a:sym typeface="Arial"/>
              </a:endParaRPr>
            </a:p>
          </p:txBody>
        </p:sp>
        <p:sp>
          <p:nvSpPr>
            <p:cNvPr id="1361" name="Google Shape;1361;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362" name="Google Shape;1362;p5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Xác thực chéo:</a:t>
            </a:r>
            <a:endParaRPr/>
          </a:p>
        </p:txBody>
      </p:sp>
      <p:sp>
        <p:nvSpPr>
          <p:cNvPr id="1363" name="Google Shape;1363;p55"/>
          <p:cNvSpPr/>
          <p:nvPr/>
        </p:nvSpPr>
        <p:spPr>
          <a:xfrm>
            <a:off x="671261" y="1700808"/>
            <a:ext cx="8632825" cy="1556049"/>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Chia dữ liệu thành một bộ huấn luyện và một bộ thử nghiệm.</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2) Tiếp tục chia nhỏ bộ huấn luyện thành một huấn luyện nhỏ hơn và một bộ xác nhận.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3) huấn luyện mô hình với bộ huấn luyện nhỏ hơn.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4) Đánh giá các lỗi với bộ xác nhận.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5) Lặp lại từ bước 2) một vài lầ</a:t>
            </a:r>
            <a:r>
              <a:rPr lang="en-US" sz="1300">
                <a:solidFill>
                  <a:srgbClr val="262626"/>
                </a:solidFill>
                <a:latin typeface="Arial"/>
                <a:ea typeface="Arial"/>
                <a:cs typeface="Arial"/>
                <a:sym typeface="Arial"/>
              </a:rPr>
              <a:t>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grpSp>
        <p:nvGrpSpPr>
          <p:cNvPr id="1369" name="Google Shape;1369;p56"/>
          <p:cNvGrpSpPr/>
          <p:nvPr/>
        </p:nvGrpSpPr>
        <p:grpSpPr>
          <a:xfrm>
            <a:off x="450000" y="450000"/>
            <a:ext cx="9018000" cy="276999"/>
            <a:chOff x="450000" y="450000"/>
            <a:chExt cx="9018000" cy="276999"/>
          </a:xfrm>
        </p:grpSpPr>
        <p:sp>
          <p:nvSpPr>
            <p:cNvPr id="1370" name="Google Shape;1370;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Khởi tạo và phân chia Bộ dữ liệu</a:t>
              </a:r>
              <a:endParaRPr sz="1800">
                <a:solidFill>
                  <a:schemeClr val="lt1"/>
                </a:solidFill>
                <a:latin typeface="Arial"/>
                <a:ea typeface="Arial"/>
                <a:cs typeface="Arial"/>
                <a:sym typeface="Arial"/>
              </a:endParaRPr>
            </a:p>
          </p:txBody>
        </p:sp>
        <p:sp>
          <p:nvSpPr>
            <p:cNvPr id="1371" name="Google Shape;1371;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372" name="Google Shape;1372;p5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thức xác thực chéo : k-Fold</a:t>
            </a:r>
            <a:endParaRPr/>
          </a:p>
        </p:txBody>
      </p:sp>
      <p:sp>
        <p:nvSpPr>
          <p:cNvPr id="1373" name="Google Shape;1373;p56"/>
          <p:cNvSpPr/>
          <p:nvPr/>
        </p:nvSpPr>
        <p:spPr>
          <a:xfrm>
            <a:off x="671261" y="45715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Chia nhỏ bộ dữ liệu huấn luyện thành k phần bằng nhau. Sau đó, tiến hành tuần tự.</a:t>
            </a:r>
            <a:endParaRPr/>
          </a:p>
        </p:txBody>
      </p:sp>
      <p:grpSp>
        <p:nvGrpSpPr>
          <p:cNvPr id="1374" name="Google Shape;1374;p56"/>
          <p:cNvGrpSpPr/>
          <p:nvPr/>
        </p:nvGrpSpPr>
        <p:grpSpPr>
          <a:xfrm>
            <a:off x="681315" y="1916113"/>
            <a:ext cx="8621001" cy="2370894"/>
            <a:chOff x="681315" y="1885951"/>
            <a:chExt cx="8621001" cy="2370894"/>
          </a:xfrm>
        </p:grpSpPr>
        <p:grpSp>
          <p:nvGrpSpPr>
            <p:cNvPr id="1375" name="Google Shape;1375;p56"/>
            <p:cNvGrpSpPr/>
            <p:nvPr/>
          </p:nvGrpSpPr>
          <p:grpSpPr>
            <a:xfrm>
              <a:off x="8059420" y="3562044"/>
              <a:ext cx="1242896" cy="694801"/>
              <a:chOff x="8089900" y="4692622"/>
              <a:chExt cx="1242896" cy="694801"/>
            </a:xfrm>
          </p:grpSpPr>
          <p:grpSp>
            <p:nvGrpSpPr>
              <p:cNvPr id="1376" name="Google Shape;1376;p56"/>
              <p:cNvGrpSpPr/>
              <p:nvPr/>
            </p:nvGrpSpPr>
            <p:grpSpPr>
              <a:xfrm>
                <a:off x="8089900" y="4692622"/>
                <a:ext cx="303217" cy="694801"/>
                <a:chOff x="8215579" y="4549539"/>
                <a:chExt cx="177538" cy="764289"/>
              </a:xfrm>
            </p:grpSpPr>
            <p:sp>
              <p:nvSpPr>
                <p:cNvPr id="1377" name="Google Shape;1377;p56"/>
                <p:cNvSpPr/>
                <p:nvPr/>
              </p:nvSpPr>
              <p:spPr>
                <a:xfrm>
                  <a:off x="8215579" y="4549539"/>
                  <a:ext cx="177538" cy="31184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93EB0"/>
                    </a:solidFill>
                    <a:latin typeface="Calibri"/>
                    <a:ea typeface="Calibri"/>
                    <a:cs typeface="Calibri"/>
                    <a:sym typeface="Calibri"/>
                  </a:endParaRPr>
                </a:p>
              </p:txBody>
            </p:sp>
            <p:sp>
              <p:nvSpPr>
                <p:cNvPr id="1378" name="Google Shape;1378;p56"/>
                <p:cNvSpPr/>
                <p:nvPr/>
              </p:nvSpPr>
              <p:spPr>
                <a:xfrm>
                  <a:off x="8215579" y="5001987"/>
                  <a:ext cx="177538" cy="311841"/>
                </a:xfrm>
                <a:prstGeom prst="rect">
                  <a:avLst/>
                </a:prstGeom>
                <a:solidFill>
                  <a:srgbClr val="D8D8D8"/>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9" name="Google Shape;1379;p56"/>
              <p:cNvSpPr txBox="1"/>
              <p:nvPr/>
            </p:nvSpPr>
            <p:spPr>
              <a:xfrm>
                <a:off x="8492822" y="4738187"/>
                <a:ext cx="839974" cy="60016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Xác thực</a:t>
                </a:r>
                <a:br>
                  <a:rPr lang="en-US" sz="1300">
                    <a:solidFill>
                      <a:srgbClr val="262626"/>
                    </a:solidFill>
                    <a:latin typeface="Arial"/>
                    <a:ea typeface="Arial"/>
                    <a:cs typeface="Arial"/>
                    <a:sym typeface="Arial"/>
                  </a:rPr>
                </a:br>
                <a:endParaRPr sz="1300">
                  <a:solidFill>
                    <a:srgbClr val="262626"/>
                  </a:solidFill>
                  <a:latin typeface="Arial"/>
                  <a:ea typeface="Arial"/>
                  <a:cs typeface="Arial"/>
                  <a:sym typeface="Arial"/>
                </a:endParaRPr>
              </a:p>
              <a:p>
                <a:pPr indent="0" lvl="0" marL="0" marR="0" rtl="0" algn="l">
                  <a:spcBef>
                    <a:spcPts val="0"/>
                  </a:spcBef>
                  <a:spcAft>
                    <a:spcPts val="0"/>
                  </a:spcAft>
                  <a:buNone/>
                </a:pPr>
                <a:r>
                  <a:rPr lang="en-US" sz="1300">
                    <a:solidFill>
                      <a:srgbClr val="262626"/>
                    </a:solidFill>
                    <a:latin typeface="Arial"/>
                    <a:ea typeface="Arial"/>
                    <a:cs typeface="Arial"/>
                    <a:sym typeface="Arial"/>
                  </a:rPr>
                  <a:t>Huấn luyện</a:t>
                </a:r>
                <a:endParaRPr sz="1300">
                  <a:solidFill>
                    <a:srgbClr val="262626"/>
                  </a:solidFill>
                  <a:latin typeface="Arial"/>
                  <a:ea typeface="Arial"/>
                  <a:cs typeface="Arial"/>
                  <a:sym typeface="Arial"/>
                </a:endParaRPr>
              </a:p>
            </p:txBody>
          </p:sp>
        </p:grpSp>
        <p:grpSp>
          <p:nvGrpSpPr>
            <p:cNvPr id="1380" name="Google Shape;1380;p56"/>
            <p:cNvGrpSpPr/>
            <p:nvPr/>
          </p:nvGrpSpPr>
          <p:grpSpPr>
            <a:xfrm>
              <a:off x="681315" y="1885951"/>
              <a:ext cx="7101537" cy="623681"/>
              <a:chOff x="711795" y="2612503"/>
              <a:chExt cx="7101537" cy="623681"/>
            </a:xfrm>
          </p:grpSpPr>
          <p:sp>
            <p:nvSpPr>
              <p:cNvPr id="1381" name="Google Shape;1381;p56"/>
              <p:cNvSpPr/>
              <p:nvPr/>
            </p:nvSpPr>
            <p:spPr>
              <a:xfrm>
                <a:off x="711795" y="2612503"/>
                <a:ext cx="7101537" cy="623681"/>
              </a:xfrm>
              <a:prstGeom prst="rect">
                <a:avLst/>
              </a:prstGeom>
              <a:solidFill>
                <a:srgbClr val="D8D8D8"/>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2" name="Google Shape;1382;p56"/>
              <p:cNvSpPr/>
              <p:nvPr/>
            </p:nvSpPr>
            <p:spPr>
              <a:xfrm>
                <a:off x="711795" y="2612503"/>
                <a:ext cx="2368363" cy="62368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93EB0"/>
                  </a:solidFill>
                  <a:latin typeface="Calibri"/>
                  <a:ea typeface="Calibri"/>
                  <a:cs typeface="Calibri"/>
                  <a:sym typeface="Calibri"/>
                </a:endParaRPr>
              </a:p>
            </p:txBody>
          </p:sp>
        </p:grpSp>
        <p:grpSp>
          <p:nvGrpSpPr>
            <p:cNvPr id="1383" name="Google Shape;1383;p56"/>
            <p:cNvGrpSpPr/>
            <p:nvPr/>
          </p:nvGrpSpPr>
          <p:grpSpPr>
            <a:xfrm>
              <a:off x="681315" y="2755914"/>
              <a:ext cx="7101537" cy="623681"/>
              <a:chOff x="711795" y="3676218"/>
              <a:chExt cx="7101537" cy="623681"/>
            </a:xfrm>
          </p:grpSpPr>
          <p:sp>
            <p:nvSpPr>
              <p:cNvPr id="1384" name="Google Shape;1384;p56"/>
              <p:cNvSpPr/>
              <p:nvPr/>
            </p:nvSpPr>
            <p:spPr>
              <a:xfrm>
                <a:off x="711795" y="3676218"/>
                <a:ext cx="7101537" cy="623681"/>
              </a:xfrm>
              <a:prstGeom prst="rect">
                <a:avLst/>
              </a:prstGeom>
              <a:solidFill>
                <a:srgbClr val="D8D8D8"/>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5" name="Google Shape;1385;p56"/>
              <p:cNvSpPr/>
              <p:nvPr/>
            </p:nvSpPr>
            <p:spPr>
              <a:xfrm>
                <a:off x="3101991" y="3676218"/>
                <a:ext cx="2368363" cy="62368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93EB0"/>
                  </a:solidFill>
                  <a:latin typeface="Calibri"/>
                  <a:ea typeface="Calibri"/>
                  <a:cs typeface="Calibri"/>
                  <a:sym typeface="Calibri"/>
                </a:endParaRPr>
              </a:p>
            </p:txBody>
          </p:sp>
        </p:grpSp>
        <p:grpSp>
          <p:nvGrpSpPr>
            <p:cNvPr id="1386" name="Google Shape;1386;p56"/>
            <p:cNvGrpSpPr/>
            <p:nvPr/>
          </p:nvGrpSpPr>
          <p:grpSpPr>
            <a:xfrm>
              <a:off x="681315" y="3625878"/>
              <a:ext cx="7101537" cy="623681"/>
              <a:chOff x="711795" y="4735398"/>
              <a:chExt cx="7101537" cy="623681"/>
            </a:xfrm>
          </p:grpSpPr>
          <p:sp>
            <p:nvSpPr>
              <p:cNvPr id="1387" name="Google Shape;1387;p56"/>
              <p:cNvSpPr/>
              <p:nvPr/>
            </p:nvSpPr>
            <p:spPr>
              <a:xfrm>
                <a:off x="711795" y="4735398"/>
                <a:ext cx="7101537" cy="623681"/>
              </a:xfrm>
              <a:prstGeom prst="rect">
                <a:avLst/>
              </a:prstGeom>
              <a:solidFill>
                <a:srgbClr val="D8D8D8"/>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8" name="Google Shape;1388;p56"/>
              <p:cNvSpPr/>
              <p:nvPr/>
            </p:nvSpPr>
            <p:spPr>
              <a:xfrm>
                <a:off x="5444969" y="4735398"/>
                <a:ext cx="2368363" cy="62368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93EB0"/>
                  </a:solidFill>
                  <a:latin typeface="Calibri"/>
                  <a:ea typeface="Calibri"/>
                  <a:cs typeface="Calibri"/>
                  <a:sym typeface="Calibri"/>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grpSp>
        <p:nvGrpSpPr>
          <p:cNvPr id="1394" name="Google Shape;1394;p57"/>
          <p:cNvGrpSpPr/>
          <p:nvPr/>
        </p:nvGrpSpPr>
        <p:grpSpPr>
          <a:xfrm>
            <a:off x="450000" y="450000"/>
            <a:ext cx="9018000" cy="276999"/>
            <a:chOff x="450000" y="450000"/>
            <a:chExt cx="9018000" cy="276999"/>
          </a:xfrm>
        </p:grpSpPr>
        <p:sp>
          <p:nvSpPr>
            <p:cNvPr id="1395" name="Google Shape;1395;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Khởi tạo và phân chia Bộ dữ liệu</a:t>
              </a:r>
              <a:endParaRPr sz="1800">
                <a:solidFill>
                  <a:schemeClr val="lt1"/>
                </a:solidFill>
                <a:latin typeface="Arial"/>
                <a:ea typeface="Arial"/>
                <a:cs typeface="Arial"/>
                <a:sym typeface="Arial"/>
              </a:endParaRPr>
            </a:p>
          </p:txBody>
        </p:sp>
        <p:sp>
          <p:nvSpPr>
            <p:cNvPr id="1396" name="Google Shape;1396;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397" name="Google Shape;1397;p5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thức xác thực chéo: Leave One Out (LOO)</a:t>
            </a:r>
            <a:endParaRPr/>
          </a:p>
        </p:txBody>
      </p:sp>
      <p:sp>
        <p:nvSpPr>
          <p:cNvPr id="1398" name="Google Shape;1398;p57"/>
          <p:cNvSpPr/>
          <p:nvPr/>
        </p:nvSpPr>
        <p:spPr>
          <a:xfrm>
            <a:off x="671261" y="45715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để lại một trình quan sát để xác thực. Áp dụng tuần tự. Tốn nhiều thời gian hơn. </a:t>
            </a:r>
            <a:endParaRPr/>
          </a:p>
        </p:txBody>
      </p:sp>
      <p:grpSp>
        <p:nvGrpSpPr>
          <p:cNvPr id="1399" name="Google Shape;1399;p57"/>
          <p:cNvGrpSpPr/>
          <p:nvPr/>
        </p:nvGrpSpPr>
        <p:grpSpPr>
          <a:xfrm>
            <a:off x="681315" y="1916113"/>
            <a:ext cx="8624207" cy="2370894"/>
            <a:chOff x="681315" y="1916113"/>
            <a:chExt cx="8624207" cy="2370894"/>
          </a:xfrm>
        </p:grpSpPr>
        <p:grpSp>
          <p:nvGrpSpPr>
            <p:cNvPr id="1400" name="Google Shape;1400;p57"/>
            <p:cNvGrpSpPr/>
            <p:nvPr/>
          </p:nvGrpSpPr>
          <p:grpSpPr>
            <a:xfrm>
              <a:off x="8059420" y="3592206"/>
              <a:ext cx="1246102" cy="694801"/>
              <a:chOff x="8059420" y="3592206"/>
              <a:chExt cx="1246102" cy="694801"/>
            </a:xfrm>
          </p:grpSpPr>
          <p:grpSp>
            <p:nvGrpSpPr>
              <p:cNvPr id="1401" name="Google Shape;1401;p57"/>
              <p:cNvGrpSpPr/>
              <p:nvPr/>
            </p:nvGrpSpPr>
            <p:grpSpPr>
              <a:xfrm>
                <a:off x="8059420" y="3592206"/>
                <a:ext cx="303217" cy="694801"/>
                <a:chOff x="8215579" y="4549539"/>
                <a:chExt cx="177538" cy="764289"/>
              </a:xfrm>
            </p:grpSpPr>
            <p:sp>
              <p:nvSpPr>
                <p:cNvPr id="1402" name="Google Shape;1402;p57"/>
                <p:cNvSpPr/>
                <p:nvPr/>
              </p:nvSpPr>
              <p:spPr>
                <a:xfrm>
                  <a:off x="8215579" y="4549539"/>
                  <a:ext cx="177538" cy="31184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93EB0"/>
                    </a:solidFill>
                    <a:latin typeface="Calibri"/>
                    <a:ea typeface="Calibri"/>
                    <a:cs typeface="Calibri"/>
                    <a:sym typeface="Calibri"/>
                  </a:endParaRPr>
                </a:p>
              </p:txBody>
            </p:sp>
            <p:sp>
              <p:nvSpPr>
                <p:cNvPr id="1403" name="Google Shape;1403;p57"/>
                <p:cNvSpPr/>
                <p:nvPr/>
              </p:nvSpPr>
              <p:spPr>
                <a:xfrm>
                  <a:off x="8215579" y="5001987"/>
                  <a:ext cx="177538" cy="311841"/>
                </a:xfrm>
                <a:prstGeom prst="rect">
                  <a:avLst/>
                </a:prstGeom>
                <a:solidFill>
                  <a:srgbClr val="D8D8D8"/>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4" name="Google Shape;1404;p57"/>
              <p:cNvSpPr txBox="1"/>
              <p:nvPr/>
            </p:nvSpPr>
            <p:spPr>
              <a:xfrm>
                <a:off x="8462342" y="3637771"/>
                <a:ext cx="843180" cy="60016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Xác thực</a:t>
                </a:r>
                <a:br>
                  <a:rPr lang="en-US" sz="1300">
                    <a:solidFill>
                      <a:srgbClr val="262626"/>
                    </a:solidFill>
                    <a:latin typeface="Arial"/>
                    <a:ea typeface="Arial"/>
                    <a:cs typeface="Arial"/>
                    <a:sym typeface="Arial"/>
                  </a:rPr>
                </a:br>
                <a:endParaRPr sz="1300">
                  <a:solidFill>
                    <a:srgbClr val="262626"/>
                  </a:solidFill>
                  <a:latin typeface="Arial"/>
                  <a:ea typeface="Arial"/>
                  <a:cs typeface="Arial"/>
                  <a:sym typeface="Arial"/>
                </a:endParaRPr>
              </a:p>
              <a:p>
                <a:pPr indent="0" lvl="0" marL="0" marR="0" rtl="0" algn="l">
                  <a:spcBef>
                    <a:spcPts val="0"/>
                  </a:spcBef>
                  <a:spcAft>
                    <a:spcPts val="0"/>
                  </a:spcAft>
                  <a:buNone/>
                </a:pPr>
                <a:r>
                  <a:rPr lang="en-US" sz="1300">
                    <a:solidFill>
                      <a:srgbClr val="262626"/>
                    </a:solidFill>
                    <a:latin typeface="Arial"/>
                    <a:ea typeface="Arial"/>
                    <a:cs typeface="Arial"/>
                    <a:sym typeface="Arial"/>
                  </a:rPr>
                  <a:t>Huấn luyện</a:t>
                </a:r>
                <a:endParaRPr sz="1300">
                  <a:solidFill>
                    <a:srgbClr val="262626"/>
                  </a:solidFill>
                  <a:latin typeface="Arial"/>
                  <a:ea typeface="Arial"/>
                  <a:cs typeface="Arial"/>
                  <a:sym typeface="Arial"/>
                </a:endParaRPr>
              </a:p>
            </p:txBody>
          </p:sp>
        </p:grpSp>
        <p:grpSp>
          <p:nvGrpSpPr>
            <p:cNvPr id="1405" name="Google Shape;1405;p57"/>
            <p:cNvGrpSpPr/>
            <p:nvPr/>
          </p:nvGrpSpPr>
          <p:grpSpPr>
            <a:xfrm>
              <a:off x="681315" y="1916113"/>
              <a:ext cx="7101537" cy="623681"/>
              <a:chOff x="681315" y="1916113"/>
              <a:chExt cx="7101537" cy="623681"/>
            </a:xfrm>
          </p:grpSpPr>
          <p:sp>
            <p:nvSpPr>
              <p:cNvPr id="1406" name="Google Shape;1406;p57"/>
              <p:cNvSpPr/>
              <p:nvPr/>
            </p:nvSpPr>
            <p:spPr>
              <a:xfrm>
                <a:off x="681315" y="1916113"/>
                <a:ext cx="7101537" cy="623681"/>
              </a:xfrm>
              <a:prstGeom prst="rect">
                <a:avLst/>
              </a:prstGeom>
              <a:solidFill>
                <a:srgbClr val="D8D8D8"/>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7" name="Google Shape;1407;p57"/>
              <p:cNvSpPr/>
              <p:nvPr/>
            </p:nvSpPr>
            <p:spPr>
              <a:xfrm>
                <a:off x="681316" y="1916113"/>
                <a:ext cx="166410" cy="62368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93EB0"/>
                  </a:solidFill>
                  <a:latin typeface="Calibri"/>
                  <a:ea typeface="Calibri"/>
                  <a:cs typeface="Calibri"/>
                  <a:sym typeface="Calibri"/>
                </a:endParaRPr>
              </a:p>
            </p:txBody>
          </p:sp>
        </p:grpSp>
        <p:grpSp>
          <p:nvGrpSpPr>
            <p:cNvPr id="1408" name="Google Shape;1408;p57"/>
            <p:cNvGrpSpPr/>
            <p:nvPr/>
          </p:nvGrpSpPr>
          <p:grpSpPr>
            <a:xfrm>
              <a:off x="681315" y="2786076"/>
              <a:ext cx="7101537" cy="623681"/>
              <a:chOff x="681315" y="2786076"/>
              <a:chExt cx="7101537" cy="623681"/>
            </a:xfrm>
          </p:grpSpPr>
          <p:sp>
            <p:nvSpPr>
              <p:cNvPr id="1409" name="Google Shape;1409;p57"/>
              <p:cNvSpPr/>
              <p:nvPr/>
            </p:nvSpPr>
            <p:spPr>
              <a:xfrm>
                <a:off x="681315" y="2786076"/>
                <a:ext cx="7101537" cy="623681"/>
              </a:xfrm>
              <a:prstGeom prst="rect">
                <a:avLst/>
              </a:prstGeom>
              <a:solidFill>
                <a:srgbClr val="D8D8D8"/>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0" name="Google Shape;1410;p57"/>
              <p:cNvSpPr/>
              <p:nvPr/>
            </p:nvSpPr>
            <p:spPr>
              <a:xfrm>
                <a:off x="847726" y="2786076"/>
                <a:ext cx="166410" cy="62368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93EB0"/>
                  </a:solidFill>
                  <a:latin typeface="Calibri"/>
                  <a:ea typeface="Calibri"/>
                  <a:cs typeface="Calibri"/>
                  <a:sym typeface="Calibri"/>
                </a:endParaRPr>
              </a:p>
            </p:txBody>
          </p:sp>
        </p:grpSp>
        <p:grpSp>
          <p:nvGrpSpPr>
            <p:cNvPr id="1411" name="Google Shape;1411;p57"/>
            <p:cNvGrpSpPr/>
            <p:nvPr/>
          </p:nvGrpSpPr>
          <p:grpSpPr>
            <a:xfrm>
              <a:off x="681315" y="3656040"/>
              <a:ext cx="7101537" cy="630967"/>
              <a:chOff x="681315" y="3656040"/>
              <a:chExt cx="7101537" cy="630967"/>
            </a:xfrm>
          </p:grpSpPr>
          <p:sp>
            <p:nvSpPr>
              <p:cNvPr id="1412" name="Google Shape;1412;p57"/>
              <p:cNvSpPr/>
              <p:nvPr/>
            </p:nvSpPr>
            <p:spPr>
              <a:xfrm>
                <a:off x="681315" y="3656040"/>
                <a:ext cx="7101537" cy="623681"/>
              </a:xfrm>
              <a:prstGeom prst="rect">
                <a:avLst/>
              </a:prstGeom>
              <a:solidFill>
                <a:srgbClr val="D8D8D8"/>
              </a:solidFill>
              <a:ln cap="flat" cmpd="sng" w="12700">
                <a:solidFill>
                  <a:srgbClr val="1429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Google Shape;1413;p57"/>
              <p:cNvSpPr/>
              <p:nvPr/>
            </p:nvSpPr>
            <p:spPr>
              <a:xfrm>
                <a:off x="1014136" y="3663326"/>
                <a:ext cx="166410" cy="623681"/>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93EB0"/>
                  </a:solidFill>
                  <a:latin typeface="Calibri"/>
                  <a:ea typeface="Calibri"/>
                  <a:cs typeface="Calibri"/>
                  <a:sym typeface="Calibri"/>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grpSp>
        <p:nvGrpSpPr>
          <p:cNvPr id="1419" name="Google Shape;1419;p58"/>
          <p:cNvGrpSpPr/>
          <p:nvPr/>
        </p:nvGrpSpPr>
        <p:grpSpPr>
          <a:xfrm>
            <a:off x="450000" y="450000"/>
            <a:ext cx="9018000" cy="276999"/>
            <a:chOff x="450000" y="450000"/>
            <a:chExt cx="9018000" cy="276999"/>
          </a:xfrm>
        </p:grpSpPr>
        <p:sp>
          <p:nvSpPr>
            <p:cNvPr id="1420" name="Google Shape;1420;p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Khởi tạo và phân chia Bộ dữ liệu</a:t>
              </a:r>
              <a:endParaRPr sz="1800">
                <a:solidFill>
                  <a:schemeClr val="lt1"/>
                </a:solidFill>
                <a:latin typeface="Arial"/>
                <a:ea typeface="Arial"/>
                <a:cs typeface="Arial"/>
                <a:sym typeface="Arial"/>
              </a:endParaRPr>
            </a:p>
          </p:txBody>
        </p:sp>
        <p:sp>
          <p:nvSpPr>
            <p:cNvPr id="1421" name="Google Shape;1421;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422" name="Google Shape;1422;p5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thức xác thực chéo : k-cross folding</a:t>
            </a:r>
            <a:endParaRPr/>
          </a:p>
        </p:txBody>
      </p:sp>
      <p:grpSp>
        <p:nvGrpSpPr>
          <p:cNvPr id="1423" name="Google Shape;1423;p58"/>
          <p:cNvGrpSpPr/>
          <p:nvPr/>
        </p:nvGrpSpPr>
        <p:grpSpPr>
          <a:xfrm>
            <a:off x="558923" y="1830216"/>
            <a:ext cx="8856227" cy="3836360"/>
            <a:chOff x="558923" y="1830216"/>
            <a:chExt cx="8856227" cy="3836360"/>
          </a:xfrm>
        </p:grpSpPr>
        <p:sp>
          <p:nvSpPr>
            <p:cNvPr id="1424" name="Google Shape;1424;p58"/>
            <p:cNvSpPr/>
            <p:nvPr/>
          </p:nvSpPr>
          <p:spPr>
            <a:xfrm>
              <a:off x="558923" y="1962214"/>
              <a:ext cx="8856227" cy="343099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5" name="Google Shape;1425;p58"/>
            <p:cNvSpPr/>
            <p:nvPr/>
          </p:nvSpPr>
          <p:spPr>
            <a:xfrm>
              <a:off x="2774897" y="5451132"/>
              <a:ext cx="435497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Precision trung bình (lượt1, lượt2, …, lượt10)</a:t>
              </a:r>
              <a:endParaRPr/>
            </a:p>
          </p:txBody>
        </p:sp>
        <p:grpSp>
          <p:nvGrpSpPr>
            <p:cNvPr id="1426" name="Google Shape;1426;p58"/>
            <p:cNvGrpSpPr/>
            <p:nvPr/>
          </p:nvGrpSpPr>
          <p:grpSpPr>
            <a:xfrm>
              <a:off x="601327" y="2214044"/>
              <a:ext cx="8706569" cy="2961238"/>
              <a:chOff x="601327" y="2108559"/>
              <a:chExt cx="8706569" cy="2961238"/>
            </a:xfrm>
          </p:grpSpPr>
          <p:grpSp>
            <p:nvGrpSpPr>
              <p:cNvPr id="1427" name="Google Shape;1427;p58"/>
              <p:cNvGrpSpPr/>
              <p:nvPr/>
            </p:nvGrpSpPr>
            <p:grpSpPr>
              <a:xfrm>
                <a:off x="1279880" y="2825006"/>
                <a:ext cx="7955346" cy="1980000"/>
                <a:chOff x="847725" y="2205038"/>
                <a:chExt cx="7955346" cy="1980000"/>
              </a:xfrm>
            </p:grpSpPr>
            <p:sp>
              <p:nvSpPr>
                <p:cNvPr id="1428" name="Google Shape;1428;p58"/>
                <p:cNvSpPr/>
                <p:nvPr/>
              </p:nvSpPr>
              <p:spPr>
                <a:xfrm>
                  <a:off x="847725" y="2205038"/>
                  <a:ext cx="611299" cy="19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9" name="Google Shape;1429;p58"/>
                <p:cNvSpPr/>
                <p:nvPr/>
              </p:nvSpPr>
              <p:spPr>
                <a:xfrm>
                  <a:off x="1663730" y="2205038"/>
                  <a:ext cx="611299" cy="19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0" name="Google Shape;1430;p58"/>
                <p:cNvSpPr/>
                <p:nvPr/>
              </p:nvSpPr>
              <p:spPr>
                <a:xfrm>
                  <a:off x="2479735" y="2205038"/>
                  <a:ext cx="611299" cy="19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1" name="Google Shape;1431;p58"/>
                <p:cNvSpPr/>
                <p:nvPr/>
              </p:nvSpPr>
              <p:spPr>
                <a:xfrm>
                  <a:off x="3295740" y="2205038"/>
                  <a:ext cx="611299" cy="19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2" name="Google Shape;1432;p58"/>
                <p:cNvSpPr/>
                <p:nvPr/>
              </p:nvSpPr>
              <p:spPr>
                <a:xfrm>
                  <a:off x="4111745" y="2205038"/>
                  <a:ext cx="611299" cy="19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3" name="Google Shape;1433;p58"/>
                <p:cNvSpPr/>
                <p:nvPr/>
              </p:nvSpPr>
              <p:spPr>
                <a:xfrm>
                  <a:off x="4927750" y="2205038"/>
                  <a:ext cx="611299" cy="19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4" name="Google Shape;1434;p58"/>
                <p:cNvSpPr/>
                <p:nvPr/>
              </p:nvSpPr>
              <p:spPr>
                <a:xfrm>
                  <a:off x="5743755" y="2205038"/>
                  <a:ext cx="611299" cy="19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5" name="Google Shape;1435;p58"/>
                <p:cNvSpPr/>
                <p:nvPr/>
              </p:nvSpPr>
              <p:spPr>
                <a:xfrm>
                  <a:off x="6559760" y="2205038"/>
                  <a:ext cx="611299" cy="19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6" name="Google Shape;1436;p58"/>
                <p:cNvSpPr/>
                <p:nvPr/>
              </p:nvSpPr>
              <p:spPr>
                <a:xfrm>
                  <a:off x="7375765" y="2205038"/>
                  <a:ext cx="611299" cy="19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7" name="Google Shape;1437;p58"/>
                <p:cNvSpPr/>
                <p:nvPr/>
              </p:nvSpPr>
              <p:spPr>
                <a:xfrm>
                  <a:off x="8191772" y="2205038"/>
                  <a:ext cx="611299" cy="19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8" name="Google Shape;1438;p58"/>
                <p:cNvSpPr/>
                <p:nvPr/>
              </p:nvSpPr>
              <p:spPr>
                <a:xfrm>
                  <a:off x="847725" y="2205038"/>
                  <a:ext cx="611299" cy="198000"/>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1439" name="Google Shape;1439;p58"/>
                <p:cNvSpPr/>
                <p:nvPr/>
              </p:nvSpPr>
              <p:spPr>
                <a:xfrm>
                  <a:off x="1663728" y="2403038"/>
                  <a:ext cx="611299" cy="198000"/>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1440" name="Google Shape;1440;p58"/>
                <p:cNvSpPr/>
                <p:nvPr/>
              </p:nvSpPr>
              <p:spPr>
                <a:xfrm>
                  <a:off x="2479733" y="2601038"/>
                  <a:ext cx="611299" cy="198000"/>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1441" name="Google Shape;1441;p58"/>
                <p:cNvSpPr/>
                <p:nvPr/>
              </p:nvSpPr>
              <p:spPr>
                <a:xfrm>
                  <a:off x="3295736" y="2799038"/>
                  <a:ext cx="611299" cy="198000"/>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1442" name="Google Shape;1442;p58"/>
                <p:cNvSpPr/>
                <p:nvPr/>
              </p:nvSpPr>
              <p:spPr>
                <a:xfrm>
                  <a:off x="4111743" y="2997038"/>
                  <a:ext cx="611299" cy="198000"/>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1443" name="Google Shape;1443;p58"/>
                <p:cNvSpPr/>
                <p:nvPr/>
              </p:nvSpPr>
              <p:spPr>
                <a:xfrm>
                  <a:off x="4927746" y="3195038"/>
                  <a:ext cx="611299" cy="198000"/>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1444" name="Google Shape;1444;p58"/>
                <p:cNvSpPr/>
                <p:nvPr/>
              </p:nvSpPr>
              <p:spPr>
                <a:xfrm>
                  <a:off x="5743747" y="3393038"/>
                  <a:ext cx="611299" cy="198000"/>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1445" name="Google Shape;1445;p58"/>
                <p:cNvSpPr/>
                <p:nvPr/>
              </p:nvSpPr>
              <p:spPr>
                <a:xfrm>
                  <a:off x="6559750" y="3591038"/>
                  <a:ext cx="611299" cy="198000"/>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1446" name="Google Shape;1446;p58"/>
                <p:cNvSpPr/>
                <p:nvPr/>
              </p:nvSpPr>
              <p:spPr>
                <a:xfrm>
                  <a:off x="7375765" y="3789038"/>
                  <a:ext cx="611299" cy="198000"/>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1447" name="Google Shape;1447;p58"/>
                <p:cNvSpPr/>
                <p:nvPr/>
              </p:nvSpPr>
              <p:spPr>
                <a:xfrm>
                  <a:off x="8191768" y="3987038"/>
                  <a:ext cx="611299" cy="198000"/>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grpSp>
          <p:sp>
            <p:nvSpPr>
              <p:cNvPr id="1448" name="Google Shape;1448;p58"/>
              <p:cNvSpPr txBox="1"/>
              <p:nvPr/>
            </p:nvSpPr>
            <p:spPr>
              <a:xfrm>
                <a:off x="1385750" y="4869697"/>
                <a:ext cx="333425"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93%</a:t>
                </a:r>
                <a:endParaRPr b="1" sz="1300">
                  <a:solidFill>
                    <a:srgbClr val="262626"/>
                  </a:solidFill>
                  <a:latin typeface="Arial"/>
                  <a:ea typeface="Arial"/>
                  <a:cs typeface="Arial"/>
                  <a:sym typeface="Arial"/>
                </a:endParaRPr>
              </a:p>
            </p:txBody>
          </p:sp>
          <p:sp>
            <p:nvSpPr>
              <p:cNvPr id="1449" name="Google Shape;1449;p58"/>
              <p:cNvSpPr txBox="1"/>
              <p:nvPr/>
            </p:nvSpPr>
            <p:spPr>
              <a:xfrm>
                <a:off x="2200871" y="4869697"/>
                <a:ext cx="343043"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90%</a:t>
                </a:r>
                <a:endParaRPr b="1" sz="1300">
                  <a:solidFill>
                    <a:srgbClr val="262626"/>
                  </a:solidFill>
                  <a:latin typeface="Arial"/>
                  <a:ea typeface="Arial"/>
                  <a:cs typeface="Arial"/>
                  <a:sym typeface="Arial"/>
                </a:endParaRPr>
              </a:p>
            </p:txBody>
          </p:sp>
          <p:sp>
            <p:nvSpPr>
              <p:cNvPr id="1450" name="Google Shape;1450;p58"/>
              <p:cNvSpPr txBox="1"/>
              <p:nvPr/>
            </p:nvSpPr>
            <p:spPr>
              <a:xfrm>
                <a:off x="3041293" y="4869697"/>
                <a:ext cx="315900" cy="2001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91%</a:t>
                </a:r>
                <a:endParaRPr b="1" sz="1300">
                  <a:solidFill>
                    <a:srgbClr val="262626"/>
                  </a:solidFill>
                  <a:latin typeface="Arial"/>
                  <a:ea typeface="Arial"/>
                  <a:cs typeface="Arial"/>
                  <a:sym typeface="Arial"/>
                </a:endParaRPr>
              </a:p>
            </p:txBody>
          </p:sp>
          <p:sp>
            <p:nvSpPr>
              <p:cNvPr id="1451" name="Google Shape;1451;p58"/>
              <p:cNvSpPr txBox="1"/>
              <p:nvPr/>
            </p:nvSpPr>
            <p:spPr>
              <a:xfrm>
                <a:off x="8775540" y="4869697"/>
                <a:ext cx="331822"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95%</a:t>
                </a:r>
                <a:endParaRPr b="1" sz="1300">
                  <a:solidFill>
                    <a:srgbClr val="262626"/>
                  </a:solidFill>
                  <a:latin typeface="Arial"/>
                  <a:ea typeface="Arial"/>
                  <a:cs typeface="Arial"/>
                  <a:sym typeface="Arial"/>
                </a:endParaRPr>
              </a:p>
            </p:txBody>
          </p:sp>
          <p:sp>
            <p:nvSpPr>
              <p:cNvPr id="1452" name="Google Shape;1452;p58"/>
              <p:cNvSpPr txBox="1"/>
              <p:nvPr/>
            </p:nvSpPr>
            <p:spPr>
              <a:xfrm>
                <a:off x="601327" y="4863563"/>
                <a:ext cx="753941" cy="20005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Chính xác</a:t>
                </a:r>
                <a:endParaRPr sz="1300">
                  <a:solidFill>
                    <a:srgbClr val="262626"/>
                  </a:solidFill>
                  <a:latin typeface="Arial"/>
                  <a:ea typeface="Arial"/>
                  <a:cs typeface="Arial"/>
                  <a:sym typeface="Arial"/>
                </a:endParaRPr>
              </a:p>
            </p:txBody>
          </p:sp>
          <p:sp>
            <p:nvSpPr>
              <p:cNvPr id="1453" name="Google Shape;1453;p58"/>
              <p:cNvSpPr txBox="1"/>
              <p:nvPr/>
            </p:nvSpPr>
            <p:spPr>
              <a:xfrm>
                <a:off x="1280753" y="2621712"/>
                <a:ext cx="408900" cy="200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lượt 1</a:t>
                </a:r>
                <a:endParaRPr b="1" sz="1300">
                  <a:solidFill>
                    <a:srgbClr val="262626"/>
                  </a:solidFill>
                  <a:latin typeface="Arial"/>
                  <a:ea typeface="Arial"/>
                  <a:cs typeface="Arial"/>
                  <a:sym typeface="Arial"/>
                </a:endParaRPr>
              </a:p>
            </p:txBody>
          </p:sp>
          <p:sp>
            <p:nvSpPr>
              <p:cNvPr id="1454" name="Google Shape;1454;p58"/>
              <p:cNvSpPr txBox="1"/>
              <p:nvPr/>
            </p:nvSpPr>
            <p:spPr>
              <a:xfrm>
                <a:off x="2091867" y="2621712"/>
                <a:ext cx="421500" cy="200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lượt 2</a:t>
                </a:r>
                <a:endParaRPr b="1" sz="1300">
                  <a:solidFill>
                    <a:srgbClr val="262626"/>
                  </a:solidFill>
                  <a:latin typeface="Arial"/>
                  <a:ea typeface="Arial"/>
                  <a:cs typeface="Arial"/>
                  <a:sym typeface="Arial"/>
                </a:endParaRPr>
              </a:p>
            </p:txBody>
          </p:sp>
          <p:sp>
            <p:nvSpPr>
              <p:cNvPr id="1455" name="Google Shape;1455;p58"/>
              <p:cNvSpPr txBox="1"/>
              <p:nvPr/>
            </p:nvSpPr>
            <p:spPr>
              <a:xfrm>
                <a:off x="2916258" y="2621712"/>
                <a:ext cx="426300" cy="200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lượt 3</a:t>
                </a:r>
                <a:endParaRPr b="1" sz="1300">
                  <a:solidFill>
                    <a:srgbClr val="262626"/>
                  </a:solidFill>
                  <a:latin typeface="Arial"/>
                  <a:ea typeface="Arial"/>
                  <a:cs typeface="Arial"/>
                  <a:sym typeface="Arial"/>
                </a:endParaRPr>
              </a:p>
            </p:txBody>
          </p:sp>
          <p:sp>
            <p:nvSpPr>
              <p:cNvPr id="1456" name="Google Shape;1456;p58"/>
              <p:cNvSpPr txBox="1"/>
              <p:nvPr/>
            </p:nvSpPr>
            <p:spPr>
              <a:xfrm>
                <a:off x="3727372" y="2621712"/>
                <a:ext cx="429600" cy="200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lượt 4</a:t>
                </a:r>
                <a:endParaRPr b="1" sz="1300">
                  <a:solidFill>
                    <a:srgbClr val="262626"/>
                  </a:solidFill>
                  <a:latin typeface="Arial"/>
                  <a:ea typeface="Arial"/>
                  <a:cs typeface="Arial"/>
                  <a:sym typeface="Arial"/>
                </a:endParaRPr>
              </a:p>
            </p:txBody>
          </p:sp>
          <p:sp>
            <p:nvSpPr>
              <p:cNvPr id="1457" name="Google Shape;1457;p58"/>
              <p:cNvSpPr txBox="1"/>
              <p:nvPr/>
            </p:nvSpPr>
            <p:spPr>
              <a:xfrm>
                <a:off x="4546084" y="2621712"/>
                <a:ext cx="424800" cy="200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lượt 5</a:t>
                </a:r>
                <a:endParaRPr b="1" sz="1300">
                  <a:solidFill>
                    <a:srgbClr val="262626"/>
                  </a:solidFill>
                  <a:latin typeface="Arial"/>
                  <a:ea typeface="Arial"/>
                  <a:cs typeface="Arial"/>
                  <a:sym typeface="Arial"/>
                </a:endParaRPr>
              </a:p>
            </p:txBody>
          </p:sp>
          <p:sp>
            <p:nvSpPr>
              <p:cNvPr id="1458" name="Google Shape;1458;p58"/>
              <p:cNvSpPr txBox="1"/>
              <p:nvPr/>
            </p:nvSpPr>
            <p:spPr>
              <a:xfrm>
                <a:off x="5357198" y="2621712"/>
                <a:ext cx="426300" cy="200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lượt 6</a:t>
                </a:r>
                <a:endParaRPr b="1" sz="1300">
                  <a:solidFill>
                    <a:srgbClr val="262626"/>
                  </a:solidFill>
                  <a:latin typeface="Arial"/>
                  <a:ea typeface="Arial"/>
                  <a:cs typeface="Arial"/>
                  <a:sym typeface="Arial"/>
                </a:endParaRPr>
              </a:p>
            </p:txBody>
          </p:sp>
          <p:sp>
            <p:nvSpPr>
              <p:cNvPr id="1459" name="Google Shape;1459;p58"/>
              <p:cNvSpPr txBox="1"/>
              <p:nvPr/>
            </p:nvSpPr>
            <p:spPr>
              <a:xfrm>
                <a:off x="6175902" y="2621712"/>
                <a:ext cx="415200" cy="200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lượt 7</a:t>
                </a:r>
                <a:endParaRPr b="1" sz="1300">
                  <a:solidFill>
                    <a:srgbClr val="262626"/>
                  </a:solidFill>
                  <a:latin typeface="Arial"/>
                  <a:ea typeface="Arial"/>
                  <a:cs typeface="Arial"/>
                  <a:sym typeface="Arial"/>
                </a:endParaRPr>
              </a:p>
            </p:txBody>
          </p:sp>
          <p:sp>
            <p:nvSpPr>
              <p:cNvPr id="1460" name="Google Shape;1460;p58"/>
              <p:cNvSpPr txBox="1"/>
              <p:nvPr/>
            </p:nvSpPr>
            <p:spPr>
              <a:xfrm>
                <a:off x="6987016" y="2621712"/>
                <a:ext cx="429600" cy="200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lượt 8</a:t>
                </a:r>
                <a:endParaRPr b="1" sz="1300">
                  <a:solidFill>
                    <a:srgbClr val="262626"/>
                  </a:solidFill>
                  <a:latin typeface="Arial"/>
                  <a:ea typeface="Arial"/>
                  <a:cs typeface="Arial"/>
                  <a:sym typeface="Arial"/>
                </a:endParaRPr>
              </a:p>
            </p:txBody>
          </p:sp>
          <p:sp>
            <p:nvSpPr>
              <p:cNvPr id="1461" name="Google Shape;1461;p58"/>
              <p:cNvSpPr txBox="1"/>
              <p:nvPr/>
            </p:nvSpPr>
            <p:spPr>
              <a:xfrm>
                <a:off x="7805728" y="2621712"/>
                <a:ext cx="424800" cy="200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lượt 9</a:t>
                </a:r>
                <a:endParaRPr b="1" sz="1300">
                  <a:solidFill>
                    <a:srgbClr val="262626"/>
                  </a:solidFill>
                  <a:latin typeface="Arial"/>
                  <a:ea typeface="Arial"/>
                  <a:cs typeface="Arial"/>
                  <a:sym typeface="Arial"/>
                </a:endParaRPr>
              </a:p>
            </p:txBody>
          </p:sp>
          <p:sp>
            <p:nvSpPr>
              <p:cNvPr id="1462" name="Google Shape;1462;p58"/>
              <p:cNvSpPr txBox="1"/>
              <p:nvPr/>
            </p:nvSpPr>
            <p:spPr>
              <a:xfrm>
                <a:off x="8616842" y="2621712"/>
                <a:ext cx="509700" cy="200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lượt 10</a:t>
                </a:r>
                <a:endParaRPr b="1" sz="1300">
                  <a:solidFill>
                    <a:srgbClr val="262626"/>
                  </a:solidFill>
                  <a:latin typeface="Arial"/>
                  <a:ea typeface="Arial"/>
                  <a:cs typeface="Arial"/>
                  <a:sym typeface="Arial"/>
                </a:endParaRPr>
              </a:p>
            </p:txBody>
          </p:sp>
          <p:sp>
            <p:nvSpPr>
              <p:cNvPr id="1463" name="Google Shape;1463;p58"/>
              <p:cNvSpPr txBox="1"/>
              <p:nvPr/>
            </p:nvSpPr>
            <p:spPr>
              <a:xfrm>
                <a:off x="1280753" y="2418418"/>
                <a:ext cx="444000" cy="200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epoch</a:t>
                </a:r>
                <a:endParaRPr/>
              </a:p>
            </p:txBody>
          </p:sp>
          <p:grpSp>
            <p:nvGrpSpPr>
              <p:cNvPr id="1464" name="Google Shape;1464;p58"/>
              <p:cNvGrpSpPr/>
              <p:nvPr/>
            </p:nvGrpSpPr>
            <p:grpSpPr>
              <a:xfrm>
                <a:off x="1264842" y="2863996"/>
                <a:ext cx="8043054" cy="1879944"/>
                <a:chOff x="1264842" y="2639898"/>
                <a:chExt cx="8043054" cy="1879944"/>
              </a:xfrm>
            </p:grpSpPr>
            <p:sp>
              <p:nvSpPr>
                <p:cNvPr id="1465" name="Google Shape;1465;p58"/>
                <p:cNvSpPr txBox="1"/>
                <p:nvPr/>
              </p:nvSpPr>
              <p:spPr>
                <a:xfrm>
                  <a:off x="1264842" y="2639898"/>
                  <a:ext cx="698554"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rgbClr val="262626"/>
                      </a:solidFill>
                      <a:latin typeface="Arial"/>
                      <a:ea typeface="Arial"/>
                      <a:cs typeface="Arial"/>
                      <a:sym typeface="Arial"/>
                    </a:rPr>
                    <a:t>bộ xác thực</a:t>
                  </a:r>
                  <a:endParaRPr b="1" sz="900">
                    <a:solidFill>
                      <a:srgbClr val="262626"/>
                    </a:solidFill>
                    <a:latin typeface="Arial"/>
                    <a:ea typeface="Arial"/>
                    <a:cs typeface="Arial"/>
                    <a:sym typeface="Arial"/>
                  </a:endParaRPr>
                </a:p>
              </p:txBody>
            </p:sp>
            <p:sp>
              <p:nvSpPr>
                <p:cNvPr id="1466" name="Google Shape;1466;p58"/>
                <p:cNvSpPr txBox="1"/>
                <p:nvPr/>
              </p:nvSpPr>
              <p:spPr>
                <a:xfrm>
                  <a:off x="2076829" y="2846003"/>
                  <a:ext cx="640200" cy="1386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rgbClr val="262626"/>
                      </a:solidFill>
                      <a:latin typeface="Arial"/>
                      <a:ea typeface="Arial"/>
                      <a:cs typeface="Arial"/>
                      <a:sym typeface="Arial"/>
                    </a:rPr>
                    <a:t>bộ xác thực</a:t>
                  </a:r>
                  <a:endParaRPr b="1" sz="900">
                    <a:solidFill>
                      <a:srgbClr val="262626"/>
                    </a:solidFill>
                    <a:latin typeface="Arial"/>
                    <a:ea typeface="Arial"/>
                    <a:cs typeface="Arial"/>
                    <a:sym typeface="Arial"/>
                  </a:endParaRPr>
                </a:p>
              </p:txBody>
            </p:sp>
            <p:sp>
              <p:nvSpPr>
                <p:cNvPr id="1467" name="Google Shape;1467;p58"/>
                <p:cNvSpPr txBox="1"/>
                <p:nvPr/>
              </p:nvSpPr>
              <p:spPr>
                <a:xfrm>
                  <a:off x="2843993" y="3033941"/>
                  <a:ext cx="762969"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rgbClr val="262626"/>
                      </a:solidFill>
                      <a:latin typeface="Arial"/>
                      <a:ea typeface="Arial"/>
                      <a:cs typeface="Arial"/>
                      <a:sym typeface="Arial"/>
                    </a:rPr>
                    <a:t>bộ xác thực</a:t>
                  </a:r>
                  <a:endParaRPr b="1" sz="900">
                    <a:solidFill>
                      <a:srgbClr val="262626"/>
                    </a:solidFill>
                    <a:latin typeface="Arial"/>
                    <a:ea typeface="Arial"/>
                    <a:cs typeface="Arial"/>
                    <a:sym typeface="Arial"/>
                  </a:endParaRPr>
                </a:p>
              </p:txBody>
            </p:sp>
            <p:sp>
              <p:nvSpPr>
                <p:cNvPr id="1468" name="Google Shape;1468;p58"/>
                <p:cNvSpPr txBox="1"/>
                <p:nvPr/>
              </p:nvSpPr>
              <p:spPr>
                <a:xfrm>
                  <a:off x="3640230" y="3226561"/>
                  <a:ext cx="762969"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rgbClr val="262626"/>
                      </a:solidFill>
                      <a:latin typeface="Arial"/>
                      <a:ea typeface="Arial"/>
                      <a:cs typeface="Arial"/>
                      <a:sym typeface="Arial"/>
                    </a:rPr>
                    <a:t>bộ xác thực</a:t>
                  </a:r>
                  <a:endParaRPr b="1" sz="900">
                    <a:solidFill>
                      <a:srgbClr val="262626"/>
                    </a:solidFill>
                    <a:latin typeface="Arial"/>
                    <a:ea typeface="Arial"/>
                    <a:cs typeface="Arial"/>
                    <a:sym typeface="Arial"/>
                  </a:endParaRPr>
                </a:p>
              </p:txBody>
            </p:sp>
            <p:sp>
              <p:nvSpPr>
                <p:cNvPr id="1469" name="Google Shape;1469;p58"/>
                <p:cNvSpPr txBox="1"/>
                <p:nvPr/>
              </p:nvSpPr>
              <p:spPr>
                <a:xfrm>
                  <a:off x="4548170" y="3424657"/>
                  <a:ext cx="665541"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rgbClr val="262626"/>
                      </a:solidFill>
                      <a:latin typeface="Arial"/>
                      <a:ea typeface="Arial"/>
                      <a:cs typeface="Arial"/>
                      <a:sym typeface="Arial"/>
                    </a:rPr>
                    <a:t>bộ xác thực</a:t>
                  </a:r>
                  <a:endParaRPr b="1" sz="900">
                    <a:solidFill>
                      <a:srgbClr val="262626"/>
                    </a:solidFill>
                    <a:latin typeface="Arial"/>
                    <a:ea typeface="Arial"/>
                    <a:cs typeface="Arial"/>
                    <a:sym typeface="Arial"/>
                  </a:endParaRPr>
                </a:p>
              </p:txBody>
            </p:sp>
            <p:sp>
              <p:nvSpPr>
                <p:cNvPr id="1470" name="Google Shape;1470;p58"/>
                <p:cNvSpPr txBox="1"/>
                <p:nvPr/>
              </p:nvSpPr>
              <p:spPr>
                <a:xfrm>
                  <a:off x="5349052" y="3637300"/>
                  <a:ext cx="696280"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rgbClr val="262626"/>
                      </a:solidFill>
                      <a:latin typeface="Arial"/>
                      <a:ea typeface="Arial"/>
                      <a:cs typeface="Arial"/>
                      <a:sym typeface="Arial"/>
                    </a:rPr>
                    <a:t>bộ xác thực</a:t>
                  </a:r>
                  <a:endParaRPr b="1" sz="900">
                    <a:solidFill>
                      <a:srgbClr val="262626"/>
                    </a:solidFill>
                    <a:latin typeface="Arial"/>
                    <a:ea typeface="Arial"/>
                    <a:cs typeface="Arial"/>
                    <a:sym typeface="Arial"/>
                  </a:endParaRPr>
                </a:p>
              </p:txBody>
            </p:sp>
            <p:sp>
              <p:nvSpPr>
                <p:cNvPr id="1471" name="Google Shape;1471;p58"/>
                <p:cNvSpPr txBox="1"/>
                <p:nvPr/>
              </p:nvSpPr>
              <p:spPr>
                <a:xfrm>
                  <a:off x="6161742" y="3801619"/>
                  <a:ext cx="689980"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rgbClr val="262626"/>
                      </a:solidFill>
                      <a:latin typeface="Arial"/>
                      <a:ea typeface="Arial"/>
                      <a:cs typeface="Arial"/>
                      <a:sym typeface="Arial"/>
                    </a:rPr>
                    <a:t>bộ xác thực</a:t>
                  </a:r>
                  <a:endParaRPr b="1" sz="900">
                    <a:solidFill>
                      <a:srgbClr val="262626"/>
                    </a:solidFill>
                    <a:latin typeface="Arial"/>
                    <a:ea typeface="Arial"/>
                    <a:cs typeface="Arial"/>
                    <a:sym typeface="Arial"/>
                  </a:endParaRPr>
                </a:p>
              </p:txBody>
            </p:sp>
            <p:sp>
              <p:nvSpPr>
                <p:cNvPr id="1472" name="Google Shape;1472;p58"/>
                <p:cNvSpPr txBox="1"/>
                <p:nvPr/>
              </p:nvSpPr>
              <p:spPr>
                <a:xfrm>
                  <a:off x="6971978" y="4018127"/>
                  <a:ext cx="705300" cy="153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bộ xác thực</a:t>
                  </a:r>
                  <a:endParaRPr b="1" sz="1000">
                    <a:solidFill>
                      <a:srgbClr val="262626"/>
                    </a:solidFill>
                    <a:latin typeface="Arial"/>
                    <a:ea typeface="Arial"/>
                    <a:cs typeface="Arial"/>
                    <a:sym typeface="Arial"/>
                  </a:endParaRPr>
                </a:p>
              </p:txBody>
            </p:sp>
            <p:sp>
              <p:nvSpPr>
                <p:cNvPr id="1473" name="Google Shape;1473;p58"/>
                <p:cNvSpPr txBox="1"/>
                <p:nvPr/>
              </p:nvSpPr>
              <p:spPr>
                <a:xfrm>
                  <a:off x="7790690" y="4227971"/>
                  <a:ext cx="689324"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rgbClr val="262626"/>
                      </a:solidFill>
                      <a:latin typeface="Arial"/>
                      <a:ea typeface="Arial"/>
                      <a:cs typeface="Arial"/>
                      <a:sym typeface="Arial"/>
                    </a:rPr>
                    <a:t>bộ xác thực</a:t>
                  </a:r>
                  <a:endParaRPr b="1" sz="900">
                    <a:solidFill>
                      <a:srgbClr val="262626"/>
                    </a:solidFill>
                    <a:latin typeface="Arial"/>
                    <a:ea typeface="Arial"/>
                    <a:cs typeface="Arial"/>
                    <a:sym typeface="Arial"/>
                  </a:endParaRPr>
                </a:p>
              </p:txBody>
            </p:sp>
            <p:sp>
              <p:nvSpPr>
                <p:cNvPr id="1474" name="Google Shape;1474;p58"/>
                <p:cNvSpPr txBox="1"/>
                <p:nvPr/>
              </p:nvSpPr>
              <p:spPr>
                <a:xfrm>
                  <a:off x="8608885" y="4381343"/>
                  <a:ext cx="699011" cy="138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rgbClr val="262626"/>
                      </a:solidFill>
                      <a:latin typeface="Arial"/>
                      <a:ea typeface="Arial"/>
                      <a:cs typeface="Arial"/>
                      <a:sym typeface="Arial"/>
                    </a:rPr>
                    <a:t>bộ xác thực</a:t>
                  </a:r>
                  <a:endParaRPr b="1" sz="900">
                    <a:solidFill>
                      <a:srgbClr val="262626"/>
                    </a:solidFill>
                    <a:latin typeface="Arial"/>
                    <a:ea typeface="Arial"/>
                    <a:cs typeface="Arial"/>
                    <a:sym typeface="Arial"/>
                  </a:endParaRPr>
                </a:p>
              </p:txBody>
            </p:sp>
          </p:grpSp>
          <p:grpSp>
            <p:nvGrpSpPr>
              <p:cNvPr id="1475" name="Google Shape;1475;p58"/>
              <p:cNvGrpSpPr/>
              <p:nvPr/>
            </p:nvGrpSpPr>
            <p:grpSpPr>
              <a:xfrm>
                <a:off x="1195414" y="3369470"/>
                <a:ext cx="8102314" cy="1067752"/>
                <a:chOff x="1195414" y="3145372"/>
                <a:chExt cx="8102314" cy="1067752"/>
              </a:xfrm>
            </p:grpSpPr>
            <p:sp>
              <p:nvSpPr>
                <p:cNvPr id="1476" name="Google Shape;1476;p58"/>
                <p:cNvSpPr txBox="1"/>
                <p:nvPr/>
              </p:nvSpPr>
              <p:spPr>
                <a:xfrm>
                  <a:off x="1195414" y="3531766"/>
                  <a:ext cx="762969"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bộ huấn luyện</a:t>
                  </a:r>
                  <a:endParaRPr b="1" sz="1000">
                    <a:solidFill>
                      <a:srgbClr val="262626"/>
                    </a:solidFill>
                    <a:latin typeface="Arial"/>
                    <a:ea typeface="Arial"/>
                    <a:cs typeface="Arial"/>
                    <a:sym typeface="Arial"/>
                  </a:endParaRPr>
                </a:p>
              </p:txBody>
            </p:sp>
            <p:sp>
              <p:nvSpPr>
                <p:cNvPr id="1477" name="Google Shape;1477;p58"/>
                <p:cNvSpPr txBox="1"/>
                <p:nvPr/>
              </p:nvSpPr>
              <p:spPr>
                <a:xfrm>
                  <a:off x="2034177" y="3531766"/>
                  <a:ext cx="762969"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bộ huấn luyện</a:t>
                  </a:r>
                  <a:endParaRPr b="1" sz="1000">
                    <a:solidFill>
                      <a:srgbClr val="262626"/>
                    </a:solidFill>
                    <a:latin typeface="Arial"/>
                    <a:ea typeface="Arial"/>
                    <a:cs typeface="Arial"/>
                    <a:sym typeface="Arial"/>
                  </a:endParaRPr>
                </a:p>
              </p:txBody>
            </p:sp>
            <p:sp>
              <p:nvSpPr>
                <p:cNvPr id="1478" name="Google Shape;1478;p58"/>
                <p:cNvSpPr txBox="1"/>
                <p:nvPr/>
              </p:nvSpPr>
              <p:spPr>
                <a:xfrm>
                  <a:off x="2861954" y="3531766"/>
                  <a:ext cx="762969"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bộ huấn luyện</a:t>
                  </a:r>
                  <a:endParaRPr b="1" sz="1000">
                    <a:solidFill>
                      <a:srgbClr val="262626"/>
                    </a:solidFill>
                    <a:latin typeface="Arial"/>
                    <a:ea typeface="Arial"/>
                    <a:cs typeface="Arial"/>
                    <a:sym typeface="Arial"/>
                  </a:endParaRPr>
                </a:p>
              </p:txBody>
            </p:sp>
            <p:sp>
              <p:nvSpPr>
                <p:cNvPr id="1479" name="Google Shape;1479;p58"/>
                <p:cNvSpPr txBox="1"/>
                <p:nvPr/>
              </p:nvSpPr>
              <p:spPr>
                <a:xfrm>
                  <a:off x="3658039" y="3531766"/>
                  <a:ext cx="762969"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bộ huấn luyện</a:t>
                  </a:r>
                  <a:endParaRPr b="1" sz="1000">
                    <a:solidFill>
                      <a:srgbClr val="262626"/>
                    </a:solidFill>
                    <a:latin typeface="Arial"/>
                    <a:ea typeface="Arial"/>
                    <a:cs typeface="Arial"/>
                    <a:sym typeface="Arial"/>
                  </a:endParaRPr>
                </a:p>
              </p:txBody>
            </p:sp>
            <p:sp>
              <p:nvSpPr>
                <p:cNvPr id="1480" name="Google Shape;1480;p58"/>
                <p:cNvSpPr txBox="1"/>
                <p:nvPr/>
              </p:nvSpPr>
              <p:spPr>
                <a:xfrm>
                  <a:off x="6098258" y="3145372"/>
                  <a:ext cx="762969"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bộ huấn luyện</a:t>
                  </a:r>
                  <a:endParaRPr b="1" sz="1000">
                    <a:solidFill>
                      <a:srgbClr val="262626"/>
                    </a:solidFill>
                    <a:latin typeface="Arial"/>
                    <a:ea typeface="Arial"/>
                    <a:cs typeface="Arial"/>
                    <a:sym typeface="Arial"/>
                  </a:endParaRPr>
                </a:p>
              </p:txBody>
            </p:sp>
            <p:sp>
              <p:nvSpPr>
                <p:cNvPr id="1481" name="Google Shape;1481;p58"/>
                <p:cNvSpPr txBox="1"/>
                <p:nvPr/>
              </p:nvSpPr>
              <p:spPr>
                <a:xfrm>
                  <a:off x="6929409" y="3149183"/>
                  <a:ext cx="762969"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bộ huấn luyện</a:t>
                  </a:r>
                  <a:endParaRPr b="1" sz="1000">
                    <a:solidFill>
                      <a:srgbClr val="262626"/>
                    </a:solidFill>
                    <a:latin typeface="Arial"/>
                    <a:ea typeface="Arial"/>
                    <a:cs typeface="Arial"/>
                    <a:sym typeface="Arial"/>
                  </a:endParaRPr>
                </a:p>
              </p:txBody>
            </p:sp>
            <p:sp>
              <p:nvSpPr>
                <p:cNvPr id="1482" name="Google Shape;1482;p58"/>
                <p:cNvSpPr txBox="1"/>
                <p:nvPr/>
              </p:nvSpPr>
              <p:spPr>
                <a:xfrm>
                  <a:off x="7732084" y="3152902"/>
                  <a:ext cx="762969"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bộ huấn luyện</a:t>
                  </a:r>
                  <a:endParaRPr b="1" sz="1000">
                    <a:solidFill>
                      <a:srgbClr val="262626"/>
                    </a:solidFill>
                    <a:latin typeface="Arial"/>
                    <a:ea typeface="Arial"/>
                    <a:cs typeface="Arial"/>
                    <a:sym typeface="Arial"/>
                  </a:endParaRPr>
                </a:p>
              </p:txBody>
            </p:sp>
            <p:sp>
              <p:nvSpPr>
                <p:cNvPr id="1483" name="Google Shape;1483;p58"/>
                <p:cNvSpPr txBox="1"/>
                <p:nvPr/>
              </p:nvSpPr>
              <p:spPr>
                <a:xfrm>
                  <a:off x="8534759" y="3152902"/>
                  <a:ext cx="762969"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bộ huấn luyện</a:t>
                  </a:r>
                  <a:endParaRPr b="1" sz="1000">
                    <a:solidFill>
                      <a:srgbClr val="262626"/>
                    </a:solidFill>
                    <a:latin typeface="Arial"/>
                    <a:ea typeface="Arial"/>
                    <a:cs typeface="Arial"/>
                    <a:sym typeface="Arial"/>
                  </a:endParaRPr>
                </a:p>
              </p:txBody>
            </p:sp>
            <p:sp>
              <p:nvSpPr>
                <p:cNvPr id="1484" name="Google Shape;1484;p58"/>
                <p:cNvSpPr txBox="1"/>
                <p:nvPr/>
              </p:nvSpPr>
              <p:spPr>
                <a:xfrm>
                  <a:off x="4472247" y="3706906"/>
                  <a:ext cx="762969"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bộ huấn luyện</a:t>
                  </a:r>
                  <a:endParaRPr b="1" sz="1000">
                    <a:solidFill>
                      <a:srgbClr val="262626"/>
                    </a:solidFill>
                    <a:latin typeface="Arial"/>
                    <a:ea typeface="Arial"/>
                    <a:cs typeface="Arial"/>
                    <a:sym typeface="Arial"/>
                  </a:endParaRPr>
                </a:p>
              </p:txBody>
            </p:sp>
            <p:sp>
              <p:nvSpPr>
                <p:cNvPr id="1485" name="Google Shape;1485;p58"/>
                <p:cNvSpPr txBox="1"/>
                <p:nvPr/>
              </p:nvSpPr>
              <p:spPr>
                <a:xfrm>
                  <a:off x="5282655" y="3905347"/>
                  <a:ext cx="762969"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bộ huấn luyện</a:t>
                  </a:r>
                  <a:endParaRPr b="1" sz="1000">
                    <a:solidFill>
                      <a:srgbClr val="262626"/>
                    </a:solidFill>
                    <a:latin typeface="Arial"/>
                    <a:ea typeface="Arial"/>
                    <a:cs typeface="Arial"/>
                    <a:sym typeface="Arial"/>
                  </a:endParaRPr>
                </a:p>
              </p:txBody>
            </p:sp>
          </p:grpSp>
          <p:sp>
            <p:nvSpPr>
              <p:cNvPr id="1486" name="Google Shape;1486;p58"/>
              <p:cNvSpPr/>
              <p:nvPr/>
            </p:nvSpPr>
            <p:spPr>
              <a:xfrm>
                <a:off x="4643503" y="2347383"/>
                <a:ext cx="1972833" cy="50270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Đo lặp lại</a:t>
                </a:r>
                <a:br>
                  <a:rPr lang="en-US" sz="1300">
                    <a:solidFill>
                      <a:srgbClr val="262626"/>
                    </a:solidFill>
                    <a:latin typeface="Arial"/>
                    <a:ea typeface="Arial"/>
                    <a:cs typeface="Arial"/>
                    <a:sym typeface="Arial"/>
                  </a:rPr>
                </a:br>
                <a:endParaRPr/>
              </a:p>
            </p:txBody>
          </p:sp>
          <p:sp>
            <p:nvSpPr>
              <p:cNvPr id="1487" name="Google Shape;1487;p58"/>
              <p:cNvSpPr/>
              <p:nvPr/>
            </p:nvSpPr>
            <p:spPr>
              <a:xfrm>
                <a:off x="4870641" y="2111024"/>
                <a:ext cx="411766"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n=k</a:t>
                </a:r>
                <a:endParaRPr/>
              </a:p>
            </p:txBody>
          </p:sp>
          <p:sp>
            <p:nvSpPr>
              <p:cNvPr id="1488" name="Google Shape;1488;p58"/>
              <p:cNvSpPr/>
              <p:nvPr/>
            </p:nvSpPr>
            <p:spPr>
              <a:xfrm>
                <a:off x="5349988" y="2108559"/>
                <a:ext cx="1759834"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n=10 most of the time</a:t>
                </a:r>
                <a:endParaRPr/>
              </a:p>
            </p:txBody>
          </p:sp>
        </p:grpSp>
        <p:sp>
          <p:nvSpPr>
            <p:cNvPr id="1489" name="Google Shape;1489;p58"/>
            <p:cNvSpPr/>
            <p:nvPr/>
          </p:nvSpPr>
          <p:spPr>
            <a:xfrm>
              <a:off x="4249549" y="1830216"/>
              <a:ext cx="1405668"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k-cross folding</a:t>
              </a:r>
              <a:endParaRPr b="1" sz="1400">
                <a:solidFill>
                  <a:srgbClr val="262626"/>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59"/>
          <p:cNvSpPr/>
          <p:nvPr/>
        </p:nvSpPr>
        <p:spPr>
          <a:xfrm>
            <a:off x="989683" y="3133792"/>
            <a:ext cx="89131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Phân tích dữ liệu dựa trên học máy</a:t>
            </a:r>
            <a:endParaRPr sz="3200">
              <a:solidFill>
                <a:srgbClr val="000000"/>
              </a:solidFill>
              <a:latin typeface="Arial"/>
              <a:ea typeface="Arial"/>
              <a:cs typeface="Arial"/>
              <a:sym typeface="Arial"/>
            </a:endParaRPr>
          </a:p>
        </p:txBody>
      </p:sp>
      <p:sp>
        <p:nvSpPr>
          <p:cNvPr id="1496" name="Google Shape;1496;p59"/>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Bài 1. </a:t>
            </a:r>
            <a:endParaRPr sz="5398">
              <a:solidFill>
                <a:srgbClr val="7F7F7F"/>
              </a:solidFill>
              <a:latin typeface="Arial"/>
              <a:ea typeface="Arial"/>
              <a:cs typeface="Arial"/>
              <a:sym typeface="Arial"/>
            </a:endParaRPr>
          </a:p>
        </p:txBody>
      </p:sp>
      <p:sp>
        <p:nvSpPr>
          <p:cNvPr id="1497" name="Google Shape;1497;p59"/>
          <p:cNvSpPr/>
          <p:nvPr/>
        </p:nvSpPr>
        <p:spPr>
          <a:xfrm>
            <a:off x="1054111" y="3929021"/>
            <a:ext cx="8613825"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Học máy là gì?</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Thư viện Python scikit-learn cho Học máy </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Khởi tạo và phân chia Bộ dữ liệu</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1.4. Tiền xử lý dữ liệu để tạo bộ dữ liệu huấn luyện tối ưu </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Thực hành tìm phương thức tối ưu để giải quyết vấn đề với scikit-learn</a:t>
            </a:r>
            <a:endParaRPr sz="1800">
              <a:solidFill>
                <a:srgbClr val="A6A6A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6"/>
          <p:cNvGrpSpPr/>
          <p:nvPr/>
        </p:nvGrpSpPr>
        <p:grpSpPr>
          <a:xfrm>
            <a:off x="450000" y="450000"/>
            <a:ext cx="9018000" cy="276999"/>
            <a:chOff x="450000" y="450000"/>
            <a:chExt cx="9018000" cy="276999"/>
          </a:xfrm>
        </p:grpSpPr>
        <p:sp>
          <p:nvSpPr>
            <p:cNvPr id="210" name="Google Shape;210;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Học máy là gì?</a:t>
              </a:r>
              <a:endParaRPr sz="1800">
                <a:solidFill>
                  <a:schemeClr val="lt1"/>
                </a:solidFill>
                <a:latin typeface="Arial"/>
                <a:ea typeface="Arial"/>
                <a:cs typeface="Arial"/>
                <a:sym typeface="Arial"/>
              </a:endParaRPr>
            </a:p>
          </p:txBody>
        </p:sp>
        <p:sp>
          <p:nvSpPr>
            <p:cNvPr id="211" name="Google Shape;211;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12" name="Google Shape;212;p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Định nghĩa của Samuel trong giai đoạn đầu của trí tuệ nhân tạo</a:t>
            </a:r>
            <a:endParaRPr sz="1400">
              <a:solidFill>
                <a:schemeClr val="dk1"/>
              </a:solidFill>
              <a:latin typeface="Arial"/>
              <a:ea typeface="Arial"/>
              <a:cs typeface="Arial"/>
              <a:sym typeface="Arial"/>
            </a:endParaRPr>
          </a:p>
        </p:txBody>
      </p:sp>
      <p:sp>
        <p:nvSpPr>
          <p:cNvPr id="213" name="Google Shape;213;p6"/>
          <p:cNvSpPr/>
          <p:nvPr/>
        </p:nvSpPr>
        <p:spPr>
          <a:xfrm>
            <a:off x="671261" y="1700808"/>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“Việc Lập trình máy tính để có thể tự học từ kinh nghiệm sẽ tạo ra những phần mềm không thể nắm bắt được chi tiết cụ thể từ chính người tạo ra nó."  - Samuel, 1959</a:t>
            </a:r>
            <a:endParaRPr/>
          </a:p>
        </p:txBody>
      </p:sp>
      <p:sp>
        <p:nvSpPr>
          <p:cNvPr id="214" name="Google Shape;214;p6"/>
          <p:cNvSpPr/>
          <p:nvPr/>
        </p:nvSpPr>
        <p:spPr>
          <a:xfrm>
            <a:off x="558924" y="2454144"/>
            <a:ext cx="8909076"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Định nghĩa hiện đại</a:t>
            </a:r>
            <a:endParaRPr sz="1400">
              <a:solidFill>
                <a:schemeClr val="dk1"/>
              </a:solidFill>
              <a:latin typeface="Arial"/>
              <a:ea typeface="Arial"/>
              <a:cs typeface="Arial"/>
              <a:sym typeface="Arial"/>
            </a:endParaRPr>
          </a:p>
        </p:txBody>
      </p:sp>
      <p:sp>
        <p:nvSpPr>
          <p:cNvPr id="215" name="Google Shape;215;p6"/>
          <p:cNvSpPr/>
          <p:nvPr/>
        </p:nvSpPr>
        <p:spPr>
          <a:xfrm>
            <a:off x="671261" y="2726208"/>
            <a:ext cx="8672764" cy="195102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chương trình máy tính được cho là học hỏi từ kinh nghiệm E đối với một số lớp nhiệm vụ T và được xác định bằng hiệu năng P, nếu hiệu năng của nó tại các nhiệm vụ trong T, được đo bằng P, được cải thiện theo kinh nghiệm E.” – Mitchell, 1997 (p.2)</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“Lập trình máy tính để tối ưu hóa tiêu chí hiệu năng bằng cách sử dụng dữ liệu mẫu hoặc kinh nghiệm trong quá khứ.”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–Alpaydin, 2010</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phương pháp tính toán sử dụng kinh nghiệm để cải thiện hiệu năng hoặc để đưa ra dự đoán chính xác.” – Mohri, 2012</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grpSp>
        <p:nvGrpSpPr>
          <p:cNvPr id="1503" name="Google Shape;1503;p60"/>
          <p:cNvGrpSpPr/>
          <p:nvPr/>
        </p:nvGrpSpPr>
        <p:grpSpPr>
          <a:xfrm>
            <a:off x="450000" y="450000"/>
            <a:ext cx="9018000" cy="276999"/>
            <a:chOff x="450000" y="450000"/>
            <a:chExt cx="9018000" cy="276999"/>
          </a:xfrm>
        </p:grpSpPr>
        <p:sp>
          <p:nvSpPr>
            <p:cNvPr id="1504" name="Google Shape;1504;p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505" name="Google Shape;1505;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506" name="Google Shape;1506;p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Thiếu xử lý giá trị</a:t>
            </a:r>
            <a:endParaRPr sz="2400">
              <a:solidFill>
                <a:srgbClr val="0C0C0C"/>
              </a:solidFill>
              <a:latin typeface="Arial"/>
              <a:ea typeface="Arial"/>
              <a:cs typeface="Arial"/>
              <a:sym typeface="Arial"/>
            </a:endParaRPr>
          </a:p>
        </p:txBody>
      </p:sp>
      <p:sp>
        <p:nvSpPr>
          <p:cNvPr id="1507" name="Google Shape;1507;p60"/>
          <p:cNvSpPr/>
          <p:nvPr/>
        </p:nvSpPr>
        <p:spPr>
          <a:xfrm>
            <a:off x="558800" y="1902172"/>
            <a:ext cx="8763637"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Làm sạch dữ liệu cho phân tích dữ liệu dựa trên học máy sử dụng giá trị bị thiếu và xử lý nhiễu để loại bỏ sự khác biệt trong dữ liệu thu thập được.</a:t>
            </a:r>
            <a:endParaRPr/>
          </a:p>
        </p:txBody>
      </p:sp>
      <p:sp>
        <p:nvSpPr>
          <p:cNvPr id="1508" name="Google Shape;1508;p60"/>
          <p:cNvSpPr/>
          <p:nvPr/>
        </p:nvSpPr>
        <p:spPr>
          <a:xfrm>
            <a:off x="672080" y="2367368"/>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Quá trình xử lý giá trị bị thiếu được thực hiện như sau.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nhập dữ liệu thực vật để kiểm tra nhanh.</a:t>
            </a:r>
            <a:endParaRPr/>
          </a:p>
        </p:txBody>
      </p:sp>
      <p:grpSp>
        <p:nvGrpSpPr>
          <p:cNvPr id="1509" name="Google Shape;1509;p60"/>
          <p:cNvGrpSpPr/>
          <p:nvPr/>
        </p:nvGrpSpPr>
        <p:grpSpPr>
          <a:xfrm>
            <a:off x="649850" y="1773239"/>
            <a:ext cx="8677277" cy="4202633"/>
            <a:chOff x="666749" y="3100118"/>
            <a:chExt cx="8677277" cy="3208607"/>
          </a:xfrm>
        </p:grpSpPr>
        <p:sp>
          <p:nvSpPr>
            <p:cNvPr id="1510" name="Google Shape;1510;p60"/>
            <p:cNvSpPr/>
            <p:nvPr/>
          </p:nvSpPr>
          <p:spPr>
            <a:xfrm>
              <a:off x="666749" y="3100118"/>
              <a:ext cx="8677276" cy="320860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11" name="Google Shape;1511;p60"/>
            <p:cNvPicPr preferRelativeResize="0"/>
            <p:nvPr/>
          </p:nvPicPr>
          <p:blipFill rotWithShape="1">
            <a:blip r:embed="rId3">
              <a:alphaModFix/>
            </a:blip>
            <a:srcRect b="939" l="2257" r="24254" t="-1"/>
            <a:stretch/>
          </p:blipFill>
          <p:spPr>
            <a:xfrm>
              <a:off x="847726" y="3176973"/>
              <a:ext cx="8496300" cy="3010467"/>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grpSp>
        <p:nvGrpSpPr>
          <p:cNvPr id="1517" name="Google Shape;1517;p61"/>
          <p:cNvGrpSpPr/>
          <p:nvPr/>
        </p:nvGrpSpPr>
        <p:grpSpPr>
          <a:xfrm>
            <a:off x="450000" y="450000"/>
            <a:ext cx="9018000" cy="276999"/>
            <a:chOff x="450000" y="450000"/>
            <a:chExt cx="9018000" cy="276999"/>
          </a:xfrm>
        </p:grpSpPr>
        <p:sp>
          <p:nvSpPr>
            <p:cNvPr id="1518" name="Google Shape;1518;p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519" name="Google Shape;1519;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520" name="Google Shape;1520;p6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giá trị thiếu</a:t>
            </a:r>
            <a:endParaRPr sz="1400">
              <a:solidFill>
                <a:schemeClr val="dk1"/>
              </a:solidFill>
              <a:latin typeface="Arial"/>
              <a:ea typeface="Arial"/>
              <a:cs typeface="Arial"/>
              <a:sym typeface="Arial"/>
            </a:endParaRPr>
          </a:p>
        </p:txBody>
      </p:sp>
      <p:grpSp>
        <p:nvGrpSpPr>
          <p:cNvPr id="1521" name="Google Shape;1521;p61"/>
          <p:cNvGrpSpPr/>
          <p:nvPr/>
        </p:nvGrpSpPr>
        <p:grpSpPr>
          <a:xfrm>
            <a:off x="1978050" y="1773253"/>
            <a:ext cx="8857958" cy="4535488"/>
            <a:chOff x="557950" y="1737828"/>
            <a:chExt cx="8857958" cy="4535488"/>
          </a:xfrm>
        </p:grpSpPr>
        <p:sp>
          <p:nvSpPr>
            <p:cNvPr id="1522" name="Google Shape;1522;p61"/>
            <p:cNvSpPr/>
            <p:nvPr/>
          </p:nvSpPr>
          <p:spPr>
            <a:xfrm>
              <a:off x="557950" y="1737828"/>
              <a:ext cx="8857958" cy="45354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23" name="Google Shape;1523;p61"/>
            <p:cNvPicPr preferRelativeResize="0"/>
            <p:nvPr/>
          </p:nvPicPr>
          <p:blipFill rotWithShape="1">
            <a:blip r:embed="rId3">
              <a:alphaModFix/>
            </a:blip>
            <a:srcRect b="0" l="1486" r="27367" t="931"/>
            <a:stretch/>
          </p:blipFill>
          <p:spPr>
            <a:xfrm>
              <a:off x="738926" y="1869541"/>
              <a:ext cx="8676982" cy="4272061"/>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grpSp>
        <p:nvGrpSpPr>
          <p:cNvPr id="1529" name="Google Shape;1529;p62"/>
          <p:cNvGrpSpPr/>
          <p:nvPr/>
        </p:nvGrpSpPr>
        <p:grpSpPr>
          <a:xfrm>
            <a:off x="450000" y="450000"/>
            <a:ext cx="9018000" cy="276999"/>
            <a:chOff x="450000" y="450000"/>
            <a:chExt cx="9018000" cy="276999"/>
          </a:xfrm>
        </p:grpSpPr>
        <p:sp>
          <p:nvSpPr>
            <p:cNvPr id="1530" name="Google Shape;1530;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531" name="Google Shape;1531;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532" name="Google Shape;1532;p6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giá trị thiếu</a:t>
            </a:r>
            <a:endParaRPr sz="1400">
              <a:solidFill>
                <a:schemeClr val="dk1"/>
              </a:solidFill>
              <a:latin typeface="Arial"/>
              <a:ea typeface="Arial"/>
              <a:cs typeface="Arial"/>
              <a:sym typeface="Arial"/>
            </a:endParaRPr>
          </a:p>
        </p:txBody>
      </p:sp>
      <p:sp>
        <p:nvSpPr>
          <p:cNvPr id="1533" name="Google Shape;1533;p62"/>
          <p:cNvSpPr/>
          <p:nvPr/>
        </p:nvSpPr>
        <p:spPr>
          <a:xfrm>
            <a:off x="671261" y="1700808"/>
            <a:ext cx="8632825" cy="648108"/>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Bỏ qua bản ghi (hàng)</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phân loại dữ liệu, hãy bỏ qua bản ghi nếu nhãn của lớp không nhận biết được.</a:t>
            </a:r>
            <a:endParaRPr/>
          </a:p>
        </p:txBody>
      </p:sp>
      <p:grpSp>
        <p:nvGrpSpPr>
          <p:cNvPr id="1534" name="Google Shape;1534;p62"/>
          <p:cNvGrpSpPr/>
          <p:nvPr/>
        </p:nvGrpSpPr>
        <p:grpSpPr>
          <a:xfrm>
            <a:off x="846956" y="2343262"/>
            <a:ext cx="7236804" cy="345461"/>
            <a:chOff x="846956" y="3582236"/>
            <a:chExt cx="7236804" cy="345461"/>
          </a:xfrm>
        </p:grpSpPr>
        <p:sp>
          <p:nvSpPr>
            <p:cNvPr id="1535" name="Google Shape;1535;p62"/>
            <p:cNvSpPr/>
            <p:nvPr/>
          </p:nvSpPr>
          <p:spPr>
            <a:xfrm>
              <a:off x="846956" y="3643133"/>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t>
              </a:r>
              <a:endParaRPr b="1" sz="1300">
                <a:solidFill>
                  <a:schemeClr val="lt1"/>
                </a:solidFill>
                <a:latin typeface="Arial"/>
                <a:ea typeface="Arial"/>
                <a:cs typeface="Arial"/>
                <a:sym typeface="Arial"/>
              </a:endParaRPr>
            </a:p>
          </p:txBody>
        </p:sp>
        <p:sp>
          <p:nvSpPr>
            <p:cNvPr id="1536" name="Google Shape;1536;p62"/>
            <p:cNvSpPr/>
            <p:nvPr/>
          </p:nvSpPr>
          <p:spPr>
            <a:xfrm>
              <a:off x="1222454" y="3582236"/>
              <a:ext cx="6861306" cy="34546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Trong trường hợp dữ liệu thực vật, hãy bỏ qua hàng thứ tư như thể hiện trên bảng bên dưới.</a:t>
              </a:r>
              <a:endParaRPr/>
            </a:p>
          </p:txBody>
        </p:sp>
      </p:grpSp>
      <p:sp>
        <p:nvSpPr>
          <p:cNvPr id="1537" name="Google Shape;1537;p62"/>
          <p:cNvSpPr/>
          <p:nvPr/>
        </p:nvSpPr>
        <p:spPr>
          <a:xfrm>
            <a:off x="671261" y="4852680"/>
            <a:ext cx="8632825" cy="345461"/>
          </a:xfrm>
          <a:prstGeom prst="rect">
            <a:avLst/>
          </a:prstGeom>
          <a:noFill/>
          <a:ln>
            <a:noFill/>
          </a:ln>
        </p:spPr>
        <p:txBody>
          <a:bodyPr anchorCtr="0" anchor="t" bIns="72000" lIns="0" spcFirstLastPara="1" rIns="144000" wrap="square" tIns="72000">
            <a:spAutoFit/>
          </a:bodyPr>
          <a:lstStyle/>
          <a:p>
            <a:pPr indent="-180975" lvl="1" marL="36195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‘Bỏ qua bản ghi’ cực kỳ kém hiệu quả nếu thường xuyên xảy ra thiếu giá trị.</a:t>
            </a:r>
            <a:endParaRPr/>
          </a:p>
        </p:txBody>
      </p:sp>
      <p:graphicFrame>
        <p:nvGraphicFramePr>
          <p:cNvPr id="1538" name="Google Shape;1538;p62"/>
          <p:cNvGraphicFramePr/>
          <p:nvPr/>
        </p:nvGraphicFramePr>
        <p:xfrm>
          <a:off x="1222122" y="2760778"/>
          <a:ext cx="3000000" cy="3000000"/>
        </p:xfrm>
        <a:graphic>
          <a:graphicData uri="http://schemas.openxmlformats.org/drawingml/2006/table">
            <a:tbl>
              <a:tblPr bandRow="1" firstRow="1">
                <a:noFill/>
                <a:tableStyleId>{BC179247-9949-49CE-897C-2ACB2D5E286B}</a:tableStyleId>
              </a:tblPr>
              <a:tblGrid>
                <a:gridCol w="428400"/>
                <a:gridCol w="1038725"/>
                <a:gridCol w="1038725"/>
                <a:gridCol w="1038725"/>
                <a:gridCol w="1038725"/>
                <a:gridCol w="816750"/>
              </a:tblGrid>
              <a:tr h="167200">
                <a:tc>
                  <a:txBody>
                    <a:bodyPr/>
                    <a:lstStyle/>
                    <a:p>
                      <a:pPr indent="0" lvl="0" marL="0" marR="0" rtl="0" algn="l">
                        <a:spcBef>
                          <a:spcPts val="0"/>
                        </a:spcBef>
                        <a:spcAft>
                          <a:spcPts val="0"/>
                        </a:spcAft>
                        <a:buNone/>
                      </a:pPr>
                      <a:r>
                        <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y</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167200">
                <a:tc>
                  <a:txBody>
                    <a:bodyPr/>
                    <a:lstStyle/>
                    <a:p>
                      <a:pPr indent="0" lvl="0" marL="0" marR="0" rtl="0" algn="l">
                        <a:spcBef>
                          <a:spcPts val="0"/>
                        </a:spcBef>
                        <a:spcAft>
                          <a:spcPts val="0"/>
                        </a:spcAft>
                        <a:buNone/>
                      </a:pPr>
                      <a:r>
                        <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Sepal.Length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Sepal.Width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Petal.Length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Petal.Width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Species</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167200">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167200">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4.9</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167200">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4.7</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r>
              <a:tr h="167200">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a:t>
                      </a:r>
                      <a:endParaRPr b="0" sz="1100" u="none" cap="none" strike="noStrike">
                        <a:solidFill>
                          <a:schemeClr val="dk1"/>
                        </a:solidFill>
                        <a:latin typeface="Arial"/>
                        <a:ea typeface="Arial"/>
                        <a:cs typeface="Arial"/>
                        <a:sym typeface="Arial"/>
                      </a:endParaRPr>
                    </a:p>
                  </a:txBody>
                  <a:tcPr marT="36000" marB="36000" marR="72000" marL="72000" anchor="ctr">
                    <a:lnL cap="flat" cmpd="sng" w="19050">
                      <a:solidFill>
                        <a:srgbClr val="548135"/>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4.6</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9050">
                      <a:solidFill>
                        <a:srgbClr val="548135"/>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C00000"/>
                    </a:solidFill>
                  </a:tcPr>
                </a:tc>
              </a:tr>
              <a:tr h="167200">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3.6</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167200">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6</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3.9</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1.7</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grpSp>
        <p:nvGrpSpPr>
          <p:cNvPr id="1544" name="Google Shape;1544;p63"/>
          <p:cNvGrpSpPr/>
          <p:nvPr/>
        </p:nvGrpSpPr>
        <p:grpSpPr>
          <a:xfrm>
            <a:off x="450000" y="450000"/>
            <a:ext cx="9018000" cy="276999"/>
            <a:chOff x="450000" y="450000"/>
            <a:chExt cx="9018000" cy="276999"/>
          </a:xfrm>
        </p:grpSpPr>
        <p:sp>
          <p:nvSpPr>
            <p:cNvPr id="1545" name="Google Shape;1545;p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546" name="Google Shape;1546;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547" name="Google Shape;1547;p6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giá trị thiếu</a:t>
            </a:r>
            <a:endParaRPr sz="1400">
              <a:solidFill>
                <a:schemeClr val="dk1"/>
              </a:solidFill>
              <a:latin typeface="Arial"/>
              <a:ea typeface="Arial"/>
              <a:cs typeface="Arial"/>
              <a:sym typeface="Arial"/>
            </a:endParaRPr>
          </a:p>
        </p:txBody>
      </p:sp>
      <p:sp>
        <p:nvSpPr>
          <p:cNvPr id="1548" name="Google Shape;1548;p63"/>
          <p:cNvSpPr/>
          <p:nvPr/>
        </p:nvSpPr>
        <p:spPr>
          <a:xfrm>
            <a:off x="671261" y="1700808"/>
            <a:ext cx="8632825" cy="848163"/>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2) Chèn giá trị bị thiếu</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Nhập một giá trị nhất định như ‘unknown’ cho giá trị bị thiếu. Hoặc nhập giá trị trung bình của dữ liệu, chẳng hạn như giá trị trung bình tổng thể, giá trị trung vị hoặc lớp thuộc cùng một bản ghi.</a:t>
            </a:r>
            <a:endParaRPr/>
          </a:p>
        </p:txBody>
      </p:sp>
      <p:graphicFrame>
        <p:nvGraphicFramePr>
          <p:cNvPr id="1549" name="Google Shape;1549;p63"/>
          <p:cNvGraphicFramePr/>
          <p:nvPr/>
        </p:nvGraphicFramePr>
        <p:xfrm>
          <a:off x="1026976" y="2605590"/>
          <a:ext cx="3000000" cy="3000000"/>
        </p:xfrm>
        <a:graphic>
          <a:graphicData uri="http://schemas.openxmlformats.org/drawingml/2006/table">
            <a:tbl>
              <a:tblPr bandRow="1" firstRow="1">
                <a:noFill/>
                <a:tableStyleId>{BC179247-9949-49CE-897C-2ACB2D5E286B}</a:tableStyleId>
              </a:tblPr>
              <a:tblGrid>
                <a:gridCol w="428400"/>
                <a:gridCol w="1038725"/>
                <a:gridCol w="1038725"/>
                <a:gridCol w="1038725"/>
                <a:gridCol w="1038725"/>
                <a:gridCol w="816750"/>
              </a:tblGrid>
              <a:tr h="201925">
                <a:tc>
                  <a:txBody>
                    <a:bodyPr/>
                    <a:lstStyle/>
                    <a:p>
                      <a:pPr indent="0" lvl="0" marL="0" marR="0" rtl="0" algn="l">
                        <a:spcBef>
                          <a:spcPts val="0"/>
                        </a:spcBef>
                        <a:spcAft>
                          <a:spcPts val="0"/>
                        </a:spcAft>
                        <a:buNone/>
                      </a:pPr>
                      <a:r>
                        <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y</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l">
                        <a:spcBef>
                          <a:spcPts val="0"/>
                        </a:spcBef>
                        <a:spcAft>
                          <a:spcPts val="0"/>
                        </a:spcAft>
                        <a:buNone/>
                      </a:pPr>
                      <a:r>
                        <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Sepal.Length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Sepal.Width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Petal.Length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Petal.Width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Species</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4.9</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4.7</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a:t>
                      </a:r>
                      <a:endParaRPr b="0" sz="1100" u="none" cap="none" strike="noStrike">
                        <a:solidFill>
                          <a:schemeClr val="dk1"/>
                        </a:solidFill>
                        <a:latin typeface="Arial"/>
                        <a:ea typeface="Arial"/>
                        <a:cs typeface="Arial"/>
                        <a:sym typeface="Arial"/>
                      </a:endParaRPr>
                    </a:p>
                  </a:txBody>
                  <a:tcPr marT="36000" marB="36000" marR="72000" marL="72000" anchor="ctr">
                    <a:lnL cap="flat" cmpd="sng" w="19050">
                      <a:solidFill>
                        <a:srgbClr val="548135"/>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4.6</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unknown</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9050">
                      <a:solidFill>
                        <a:srgbClr val="548135"/>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3.6</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6</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3.9</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1.7</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grpSp>
        <p:nvGrpSpPr>
          <p:cNvPr id="1555" name="Google Shape;1555;p64"/>
          <p:cNvGrpSpPr/>
          <p:nvPr/>
        </p:nvGrpSpPr>
        <p:grpSpPr>
          <a:xfrm>
            <a:off x="450000" y="450000"/>
            <a:ext cx="9018000" cy="276999"/>
            <a:chOff x="450000" y="450000"/>
            <a:chExt cx="9018000" cy="276999"/>
          </a:xfrm>
        </p:grpSpPr>
        <p:sp>
          <p:nvSpPr>
            <p:cNvPr id="1556" name="Google Shape;1556;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557" name="Google Shape;1557;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558" name="Google Shape;1558;p6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giá trị thiếu</a:t>
            </a:r>
            <a:endParaRPr sz="1400">
              <a:solidFill>
                <a:schemeClr val="dk1"/>
              </a:solidFill>
              <a:latin typeface="Arial"/>
              <a:ea typeface="Arial"/>
              <a:cs typeface="Arial"/>
              <a:sym typeface="Arial"/>
            </a:endParaRPr>
          </a:p>
        </p:txBody>
      </p:sp>
      <p:sp>
        <p:nvSpPr>
          <p:cNvPr id="1559" name="Google Shape;1559;p64"/>
          <p:cNvSpPr/>
          <p:nvPr/>
        </p:nvSpPr>
        <p:spPr>
          <a:xfrm>
            <a:off x="671261" y="1700808"/>
            <a:ext cx="8632825" cy="648108"/>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2) Chèn giá trị bị thiếu</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Giá trị trung bình của Sepal.Length đối với thực vật là 5.843 như được cung cấp trước đó, vì vậy hãy chèn 5.843.</a:t>
            </a:r>
            <a:endParaRPr/>
          </a:p>
        </p:txBody>
      </p:sp>
      <p:graphicFrame>
        <p:nvGraphicFramePr>
          <p:cNvPr id="1560" name="Google Shape;1560;p64"/>
          <p:cNvGraphicFramePr/>
          <p:nvPr/>
        </p:nvGraphicFramePr>
        <p:xfrm>
          <a:off x="1026976" y="2384884"/>
          <a:ext cx="3000000" cy="3000000"/>
        </p:xfrm>
        <a:graphic>
          <a:graphicData uri="http://schemas.openxmlformats.org/drawingml/2006/table">
            <a:tbl>
              <a:tblPr bandRow="1" firstRow="1">
                <a:noFill/>
                <a:tableStyleId>{BC179247-9949-49CE-897C-2ACB2D5E286B}</a:tableStyleId>
              </a:tblPr>
              <a:tblGrid>
                <a:gridCol w="428400"/>
                <a:gridCol w="1038725"/>
                <a:gridCol w="1038725"/>
                <a:gridCol w="1038725"/>
                <a:gridCol w="1038725"/>
                <a:gridCol w="816750"/>
              </a:tblGrid>
              <a:tr h="201925">
                <a:tc>
                  <a:txBody>
                    <a:bodyPr/>
                    <a:lstStyle/>
                    <a:p>
                      <a:pPr indent="0" lvl="0" marL="0" marR="0" rtl="0" algn="l">
                        <a:spcBef>
                          <a:spcPts val="0"/>
                        </a:spcBef>
                        <a:spcAft>
                          <a:spcPts val="0"/>
                        </a:spcAft>
                        <a:buNone/>
                      </a:pPr>
                      <a:r>
                        <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y</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l">
                        <a:spcBef>
                          <a:spcPts val="0"/>
                        </a:spcBef>
                        <a:spcAft>
                          <a:spcPts val="0"/>
                        </a:spcAft>
                        <a:buNone/>
                      </a:pPr>
                      <a:r>
                        <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Sepal.Length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Sepal.Width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Petal.Length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Petal.Width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Species</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4.9</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4.7</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9050">
                      <a:solidFill>
                        <a:srgbClr val="548135"/>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9050">
                      <a:solidFill>
                        <a:srgbClr val="548135"/>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t/>
                      </a:r>
                      <a:endParaRPr b="0" sz="1100" u="none" cap="none" strike="noStrike">
                        <a:solidFill>
                          <a:schemeClr val="dk1"/>
                        </a:solidFill>
                        <a:latin typeface="Arial"/>
                        <a:ea typeface="Arial"/>
                        <a:cs typeface="Arial"/>
                        <a:sym typeface="Arial"/>
                      </a:endParaRPr>
                    </a:p>
                  </a:txBody>
                  <a:tcPr marT="36000" marB="36000" marR="72000" marL="72000" anchor="ctr">
                    <a:lnL cap="flat" cmpd="sng" w="19050">
                      <a:solidFill>
                        <a:srgbClr val="548135"/>
                      </a:solidFill>
                      <a:prstDash val="solid"/>
                      <a:round/>
                      <a:headEnd len="sm" w="sm" type="none"/>
                      <a:tailEnd len="sm" w="sm" type="none"/>
                    </a:lnL>
                    <a:lnR cap="flat" cmpd="sng" w="19050">
                      <a:solidFill>
                        <a:srgbClr val="548135"/>
                      </a:solidFill>
                      <a:prstDash val="solid"/>
                      <a:round/>
                      <a:headEnd len="sm" w="sm" type="none"/>
                      <a:tailEnd len="sm" w="sm" type="none"/>
                    </a:lnR>
                    <a:lnT cap="flat" cmpd="sng" w="19050">
                      <a:solidFill>
                        <a:srgbClr val="548135"/>
                      </a:solidFill>
                      <a:prstDash val="solid"/>
                      <a:round/>
                      <a:headEnd len="sm" w="sm" type="none"/>
                      <a:tailEnd len="sm" w="sm" type="none"/>
                    </a:lnT>
                    <a:lnB cap="flat" cmpd="sng" w="19050">
                      <a:solidFill>
                        <a:srgbClr val="548135"/>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3.1</a:t>
                      </a:r>
                      <a:endParaRPr b="0" sz="1100" u="none" cap="none" strike="noStrike">
                        <a:solidFill>
                          <a:schemeClr val="dk1"/>
                        </a:solidFill>
                        <a:latin typeface="Arial"/>
                        <a:ea typeface="Arial"/>
                        <a:cs typeface="Arial"/>
                        <a:sym typeface="Arial"/>
                      </a:endParaRPr>
                    </a:p>
                  </a:txBody>
                  <a:tcPr marT="36000" marB="36000" marR="72000" marL="72000" anchor="ctr">
                    <a:lnL cap="flat" cmpd="sng" w="19050">
                      <a:solidFill>
                        <a:srgbClr val="548135"/>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9050">
                      <a:solidFill>
                        <a:srgbClr val="548135"/>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3.6</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6</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3.9</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1.7</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bl>
          </a:graphicData>
        </a:graphic>
      </p:graphicFrame>
      <p:graphicFrame>
        <p:nvGraphicFramePr>
          <p:cNvPr id="1561" name="Google Shape;1561;p64"/>
          <p:cNvGraphicFramePr/>
          <p:nvPr/>
        </p:nvGraphicFramePr>
        <p:xfrm>
          <a:off x="1026976" y="4399380"/>
          <a:ext cx="3000000" cy="3000000"/>
        </p:xfrm>
        <a:graphic>
          <a:graphicData uri="http://schemas.openxmlformats.org/drawingml/2006/table">
            <a:tbl>
              <a:tblPr bandRow="1" firstRow="1">
                <a:noFill/>
                <a:tableStyleId>{BC179247-9949-49CE-897C-2ACB2D5E286B}</a:tableStyleId>
              </a:tblPr>
              <a:tblGrid>
                <a:gridCol w="428400"/>
                <a:gridCol w="1038725"/>
                <a:gridCol w="1038725"/>
                <a:gridCol w="1038725"/>
                <a:gridCol w="1038725"/>
                <a:gridCol w="816750"/>
              </a:tblGrid>
              <a:tr h="201925">
                <a:tc>
                  <a:txBody>
                    <a:bodyPr/>
                    <a:lstStyle/>
                    <a:p>
                      <a:pPr indent="0" lvl="0" marL="0" marR="0" rtl="0" algn="l">
                        <a:spcBef>
                          <a:spcPts val="0"/>
                        </a:spcBef>
                        <a:spcAft>
                          <a:spcPts val="0"/>
                        </a:spcAft>
                        <a:buNone/>
                      </a:pPr>
                      <a:r>
                        <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x4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y</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l">
                        <a:spcBef>
                          <a:spcPts val="0"/>
                        </a:spcBef>
                        <a:spcAft>
                          <a:spcPts val="0"/>
                        </a:spcAft>
                        <a:buNone/>
                      </a:pPr>
                      <a:r>
                        <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Sepal.Length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Sepal.Width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Petal.Length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Petal.Width</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Species</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4.9</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4.7</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FF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5.843</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solidFill>
                      <a:srgbClr val="FF0000"/>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3.1</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FF0000"/>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D8D8D8"/>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3.6</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0.2</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201925">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6</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7F7F7F"/>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5.4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3.9</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1.7</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lang="en-US" sz="1100" u="none" cap="none" strike="noStrike">
                          <a:solidFill>
                            <a:schemeClr val="dk1"/>
                          </a:solidFill>
                          <a:latin typeface="Arial"/>
                          <a:ea typeface="Arial"/>
                          <a:cs typeface="Arial"/>
                          <a:sym typeface="Arial"/>
                        </a:rPr>
                        <a:t>0.4</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chemeClr val="dk1"/>
                          </a:solidFill>
                          <a:latin typeface="Arial"/>
                          <a:ea typeface="Arial"/>
                          <a:cs typeface="Arial"/>
                          <a:sym typeface="Arial"/>
                        </a:rPr>
                        <a:t>setosa</a:t>
                      </a:r>
                      <a:endParaRPr b="0" sz="1100" u="none" cap="none" strike="noStrike">
                        <a:solidFill>
                          <a:schemeClr val="dk1"/>
                        </a:solidFill>
                        <a:latin typeface="Arial"/>
                        <a:ea typeface="Arial"/>
                        <a:cs typeface="Arial"/>
                        <a:sym typeface="Arial"/>
                      </a:endParaRPr>
                    </a:p>
                  </a:txBody>
                  <a:tcPr marT="36000" marB="36000" marR="72000" marL="72000" anchor="ctr">
                    <a:lnL cap="flat" cmpd="sng" w="12700">
                      <a:solidFill>
                        <a:srgbClr val="D8D8D8"/>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grpSp>
        <p:nvGrpSpPr>
          <p:cNvPr id="1567" name="Google Shape;1567;p65"/>
          <p:cNvGrpSpPr/>
          <p:nvPr/>
        </p:nvGrpSpPr>
        <p:grpSpPr>
          <a:xfrm>
            <a:off x="450000" y="450000"/>
            <a:ext cx="9018000" cy="276999"/>
            <a:chOff x="450000" y="450000"/>
            <a:chExt cx="9018000" cy="276999"/>
          </a:xfrm>
        </p:grpSpPr>
        <p:sp>
          <p:nvSpPr>
            <p:cNvPr id="1568" name="Google Shape;1568;p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569" name="Google Shape;1569;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570" name="Google Shape;1570;p6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giá trị thiếu</a:t>
            </a:r>
            <a:endParaRPr sz="1400">
              <a:solidFill>
                <a:schemeClr val="dk1"/>
              </a:solidFill>
              <a:latin typeface="Arial"/>
              <a:ea typeface="Arial"/>
              <a:cs typeface="Arial"/>
              <a:sym typeface="Arial"/>
            </a:endParaRPr>
          </a:p>
        </p:txBody>
      </p:sp>
      <p:sp>
        <p:nvSpPr>
          <p:cNvPr id="1571" name="Google Shape;1571;p65"/>
          <p:cNvSpPr/>
          <p:nvPr/>
        </p:nvSpPr>
        <p:spPr>
          <a:xfrm>
            <a:off x="671261" y="1700808"/>
            <a:ext cx="8632825" cy="95075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3) Nhập thủ công  </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người phụ trách (hoặc một chuyên gia) nên kiểm tra dữ liệu và sửa đổi nó thành một giá trị thích hợp.</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Nó đòi hỏi rất nhiều thời gian nhưng cung cấp độ tin cậy cao.</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grpSp>
        <p:nvGrpSpPr>
          <p:cNvPr id="1577" name="Google Shape;1577;p66"/>
          <p:cNvGrpSpPr/>
          <p:nvPr/>
        </p:nvGrpSpPr>
        <p:grpSpPr>
          <a:xfrm>
            <a:off x="450000" y="450000"/>
            <a:ext cx="9018000" cy="276999"/>
            <a:chOff x="450000" y="450000"/>
            <a:chExt cx="9018000" cy="276999"/>
          </a:xfrm>
        </p:grpSpPr>
        <p:sp>
          <p:nvSpPr>
            <p:cNvPr id="1578" name="Google Shape;1578;p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579" name="Google Shape;1579;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580" name="Google Shape;1580;p6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giá trị thiếu</a:t>
            </a:r>
            <a:endParaRPr sz="1400">
              <a:solidFill>
                <a:schemeClr val="dk1"/>
              </a:solidFill>
              <a:latin typeface="Arial"/>
              <a:ea typeface="Arial"/>
              <a:cs typeface="Arial"/>
              <a:sym typeface="Arial"/>
            </a:endParaRPr>
          </a:p>
        </p:txBody>
      </p:sp>
      <p:sp>
        <p:nvSpPr>
          <p:cNvPr id="1581" name="Google Shape;1581;p66"/>
          <p:cNvSpPr/>
          <p:nvPr/>
        </p:nvSpPr>
        <p:spPr>
          <a:xfrm>
            <a:off x="671261" y="1700808"/>
            <a:ext cx="8632825" cy="95075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định giá trị bị thiếu từ loại dữ liệu bảng bên dưới và thực hiện xử lý thích hợp. </a:t>
            </a:r>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python, giá trị bị thiếu được chỉ định là giá trị np.nan hoặc null.</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’nan’ là tên viết tắt của Not a Number (không phải chữ số).</a:t>
            </a:r>
            <a:endParaRPr/>
          </a:p>
        </p:txBody>
      </p:sp>
      <p:sp>
        <p:nvSpPr>
          <p:cNvPr id="1582" name="Google Shape;1582;p66"/>
          <p:cNvSpPr/>
          <p:nvPr/>
        </p:nvSpPr>
        <p:spPr>
          <a:xfrm>
            <a:off x="666749" y="2708183"/>
            <a:ext cx="8677276" cy="149825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83" name="Google Shape;1583;p66"/>
          <p:cNvPicPr preferRelativeResize="0"/>
          <p:nvPr/>
        </p:nvPicPr>
        <p:blipFill rotWithShape="1">
          <a:blip r:embed="rId3">
            <a:alphaModFix/>
          </a:blip>
          <a:srcRect b="0" l="2272" r="23839" t="5662"/>
          <a:stretch/>
        </p:blipFill>
        <p:spPr>
          <a:xfrm>
            <a:off x="847725" y="2772602"/>
            <a:ext cx="8496299" cy="13404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grpSp>
        <p:nvGrpSpPr>
          <p:cNvPr id="1589" name="Google Shape;1589;p67"/>
          <p:cNvGrpSpPr/>
          <p:nvPr/>
        </p:nvGrpSpPr>
        <p:grpSpPr>
          <a:xfrm>
            <a:off x="450000" y="450000"/>
            <a:ext cx="9018000" cy="276999"/>
            <a:chOff x="450000" y="450000"/>
            <a:chExt cx="9018000" cy="276999"/>
          </a:xfrm>
        </p:grpSpPr>
        <p:sp>
          <p:nvSpPr>
            <p:cNvPr id="1590" name="Google Shape;1590;p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591" name="Google Shape;1591;p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592" name="Google Shape;1592;p6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giá trị thiếu</a:t>
            </a:r>
            <a:endParaRPr sz="1400">
              <a:solidFill>
                <a:schemeClr val="dk1"/>
              </a:solidFill>
              <a:latin typeface="Arial"/>
              <a:ea typeface="Arial"/>
              <a:cs typeface="Arial"/>
              <a:sym typeface="Arial"/>
            </a:endParaRPr>
          </a:p>
        </p:txBody>
      </p:sp>
      <p:sp>
        <p:nvSpPr>
          <p:cNvPr id="1593" name="Google Shape;1593;p67"/>
          <p:cNvSpPr/>
          <p:nvPr/>
        </p:nvSpPr>
        <p:spPr>
          <a:xfrm>
            <a:off x="671261" y="4710177"/>
            <a:ext cx="8632825"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 trị bị bỏ qua được thay đổi thành NaN. Trong trường hợp này, không có vấn đề gì do số lượng dữ liệu thấp, nhưng cực kỳ bất tiện khi tìm thủ công các giá trị bị thiếu từ một khung dữ liệu khổng lồ.</a:t>
            </a:r>
            <a:endParaRPr/>
          </a:p>
        </p:txBody>
      </p:sp>
      <p:sp>
        <p:nvSpPr>
          <p:cNvPr id="1594" name="Google Shape;1594;p67"/>
          <p:cNvSpPr/>
          <p:nvPr/>
        </p:nvSpPr>
        <p:spPr>
          <a:xfrm>
            <a:off x="666749" y="1773238"/>
            <a:ext cx="8677276" cy="280789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95" name="Google Shape;1595;p67"/>
          <p:cNvPicPr preferRelativeResize="0"/>
          <p:nvPr/>
        </p:nvPicPr>
        <p:blipFill rotWithShape="1">
          <a:blip r:embed="rId3">
            <a:alphaModFix/>
          </a:blip>
          <a:srcRect b="0" l="2212" r="24180" t="1791"/>
          <a:stretch/>
        </p:blipFill>
        <p:spPr>
          <a:xfrm>
            <a:off x="847725" y="1773255"/>
            <a:ext cx="8496299" cy="257485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grpSp>
        <p:nvGrpSpPr>
          <p:cNvPr id="1601" name="Google Shape;1601;p68"/>
          <p:cNvGrpSpPr/>
          <p:nvPr/>
        </p:nvGrpSpPr>
        <p:grpSpPr>
          <a:xfrm>
            <a:off x="450000" y="450000"/>
            <a:ext cx="9018000" cy="276999"/>
            <a:chOff x="450000" y="450000"/>
            <a:chExt cx="9018000" cy="276999"/>
          </a:xfrm>
        </p:grpSpPr>
        <p:sp>
          <p:nvSpPr>
            <p:cNvPr id="1602" name="Google Shape;1602;p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603" name="Google Shape;1603;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604" name="Google Shape;1604;p6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giá trị thiếu</a:t>
            </a:r>
            <a:endParaRPr sz="1400">
              <a:solidFill>
                <a:schemeClr val="dk1"/>
              </a:solidFill>
              <a:latin typeface="Arial"/>
              <a:ea typeface="Arial"/>
              <a:cs typeface="Arial"/>
              <a:sym typeface="Arial"/>
            </a:endParaRPr>
          </a:p>
        </p:txBody>
      </p:sp>
      <p:sp>
        <p:nvSpPr>
          <p:cNvPr id="1605" name="Google Shape;1605;p68"/>
          <p:cNvSpPr/>
          <p:nvPr/>
        </p:nvSpPr>
        <p:spPr>
          <a:xfrm>
            <a:off x="671261" y="1700808"/>
            <a:ext cx="8632825" cy="848163"/>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isnull() trả về khung dữ liệu bằng Boolean, hiển thị nếu ô có giá trị số (False) hoặc bị bỏ qua với giá trị số (True). Sau đó, sum() được sử dụng để lấy số thiếu sót.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Bắt buộc phải kiểm tra số lượng giá trị bị thiếu khi nhập dữ liệu.</a:t>
            </a:r>
            <a:endParaRPr/>
          </a:p>
        </p:txBody>
      </p:sp>
      <p:sp>
        <p:nvSpPr>
          <p:cNvPr id="1606" name="Google Shape;1606;p68"/>
          <p:cNvSpPr/>
          <p:nvPr/>
        </p:nvSpPr>
        <p:spPr>
          <a:xfrm>
            <a:off x="666749" y="2630322"/>
            <a:ext cx="8677276" cy="279893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07" name="Google Shape;1607;p68"/>
          <p:cNvPicPr preferRelativeResize="0"/>
          <p:nvPr/>
        </p:nvPicPr>
        <p:blipFill rotWithShape="1">
          <a:blip r:embed="rId3">
            <a:alphaModFix/>
          </a:blip>
          <a:srcRect b="0" l="2147" r="5488" t="2475"/>
          <a:stretch/>
        </p:blipFill>
        <p:spPr>
          <a:xfrm>
            <a:off x="847725" y="2720898"/>
            <a:ext cx="8496300" cy="2640068"/>
          </a:xfrm>
          <a:prstGeom prst="rect">
            <a:avLst/>
          </a:prstGeom>
          <a:noFill/>
          <a:ln>
            <a:noFill/>
          </a:ln>
        </p:spPr>
      </p:pic>
      <p:grpSp>
        <p:nvGrpSpPr>
          <p:cNvPr id="1608" name="Google Shape;1608;p68"/>
          <p:cNvGrpSpPr/>
          <p:nvPr/>
        </p:nvGrpSpPr>
        <p:grpSpPr>
          <a:xfrm>
            <a:off x="666750" y="5517232"/>
            <a:ext cx="8677275" cy="755579"/>
            <a:chOff x="559817" y="3081410"/>
            <a:chExt cx="8677275" cy="755579"/>
          </a:xfrm>
        </p:grpSpPr>
        <p:sp>
          <p:nvSpPr>
            <p:cNvPr id="1609" name="Google Shape;1609;p68"/>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610" name="Google Shape;1610;p68"/>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1611" name="Google Shape;1611;p68"/>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17</a:t>
              </a:r>
              <a:endParaRPr/>
            </a:p>
          </p:txBody>
        </p:sp>
        <p:sp>
          <p:nvSpPr>
            <p:cNvPr id="1612" name="Google Shape;1612;p68"/>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Số lượng giá trị bị thiếu có thể được tính.</a:t>
              </a:r>
              <a:endParaRPr/>
            </a:p>
          </p:txBody>
        </p:sp>
      </p:grpSp>
      <p:sp>
        <p:nvSpPr>
          <p:cNvPr id="1613" name="Google Shape;1613;p68"/>
          <p:cNvSpPr/>
          <p:nvPr/>
        </p:nvSpPr>
        <p:spPr>
          <a:xfrm>
            <a:off x="2647156" y="4509120"/>
            <a:ext cx="2196244" cy="195873"/>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grpSp>
        <p:nvGrpSpPr>
          <p:cNvPr id="1619" name="Google Shape;1619;p69"/>
          <p:cNvGrpSpPr/>
          <p:nvPr/>
        </p:nvGrpSpPr>
        <p:grpSpPr>
          <a:xfrm>
            <a:off x="450000" y="450000"/>
            <a:ext cx="9018000" cy="276999"/>
            <a:chOff x="450000" y="450000"/>
            <a:chExt cx="9018000" cy="276999"/>
          </a:xfrm>
        </p:grpSpPr>
        <p:sp>
          <p:nvSpPr>
            <p:cNvPr id="1620" name="Google Shape;1620;p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621" name="Google Shape;1621;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622" name="Google Shape;1622;p6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Loại bỏ mẫu huấn luyện hoặc tính năng có giá trị bị thiếu  </a:t>
            </a:r>
            <a:endParaRPr sz="1400">
              <a:solidFill>
                <a:schemeClr val="dk1"/>
              </a:solidFill>
              <a:latin typeface="Arial"/>
              <a:ea typeface="Arial"/>
              <a:cs typeface="Arial"/>
              <a:sym typeface="Arial"/>
            </a:endParaRPr>
          </a:p>
        </p:txBody>
      </p:sp>
      <p:sp>
        <p:nvSpPr>
          <p:cNvPr id="1623" name="Google Shape;1623;p69"/>
          <p:cNvSpPr/>
          <p:nvPr/>
        </p:nvSpPr>
        <p:spPr>
          <a:xfrm>
            <a:off x="671261" y="1700808"/>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dropna() để xóa hoàn toàn một mẫu huấn luyện (hàng) hoặc tính năng (cột) nào đó.</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help(df.dropna) hiển thị axis=0 là mặc định.</a:t>
            </a:r>
            <a:endParaRPr/>
          </a:p>
        </p:txBody>
      </p:sp>
      <p:sp>
        <p:nvSpPr>
          <p:cNvPr id="1624" name="Google Shape;1624;p69"/>
          <p:cNvSpPr/>
          <p:nvPr/>
        </p:nvSpPr>
        <p:spPr>
          <a:xfrm>
            <a:off x="666749" y="2435583"/>
            <a:ext cx="8677276" cy="164149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25" name="Google Shape;1625;p69"/>
          <p:cNvGrpSpPr/>
          <p:nvPr/>
        </p:nvGrpSpPr>
        <p:grpSpPr>
          <a:xfrm>
            <a:off x="666750" y="4185084"/>
            <a:ext cx="8677275" cy="755579"/>
            <a:chOff x="559817" y="3081410"/>
            <a:chExt cx="8677275" cy="755579"/>
          </a:xfrm>
        </p:grpSpPr>
        <p:sp>
          <p:nvSpPr>
            <p:cNvPr id="1626" name="Google Shape;1626;p69"/>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627" name="Google Shape;1627;p69"/>
            <p:cNvPicPr preferRelativeResize="0"/>
            <p:nvPr/>
          </p:nvPicPr>
          <p:blipFill rotWithShape="1">
            <a:blip r:embed="rId3">
              <a:alphaModFix/>
            </a:blip>
            <a:srcRect b="-5938" l="13871" r="14480" t="-7084"/>
            <a:stretch/>
          </p:blipFill>
          <p:spPr>
            <a:xfrm>
              <a:off x="676852" y="3200897"/>
              <a:ext cx="295715" cy="244889"/>
            </a:xfrm>
            <a:prstGeom prst="rect">
              <a:avLst/>
            </a:prstGeom>
            <a:noFill/>
            <a:ln>
              <a:noFill/>
            </a:ln>
          </p:spPr>
        </p:pic>
        <p:sp>
          <p:nvSpPr>
            <p:cNvPr id="1628" name="Google Shape;1628;p69"/>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18</a:t>
              </a:r>
              <a:endParaRPr/>
            </a:p>
          </p:txBody>
        </p:sp>
        <p:sp>
          <p:nvSpPr>
            <p:cNvPr id="1629" name="Google Shape;1629;p69"/>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axis=0 là mặc định, vì vậy hàng có giá trị NaN sẽ bị xóa. </a:t>
              </a:r>
              <a:endParaRPr sz="1400">
                <a:solidFill>
                  <a:srgbClr val="262626"/>
                </a:solidFill>
                <a:latin typeface="Arial"/>
                <a:ea typeface="Arial"/>
                <a:cs typeface="Arial"/>
                <a:sym typeface="Arial"/>
              </a:endParaRPr>
            </a:p>
          </p:txBody>
        </p:sp>
      </p:grpSp>
      <p:pic>
        <p:nvPicPr>
          <p:cNvPr id="1630" name="Google Shape;1630;p69"/>
          <p:cNvPicPr preferRelativeResize="0"/>
          <p:nvPr/>
        </p:nvPicPr>
        <p:blipFill rotWithShape="1">
          <a:blip r:embed="rId4">
            <a:alphaModFix/>
          </a:blip>
          <a:srcRect b="0" l="2317" r="26294" t="4932"/>
          <a:stretch/>
        </p:blipFill>
        <p:spPr>
          <a:xfrm>
            <a:off x="847726" y="2518055"/>
            <a:ext cx="8496300" cy="1487009"/>
          </a:xfrm>
          <a:prstGeom prst="rect">
            <a:avLst/>
          </a:prstGeom>
          <a:noFill/>
          <a:ln>
            <a:noFill/>
          </a:ln>
        </p:spPr>
      </p:pic>
      <p:sp>
        <p:nvSpPr>
          <p:cNvPr id="1631" name="Google Shape;1631;p69"/>
          <p:cNvSpPr/>
          <p:nvPr/>
        </p:nvSpPr>
        <p:spPr>
          <a:xfrm>
            <a:off x="2647156" y="2639677"/>
            <a:ext cx="4752528" cy="195873"/>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pSp>
        <p:nvGrpSpPr>
          <p:cNvPr id="221" name="Google Shape;221;p7"/>
          <p:cNvGrpSpPr/>
          <p:nvPr/>
        </p:nvGrpSpPr>
        <p:grpSpPr>
          <a:xfrm>
            <a:off x="450000" y="450000"/>
            <a:ext cx="9018000" cy="276999"/>
            <a:chOff x="450000" y="450000"/>
            <a:chExt cx="9018000" cy="276999"/>
          </a:xfrm>
        </p:grpSpPr>
        <p:sp>
          <p:nvSpPr>
            <p:cNvPr id="222" name="Google Shape;222;p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Học máy là gì?</a:t>
              </a:r>
              <a:endParaRPr sz="1800">
                <a:solidFill>
                  <a:schemeClr val="lt1"/>
                </a:solidFill>
                <a:latin typeface="Arial"/>
                <a:ea typeface="Arial"/>
                <a:cs typeface="Arial"/>
                <a:sym typeface="Arial"/>
              </a:endParaRPr>
            </a:p>
          </p:txBody>
        </p:sp>
        <p:sp>
          <p:nvSpPr>
            <p:cNvPr id="223" name="Google Shape;223;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24" name="Google Shape;224;p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Định nghĩa toán học</a:t>
            </a:r>
            <a:endParaRPr sz="1400">
              <a:solidFill>
                <a:schemeClr val="dk1"/>
              </a:solidFill>
              <a:latin typeface="Arial"/>
              <a:ea typeface="Arial"/>
              <a:cs typeface="Arial"/>
              <a:sym typeface="Arial"/>
            </a:endParaRPr>
          </a:p>
        </p:txBody>
      </p:sp>
      <p:sp>
        <p:nvSpPr>
          <p:cNvPr id="225" name="Google Shape;225;p7"/>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trục x thể hiện chi phí đầu tự cho quảng cáo trong khi trục y là doanh số bán hàng.</a:t>
            </a:r>
            <a:endParaRPr sz="1300">
              <a:solidFill>
                <a:srgbClr val="262626"/>
              </a:solidFill>
              <a:latin typeface="Arial"/>
              <a:ea typeface="Arial"/>
              <a:cs typeface="Arial"/>
              <a:sym typeface="Arial"/>
            </a:endParaRPr>
          </a:p>
        </p:txBody>
      </p:sp>
      <p:sp>
        <p:nvSpPr>
          <p:cNvPr id="226" name="Google Shape;226;p7"/>
          <p:cNvSpPr/>
          <p:nvPr/>
        </p:nvSpPr>
        <p:spPr>
          <a:xfrm>
            <a:off x="3989031" y="2176020"/>
            <a:ext cx="5478969" cy="199719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Câu hỏi về dự đoán - Doanh số bán hàng là bao nhiêu khi chi phí quảng cáo ngẫu nhiên được đưa ra?</a:t>
            </a:r>
            <a:endParaRPr/>
          </a:p>
          <a:p>
            <a:pPr indent="-182563" lvl="1" marL="18256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Hồi quy tuyến tính</a:t>
            </a:r>
            <a:endParaRPr b="0" i="0" sz="12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w và b làm tham số</a:t>
            </a:r>
            <a:endParaRPr b="0" i="0" sz="1200" u="none" cap="none" strike="noStrike">
              <a:solidFill>
                <a:srgbClr val="262626"/>
              </a:solidFill>
              <a:latin typeface="Arial"/>
              <a:ea typeface="Arial"/>
              <a:cs typeface="Arial"/>
              <a:sym typeface="Arial"/>
            </a:endParaRPr>
          </a:p>
          <a:p>
            <a:pPr indent="-98425" lvl="1" marL="361950"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98425" lvl="1" marL="361950"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 thường được sử dụng như một từ viết tắt của ‘trọng số - weigh.’</a:t>
            </a:r>
            <a:endParaRPr/>
          </a:p>
        </p:txBody>
      </p:sp>
      <p:sp>
        <p:nvSpPr>
          <p:cNvPr id="227" name="Google Shape;227;p7"/>
          <p:cNvSpPr/>
          <p:nvPr/>
        </p:nvSpPr>
        <p:spPr>
          <a:xfrm>
            <a:off x="671261" y="4576839"/>
            <a:ext cx="8632825" cy="115081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giá trị tối ưu chưa được biết ngay từ đầu, hãy bắt đầu với một giá trị tùy ý và sau đó đạt được giá trị tối ưu bằng cách dần dần nâng cao hiệu suất. </a:t>
            </a:r>
            <a:endParaRPr sz="1300">
              <a:solidFill>
                <a:srgbClr val="262626"/>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Từ biểu đồ, bắt đầu từ f1 để tiếp tục là f1 → f2 → f3.</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Giá trị tối ưu là f3 trong đó w = 0,5 và b = 2,0.</a:t>
            </a:r>
            <a:endParaRPr/>
          </a:p>
        </p:txBody>
      </p:sp>
      <p:sp>
        <p:nvSpPr>
          <p:cNvPr id="228" name="Google Shape;228;p7"/>
          <p:cNvSpPr/>
          <p:nvPr/>
        </p:nvSpPr>
        <p:spPr>
          <a:xfrm>
            <a:off x="666750" y="2096852"/>
            <a:ext cx="3240546" cy="23317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9" name="Google Shape;229;p7"/>
          <p:cNvGrpSpPr/>
          <p:nvPr/>
        </p:nvGrpSpPr>
        <p:grpSpPr>
          <a:xfrm>
            <a:off x="918964" y="2259859"/>
            <a:ext cx="3070065" cy="1995420"/>
            <a:chOff x="1078230" y="2273775"/>
            <a:chExt cx="3070065" cy="1995420"/>
          </a:xfrm>
        </p:grpSpPr>
        <p:grpSp>
          <p:nvGrpSpPr>
            <p:cNvPr id="230" name="Google Shape;230;p7"/>
            <p:cNvGrpSpPr/>
            <p:nvPr/>
          </p:nvGrpSpPr>
          <p:grpSpPr>
            <a:xfrm>
              <a:off x="1078230" y="2492896"/>
              <a:ext cx="1912620" cy="1584176"/>
              <a:chOff x="1078230" y="2492896"/>
              <a:chExt cx="1912620" cy="1584176"/>
            </a:xfrm>
          </p:grpSpPr>
          <p:cxnSp>
            <p:nvCxnSpPr>
              <p:cNvPr id="231" name="Google Shape;231;p7"/>
              <p:cNvCxnSpPr/>
              <p:nvPr/>
            </p:nvCxnSpPr>
            <p:spPr>
              <a:xfrm rot="10800000">
                <a:off x="1142608" y="2492896"/>
                <a:ext cx="0" cy="1512168"/>
              </a:xfrm>
              <a:prstGeom prst="straightConnector1">
                <a:avLst/>
              </a:prstGeom>
              <a:noFill/>
              <a:ln cap="flat" cmpd="sng" w="12700">
                <a:solidFill>
                  <a:schemeClr val="dk1"/>
                </a:solidFill>
                <a:prstDash val="solid"/>
                <a:miter lim="800000"/>
                <a:headEnd len="sm" w="sm" type="none"/>
                <a:tailEnd len="med" w="med" type="triangle"/>
              </a:ln>
            </p:spPr>
          </p:cxnSp>
          <p:cxnSp>
            <p:nvCxnSpPr>
              <p:cNvPr id="232" name="Google Shape;232;p7"/>
              <p:cNvCxnSpPr/>
              <p:nvPr/>
            </p:nvCxnSpPr>
            <p:spPr>
              <a:xfrm>
                <a:off x="1142608" y="4005064"/>
                <a:ext cx="1848242" cy="0"/>
              </a:xfrm>
              <a:prstGeom prst="straightConnector1">
                <a:avLst/>
              </a:prstGeom>
              <a:noFill/>
              <a:ln cap="flat" cmpd="sng" w="12700">
                <a:solidFill>
                  <a:schemeClr val="dk1"/>
                </a:solidFill>
                <a:prstDash val="solid"/>
                <a:miter lim="800000"/>
                <a:headEnd len="sm" w="sm" type="none"/>
                <a:tailEnd len="med" w="med" type="triangle"/>
              </a:ln>
            </p:spPr>
          </p:cxnSp>
          <p:cxnSp>
            <p:nvCxnSpPr>
              <p:cNvPr id="233" name="Google Shape;233;p7"/>
              <p:cNvCxnSpPr/>
              <p:nvPr/>
            </p:nvCxnSpPr>
            <p:spPr>
              <a:xfrm>
                <a:off x="1078230" y="2672715"/>
                <a:ext cx="64378" cy="201"/>
              </a:xfrm>
              <a:prstGeom prst="straightConnector1">
                <a:avLst/>
              </a:prstGeom>
              <a:noFill/>
              <a:ln cap="flat" cmpd="sng" w="12700">
                <a:solidFill>
                  <a:schemeClr val="dk1"/>
                </a:solidFill>
                <a:prstDash val="solid"/>
                <a:miter lim="800000"/>
                <a:headEnd len="sm" w="sm" type="none"/>
                <a:tailEnd len="sm" w="sm" type="none"/>
              </a:ln>
            </p:spPr>
          </p:cxnSp>
          <p:cxnSp>
            <p:nvCxnSpPr>
              <p:cNvPr id="234" name="Google Shape;234;p7"/>
              <p:cNvCxnSpPr/>
              <p:nvPr/>
            </p:nvCxnSpPr>
            <p:spPr>
              <a:xfrm>
                <a:off x="1078230" y="2834640"/>
                <a:ext cx="64378" cy="201"/>
              </a:xfrm>
              <a:prstGeom prst="straightConnector1">
                <a:avLst/>
              </a:prstGeom>
              <a:noFill/>
              <a:ln cap="flat" cmpd="sng" w="12700">
                <a:solidFill>
                  <a:schemeClr val="dk1"/>
                </a:solidFill>
                <a:prstDash val="solid"/>
                <a:miter lim="800000"/>
                <a:headEnd len="sm" w="sm" type="none"/>
                <a:tailEnd len="sm" w="sm" type="none"/>
              </a:ln>
            </p:spPr>
          </p:cxnSp>
          <p:cxnSp>
            <p:nvCxnSpPr>
              <p:cNvPr id="235" name="Google Shape;235;p7"/>
              <p:cNvCxnSpPr/>
              <p:nvPr/>
            </p:nvCxnSpPr>
            <p:spPr>
              <a:xfrm>
                <a:off x="1078230" y="3002280"/>
                <a:ext cx="64378" cy="201"/>
              </a:xfrm>
              <a:prstGeom prst="straightConnector1">
                <a:avLst/>
              </a:prstGeom>
              <a:noFill/>
              <a:ln cap="flat" cmpd="sng" w="12700">
                <a:solidFill>
                  <a:schemeClr val="dk1"/>
                </a:solidFill>
                <a:prstDash val="solid"/>
                <a:miter lim="800000"/>
                <a:headEnd len="sm" w="sm" type="none"/>
                <a:tailEnd len="sm" w="sm" type="none"/>
              </a:ln>
            </p:spPr>
          </p:cxnSp>
          <p:cxnSp>
            <p:nvCxnSpPr>
              <p:cNvPr id="236" name="Google Shape;236;p7"/>
              <p:cNvCxnSpPr/>
              <p:nvPr/>
            </p:nvCxnSpPr>
            <p:spPr>
              <a:xfrm>
                <a:off x="1078230" y="3168015"/>
                <a:ext cx="64378" cy="201"/>
              </a:xfrm>
              <a:prstGeom prst="straightConnector1">
                <a:avLst/>
              </a:prstGeom>
              <a:noFill/>
              <a:ln cap="flat" cmpd="sng" w="12700">
                <a:solidFill>
                  <a:schemeClr val="dk1"/>
                </a:solidFill>
                <a:prstDash val="solid"/>
                <a:miter lim="800000"/>
                <a:headEnd len="sm" w="sm" type="none"/>
                <a:tailEnd len="sm" w="sm" type="none"/>
              </a:ln>
            </p:spPr>
          </p:cxnSp>
          <p:cxnSp>
            <p:nvCxnSpPr>
              <p:cNvPr id="237" name="Google Shape;237;p7"/>
              <p:cNvCxnSpPr/>
              <p:nvPr/>
            </p:nvCxnSpPr>
            <p:spPr>
              <a:xfrm>
                <a:off x="1078230" y="3329940"/>
                <a:ext cx="64378" cy="201"/>
              </a:xfrm>
              <a:prstGeom prst="straightConnector1">
                <a:avLst/>
              </a:prstGeom>
              <a:noFill/>
              <a:ln cap="flat" cmpd="sng" w="12700">
                <a:solidFill>
                  <a:schemeClr val="dk1"/>
                </a:solidFill>
                <a:prstDash val="solid"/>
                <a:miter lim="800000"/>
                <a:headEnd len="sm" w="sm" type="none"/>
                <a:tailEnd len="sm" w="sm" type="none"/>
              </a:ln>
            </p:spPr>
          </p:cxnSp>
          <p:cxnSp>
            <p:nvCxnSpPr>
              <p:cNvPr id="238" name="Google Shape;238;p7"/>
              <p:cNvCxnSpPr/>
              <p:nvPr/>
            </p:nvCxnSpPr>
            <p:spPr>
              <a:xfrm>
                <a:off x="1078230" y="3497580"/>
                <a:ext cx="64378" cy="201"/>
              </a:xfrm>
              <a:prstGeom prst="straightConnector1">
                <a:avLst/>
              </a:prstGeom>
              <a:noFill/>
              <a:ln cap="flat" cmpd="sng" w="12700">
                <a:solidFill>
                  <a:schemeClr val="dk1"/>
                </a:solidFill>
                <a:prstDash val="solid"/>
                <a:miter lim="800000"/>
                <a:headEnd len="sm" w="sm" type="none"/>
                <a:tailEnd len="sm" w="sm" type="none"/>
              </a:ln>
            </p:spPr>
          </p:cxnSp>
          <p:cxnSp>
            <p:nvCxnSpPr>
              <p:cNvPr id="239" name="Google Shape;239;p7"/>
              <p:cNvCxnSpPr/>
              <p:nvPr/>
            </p:nvCxnSpPr>
            <p:spPr>
              <a:xfrm>
                <a:off x="1078230" y="3669784"/>
                <a:ext cx="64378" cy="201"/>
              </a:xfrm>
              <a:prstGeom prst="straightConnector1">
                <a:avLst/>
              </a:prstGeom>
              <a:noFill/>
              <a:ln cap="flat" cmpd="sng" w="12700">
                <a:solidFill>
                  <a:schemeClr val="dk1"/>
                </a:solidFill>
                <a:prstDash val="solid"/>
                <a:miter lim="800000"/>
                <a:headEnd len="sm" w="sm" type="none"/>
                <a:tailEnd len="sm" w="sm" type="none"/>
              </a:ln>
            </p:spPr>
          </p:cxnSp>
          <p:cxnSp>
            <p:nvCxnSpPr>
              <p:cNvPr id="240" name="Google Shape;240;p7"/>
              <p:cNvCxnSpPr/>
              <p:nvPr/>
            </p:nvCxnSpPr>
            <p:spPr>
              <a:xfrm>
                <a:off x="1078230" y="3837424"/>
                <a:ext cx="64378" cy="201"/>
              </a:xfrm>
              <a:prstGeom prst="straightConnector1">
                <a:avLst/>
              </a:prstGeom>
              <a:noFill/>
              <a:ln cap="flat" cmpd="sng" w="12700">
                <a:solidFill>
                  <a:schemeClr val="dk1"/>
                </a:solidFill>
                <a:prstDash val="solid"/>
                <a:miter lim="800000"/>
                <a:headEnd len="sm" w="sm" type="none"/>
                <a:tailEnd len="sm" w="sm" type="none"/>
              </a:ln>
            </p:spPr>
          </p:cxnSp>
          <p:cxnSp>
            <p:nvCxnSpPr>
              <p:cNvPr id="241" name="Google Shape;241;p7"/>
              <p:cNvCxnSpPr/>
              <p:nvPr/>
            </p:nvCxnSpPr>
            <p:spPr>
              <a:xfrm>
                <a:off x="1315008" y="4005064"/>
                <a:ext cx="0" cy="72008"/>
              </a:xfrm>
              <a:prstGeom prst="straightConnector1">
                <a:avLst/>
              </a:prstGeom>
              <a:noFill/>
              <a:ln cap="flat" cmpd="sng" w="12700">
                <a:solidFill>
                  <a:schemeClr val="dk1"/>
                </a:solidFill>
                <a:prstDash val="solid"/>
                <a:miter lim="800000"/>
                <a:headEnd len="sm" w="sm" type="none"/>
                <a:tailEnd len="sm" w="sm" type="none"/>
              </a:ln>
            </p:spPr>
          </p:cxnSp>
          <p:cxnSp>
            <p:nvCxnSpPr>
              <p:cNvPr id="242" name="Google Shape;242;p7"/>
              <p:cNvCxnSpPr/>
              <p:nvPr/>
            </p:nvCxnSpPr>
            <p:spPr>
              <a:xfrm>
                <a:off x="1484553" y="4005064"/>
                <a:ext cx="0" cy="72008"/>
              </a:xfrm>
              <a:prstGeom prst="straightConnector1">
                <a:avLst/>
              </a:prstGeom>
              <a:noFill/>
              <a:ln cap="flat" cmpd="sng" w="12700">
                <a:solidFill>
                  <a:schemeClr val="dk1"/>
                </a:solidFill>
                <a:prstDash val="solid"/>
                <a:miter lim="800000"/>
                <a:headEnd len="sm" w="sm" type="none"/>
                <a:tailEnd len="sm" w="sm" type="none"/>
              </a:ln>
            </p:spPr>
          </p:cxnSp>
          <p:cxnSp>
            <p:nvCxnSpPr>
              <p:cNvPr id="243" name="Google Shape;243;p7"/>
              <p:cNvCxnSpPr/>
              <p:nvPr/>
            </p:nvCxnSpPr>
            <p:spPr>
              <a:xfrm>
                <a:off x="1654098" y="4005064"/>
                <a:ext cx="0" cy="72008"/>
              </a:xfrm>
              <a:prstGeom prst="straightConnector1">
                <a:avLst/>
              </a:prstGeom>
              <a:noFill/>
              <a:ln cap="flat" cmpd="sng" w="12700">
                <a:solidFill>
                  <a:schemeClr val="dk1"/>
                </a:solidFill>
                <a:prstDash val="solid"/>
                <a:miter lim="800000"/>
                <a:headEnd len="sm" w="sm" type="none"/>
                <a:tailEnd len="sm" w="sm" type="none"/>
              </a:ln>
            </p:spPr>
          </p:cxnSp>
          <p:cxnSp>
            <p:nvCxnSpPr>
              <p:cNvPr id="244" name="Google Shape;244;p7"/>
              <p:cNvCxnSpPr/>
              <p:nvPr/>
            </p:nvCxnSpPr>
            <p:spPr>
              <a:xfrm>
                <a:off x="1823643" y="4005064"/>
                <a:ext cx="0" cy="72008"/>
              </a:xfrm>
              <a:prstGeom prst="straightConnector1">
                <a:avLst/>
              </a:prstGeom>
              <a:noFill/>
              <a:ln cap="flat" cmpd="sng" w="12700">
                <a:solidFill>
                  <a:schemeClr val="dk1"/>
                </a:solidFill>
                <a:prstDash val="solid"/>
                <a:miter lim="800000"/>
                <a:headEnd len="sm" w="sm" type="none"/>
                <a:tailEnd len="sm" w="sm" type="none"/>
              </a:ln>
            </p:spPr>
          </p:cxnSp>
          <p:cxnSp>
            <p:nvCxnSpPr>
              <p:cNvPr id="245" name="Google Shape;245;p7"/>
              <p:cNvCxnSpPr/>
              <p:nvPr/>
            </p:nvCxnSpPr>
            <p:spPr>
              <a:xfrm>
                <a:off x="1983663" y="4005064"/>
                <a:ext cx="0" cy="72008"/>
              </a:xfrm>
              <a:prstGeom prst="straightConnector1">
                <a:avLst/>
              </a:prstGeom>
              <a:noFill/>
              <a:ln cap="flat" cmpd="sng" w="12700">
                <a:solidFill>
                  <a:schemeClr val="dk1"/>
                </a:solidFill>
                <a:prstDash val="solid"/>
                <a:miter lim="800000"/>
                <a:headEnd len="sm" w="sm" type="none"/>
                <a:tailEnd len="sm" w="sm" type="none"/>
              </a:ln>
            </p:spPr>
          </p:cxnSp>
          <p:cxnSp>
            <p:nvCxnSpPr>
              <p:cNvPr id="246" name="Google Shape;246;p7"/>
              <p:cNvCxnSpPr/>
              <p:nvPr/>
            </p:nvCxnSpPr>
            <p:spPr>
              <a:xfrm>
                <a:off x="2153208" y="4005064"/>
                <a:ext cx="0" cy="72008"/>
              </a:xfrm>
              <a:prstGeom prst="straightConnector1">
                <a:avLst/>
              </a:prstGeom>
              <a:noFill/>
              <a:ln cap="flat" cmpd="sng" w="12700">
                <a:solidFill>
                  <a:schemeClr val="dk1"/>
                </a:solidFill>
                <a:prstDash val="solid"/>
                <a:miter lim="800000"/>
                <a:headEnd len="sm" w="sm" type="none"/>
                <a:tailEnd len="sm" w="sm" type="none"/>
              </a:ln>
            </p:spPr>
          </p:cxnSp>
          <p:cxnSp>
            <p:nvCxnSpPr>
              <p:cNvPr id="247" name="Google Shape;247;p7"/>
              <p:cNvCxnSpPr/>
              <p:nvPr/>
            </p:nvCxnSpPr>
            <p:spPr>
              <a:xfrm>
                <a:off x="2322753" y="4005064"/>
                <a:ext cx="0" cy="72008"/>
              </a:xfrm>
              <a:prstGeom prst="straightConnector1">
                <a:avLst/>
              </a:prstGeom>
              <a:noFill/>
              <a:ln cap="flat" cmpd="sng" w="12700">
                <a:solidFill>
                  <a:schemeClr val="dk1"/>
                </a:solidFill>
                <a:prstDash val="solid"/>
                <a:miter lim="800000"/>
                <a:headEnd len="sm" w="sm" type="none"/>
                <a:tailEnd len="sm" w="sm" type="none"/>
              </a:ln>
            </p:spPr>
          </p:cxnSp>
          <p:cxnSp>
            <p:nvCxnSpPr>
              <p:cNvPr id="248" name="Google Shape;248;p7"/>
              <p:cNvCxnSpPr/>
              <p:nvPr/>
            </p:nvCxnSpPr>
            <p:spPr>
              <a:xfrm>
                <a:off x="2492298" y="4005064"/>
                <a:ext cx="0" cy="72008"/>
              </a:xfrm>
              <a:prstGeom prst="straightConnector1">
                <a:avLst/>
              </a:prstGeom>
              <a:noFill/>
              <a:ln cap="flat" cmpd="sng" w="12700">
                <a:solidFill>
                  <a:schemeClr val="dk1"/>
                </a:solidFill>
                <a:prstDash val="solid"/>
                <a:miter lim="800000"/>
                <a:headEnd len="sm" w="sm" type="none"/>
                <a:tailEnd len="sm" w="sm" type="none"/>
              </a:ln>
            </p:spPr>
          </p:cxnSp>
          <p:cxnSp>
            <p:nvCxnSpPr>
              <p:cNvPr id="249" name="Google Shape;249;p7"/>
              <p:cNvCxnSpPr/>
              <p:nvPr/>
            </p:nvCxnSpPr>
            <p:spPr>
              <a:xfrm>
                <a:off x="2648508" y="4005064"/>
                <a:ext cx="0" cy="72008"/>
              </a:xfrm>
              <a:prstGeom prst="straightConnector1">
                <a:avLst/>
              </a:prstGeom>
              <a:noFill/>
              <a:ln cap="flat" cmpd="sng" w="12700">
                <a:solidFill>
                  <a:schemeClr val="dk1"/>
                </a:solidFill>
                <a:prstDash val="solid"/>
                <a:miter lim="800000"/>
                <a:headEnd len="sm" w="sm" type="none"/>
                <a:tailEnd len="sm" w="sm" type="none"/>
              </a:ln>
            </p:spPr>
          </p:cxnSp>
          <p:cxnSp>
            <p:nvCxnSpPr>
              <p:cNvPr id="250" name="Google Shape;250;p7"/>
              <p:cNvCxnSpPr/>
              <p:nvPr/>
            </p:nvCxnSpPr>
            <p:spPr>
              <a:xfrm>
                <a:off x="2818053" y="4005064"/>
                <a:ext cx="0" cy="72008"/>
              </a:xfrm>
              <a:prstGeom prst="straightConnector1">
                <a:avLst/>
              </a:prstGeom>
              <a:noFill/>
              <a:ln cap="flat" cmpd="sng" w="12700">
                <a:solidFill>
                  <a:schemeClr val="dk1"/>
                </a:solidFill>
                <a:prstDash val="solid"/>
                <a:miter lim="800000"/>
                <a:headEnd len="sm" w="sm" type="none"/>
                <a:tailEnd len="sm" w="sm" type="none"/>
              </a:ln>
            </p:spPr>
          </p:cxnSp>
        </p:grpSp>
        <p:grpSp>
          <p:nvGrpSpPr>
            <p:cNvPr id="251" name="Google Shape;251;p7"/>
            <p:cNvGrpSpPr/>
            <p:nvPr/>
          </p:nvGrpSpPr>
          <p:grpSpPr>
            <a:xfrm>
              <a:off x="1142608" y="2672715"/>
              <a:ext cx="1681620" cy="1332349"/>
              <a:chOff x="1142608" y="2672715"/>
              <a:chExt cx="1681620" cy="1332349"/>
            </a:xfrm>
          </p:grpSpPr>
          <p:cxnSp>
            <p:nvCxnSpPr>
              <p:cNvPr id="252" name="Google Shape;252;p7"/>
              <p:cNvCxnSpPr/>
              <p:nvPr/>
            </p:nvCxnSpPr>
            <p:spPr>
              <a:xfrm flipH="1" rot="10800000">
                <a:off x="1142608" y="2672715"/>
                <a:ext cx="1675445" cy="1332349"/>
              </a:xfrm>
              <a:prstGeom prst="straightConnector1">
                <a:avLst/>
              </a:prstGeom>
              <a:noFill/>
              <a:ln cap="flat" cmpd="sng" w="9525">
                <a:solidFill>
                  <a:schemeClr val="dk1"/>
                </a:solidFill>
                <a:prstDash val="solid"/>
                <a:miter lim="800000"/>
                <a:headEnd len="sm" w="sm" type="none"/>
                <a:tailEnd len="sm" w="sm" type="none"/>
              </a:ln>
            </p:spPr>
          </p:cxnSp>
          <p:cxnSp>
            <p:nvCxnSpPr>
              <p:cNvPr id="253" name="Google Shape;253;p7"/>
              <p:cNvCxnSpPr/>
              <p:nvPr/>
            </p:nvCxnSpPr>
            <p:spPr>
              <a:xfrm flipH="1" rot="10800000">
                <a:off x="1142608" y="2834640"/>
                <a:ext cx="1675445" cy="835144"/>
              </a:xfrm>
              <a:prstGeom prst="straightConnector1">
                <a:avLst/>
              </a:prstGeom>
              <a:noFill/>
              <a:ln cap="flat" cmpd="sng" w="9525">
                <a:solidFill>
                  <a:schemeClr val="dk1"/>
                </a:solidFill>
                <a:prstDash val="solid"/>
                <a:miter lim="800000"/>
                <a:headEnd len="sm" w="sm" type="none"/>
                <a:tailEnd len="sm" w="sm" type="none"/>
              </a:ln>
            </p:spPr>
          </p:cxnSp>
          <p:cxnSp>
            <p:nvCxnSpPr>
              <p:cNvPr id="254" name="Google Shape;254;p7"/>
              <p:cNvCxnSpPr/>
              <p:nvPr/>
            </p:nvCxnSpPr>
            <p:spPr>
              <a:xfrm flipH="1">
                <a:off x="1150228" y="3168015"/>
                <a:ext cx="1674000" cy="170874"/>
              </a:xfrm>
              <a:prstGeom prst="straightConnector1">
                <a:avLst/>
              </a:prstGeom>
              <a:noFill/>
              <a:ln cap="flat" cmpd="sng" w="9525">
                <a:solidFill>
                  <a:schemeClr val="dk1"/>
                </a:solidFill>
                <a:prstDash val="solid"/>
                <a:miter lim="800000"/>
                <a:headEnd len="sm" w="sm" type="none"/>
                <a:tailEnd len="sm" w="sm" type="none"/>
              </a:ln>
            </p:spPr>
          </p:cxnSp>
          <p:sp>
            <p:nvSpPr>
              <p:cNvPr id="255" name="Google Shape;255;p7"/>
              <p:cNvSpPr/>
              <p:nvPr/>
            </p:nvSpPr>
            <p:spPr>
              <a:xfrm>
                <a:off x="1466553" y="3486336"/>
                <a:ext cx="36000" cy="36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7"/>
              <p:cNvSpPr/>
              <p:nvPr/>
            </p:nvSpPr>
            <p:spPr>
              <a:xfrm>
                <a:off x="1798023" y="3318696"/>
                <a:ext cx="36000" cy="36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7"/>
              <p:cNvSpPr/>
              <p:nvPr/>
            </p:nvSpPr>
            <p:spPr>
              <a:xfrm>
                <a:off x="2135208" y="3151056"/>
                <a:ext cx="36000" cy="36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7"/>
              <p:cNvSpPr/>
              <p:nvPr/>
            </p:nvSpPr>
            <p:spPr>
              <a:xfrm>
                <a:off x="2466678" y="2989131"/>
                <a:ext cx="36000" cy="36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 name="Google Shape;259;p7"/>
            <p:cNvSpPr/>
            <p:nvPr/>
          </p:nvSpPr>
          <p:spPr>
            <a:xfrm>
              <a:off x="1444478" y="4084529"/>
              <a:ext cx="8015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2</a:t>
              </a:r>
              <a:endParaRPr sz="1200">
                <a:solidFill>
                  <a:srgbClr val="262626"/>
                </a:solidFill>
                <a:latin typeface="Arial"/>
                <a:ea typeface="Arial"/>
                <a:cs typeface="Arial"/>
                <a:sym typeface="Arial"/>
              </a:endParaRPr>
            </a:p>
          </p:txBody>
        </p:sp>
        <p:sp>
          <p:nvSpPr>
            <p:cNvPr id="260" name="Google Shape;260;p7"/>
            <p:cNvSpPr/>
            <p:nvPr/>
          </p:nvSpPr>
          <p:spPr>
            <a:xfrm>
              <a:off x="1775948" y="4084529"/>
              <a:ext cx="8656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4</a:t>
              </a:r>
              <a:endParaRPr sz="1200">
                <a:solidFill>
                  <a:srgbClr val="262626"/>
                </a:solidFill>
                <a:latin typeface="Arial"/>
                <a:ea typeface="Arial"/>
                <a:cs typeface="Arial"/>
                <a:sym typeface="Arial"/>
              </a:endParaRPr>
            </a:p>
          </p:txBody>
        </p:sp>
        <p:sp>
          <p:nvSpPr>
            <p:cNvPr id="261" name="Google Shape;261;p7"/>
            <p:cNvSpPr/>
            <p:nvPr/>
          </p:nvSpPr>
          <p:spPr>
            <a:xfrm>
              <a:off x="2107418" y="4084529"/>
              <a:ext cx="8496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6</a:t>
              </a:r>
              <a:endParaRPr sz="1200">
                <a:solidFill>
                  <a:srgbClr val="262626"/>
                </a:solidFill>
                <a:latin typeface="Arial"/>
                <a:ea typeface="Arial"/>
                <a:cs typeface="Arial"/>
                <a:sym typeface="Arial"/>
              </a:endParaRPr>
            </a:p>
          </p:txBody>
        </p:sp>
        <p:sp>
          <p:nvSpPr>
            <p:cNvPr id="262" name="Google Shape;262;p7"/>
            <p:cNvSpPr/>
            <p:nvPr/>
          </p:nvSpPr>
          <p:spPr>
            <a:xfrm>
              <a:off x="2438888" y="4084529"/>
              <a:ext cx="88166"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8</a:t>
              </a:r>
              <a:endParaRPr sz="1200">
                <a:solidFill>
                  <a:srgbClr val="262626"/>
                </a:solidFill>
                <a:latin typeface="Arial"/>
                <a:ea typeface="Arial"/>
                <a:cs typeface="Arial"/>
                <a:sym typeface="Arial"/>
              </a:endParaRPr>
            </a:p>
          </p:txBody>
        </p:sp>
        <p:sp>
          <p:nvSpPr>
            <p:cNvPr id="263" name="Google Shape;263;p7"/>
            <p:cNvSpPr/>
            <p:nvPr/>
          </p:nvSpPr>
          <p:spPr>
            <a:xfrm>
              <a:off x="2741997" y="4084529"/>
              <a:ext cx="16030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10</a:t>
              </a:r>
              <a:endParaRPr sz="1200">
                <a:solidFill>
                  <a:srgbClr val="262626"/>
                </a:solidFill>
                <a:latin typeface="Arial"/>
                <a:ea typeface="Arial"/>
                <a:cs typeface="Arial"/>
                <a:sym typeface="Arial"/>
              </a:endParaRPr>
            </a:p>
          </p:txBody>
        </p:sp>
        <p:sp>
          <p:nvSpPr>
            <p:cNvPr id="264" name="Google Shape;264;p7"/>
            <p:cNvSpPr/>
            <p:nvPr/>
          </p:nvSpPr>
          <p:spPr>
            <a:xfrm>
              <a:off x="3146718" y="3923400"/>
              <a:ext cx="1001577" cy="184666"/>
            </a:xfrm>
            <a:prstGeom prst="rect">
              <a:avLst/>
            </a:prstGeom>
            <a:blipFill rotWithShape="1">
              <a:blip r:embed="rId3">
                <a:alphaModFix/>
              </a:blip>
              <a:stretch>
                <a:fillRect b="0" l="-1219" r="0" t="-322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5" name="Google Shape;265;p7"/>
            <p:cNvSpPr/>
            <p:nvPr/>
          </p:nvSpPr>
          <p:spPr>
            <a:xfrm>
              <a:off x="1132436" y="2273775"/>
              <a:ext cx="1190317" cy="184666"/>
            </a:xfrm>
            <a:prstGeom prst="rect">
              <a:avLst/>
            </a:prstGeom>
            <a:blipFill rotWithShape="1">
              <a:blip r:embed="rId4">
                <a:alphaModFix/>
              </a:blip>
              <a:stretch>
                <a:fillRect b="-3331" l="-1537"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6" name="Google Shape;266;p7"/>
            <p:cNvSpPr/>
            <p:nvPr/>
          </p:nvSpPr>
          <p:spPr>
            <a:xfrm>
              <a:off x="2875550" y="2529086"/>
              <a:ext cx="196074" cy="28725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7" name="Google Shape;267;p7"/>
            <p:cNvSpPr/>
            <p:nvPr/>
          </p:nvSpPr>
          <p:spPr>
            <a:xfrm>
              <a:off x="2875550" y="2752082"/>
              <a:ext cx="196074" cy="287258"/>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8" name="Google Shape;268;p7"/>
            <p:cNvSpPr/>
            <p:nvPr/>
          </p:nvSpPr>
          <p:spPr>
            <a:xfrm>
              <a:off x="2875550" y="3071315"/>
              <a:ext cx="196074" cy="287258"/>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69" name="Google Shape;269;p7"/>
          <p:cNvSpPr/>
          <p:nvPr/>
        </p:nvSpPr>
        <p:spPr>
          <a:xfrm>
            <a:off x="4309557" y="3246043"/>
            <a:ext cx="1356232" cy="452753"/>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270" name="Google Shape;270;p7"/>
          <p:cNvPicPr preferRelativeResize="0"/>
          <p:nvPr/>
        </p:nvPicPr>
        <p:blipFill>
          <a:blip r:embed="rId9">
            <a:alphaModFix/>
          </a:blip>
          <a:stretch>
            <a:fillRect/>
          </a:stretch>
        </p:blipFill>
        <p:spPr>
          <a:xfrm>
            <a:off x="152400" y="152400"/>
            <a:ext cx="247650" cy="285750"/>
          </a:xfrm>
          <a:prstGeom prst="rect">
            <a:avLst/>
          </a:prstGeom>
          <a:noFill/>
          <a:ln>
            <a:noFill/>
          </a:ln>
        </p:spPr>
      </p:pic>
      <p:sp>
        <p:nvSpPr>
          <p:cNvPr id="271" name="Google Shape;271;p7"/>
          <p:cNvSpPr txBox="1"/>
          <p:nvPr/>
        </p:nvSpPr>
        <p:spPr>
          <a:xfrm>
            <a:off x="-2971800" y="304800"/>
            <a:ext cx="3000000" cy="3000000"/>
          </a:xfrm>
          <a:prstGeom prst="rect">
            <a:avLst/>
          </a:prstGeom>
          <a:noFill/>
          <a:ln>
            <a:noFill/>
          </a:ln>
        </p:spPr>
        <p:txBody>
          <a:bodyPr anchorCtr="0" anchor="ctr" bIns="91425" lIns="91425" spcFirstLastPara="1" rIns="91425" wrap="square" tIns="91425">
            <a:noAutofit/>
          </a:bodyPr>
          <a:lstStyle/>
          <a:p>
            <a:pPr indent="0" lvl="0" marL="114300" marR="114300" rtl="0" algn="l">
              <a:lnSpc>
                <a:spcPct val="115000"/>
              </a:lnSpc>
              <a:spcBef>
                <a:spcPts val="0"/>
              </a:spcBef>
              <a:spcAft>
                <a:spcPts val="0"/>
              </a:spcAft>
              <a:buNone/>
            </a:pPr>
            <a:r>
              <a:rPr lang="en-US" sz="1050">
                <a:solidFill>
                  <a:srgbClr val="081C36"/>
                </a:solidFill>
                <a:highlight>
                  <a:srgbClr val="FFFFFF"/>
                </a:highlight>
                <a:latin typeface="Roboto"/>
                <a:ea typeface="Roboto"/>
                <a:cs typeface="Roboto"/>
                <a:sym typeface="Roboto"/>
              </a:rPr>
              <a:t>https://drive.google.com/drive/folders/1dvNwEMXK4RdxSRUY2RF71ZD-cLjC5yBN</a:t>
            </a:r>
            <a:endParaRPr sz="1050">
              <a:solidFill>
                <a:srgbClr val="081C36"/>
              </a:solidFill>
              <a:highlight>
                <a:srgbClr val="FFFFFF"/>
              </a:highlight>
              <a:latin typeface="Roboto"/>
              <a:ea typeface="Roboto"/>
              <a:cs typeface="Roboto"/>
              <a:sym typeface="Roboto"/>
            </a:endParaRPr>
          </a:p>
          <a:p>
            <a:pPr indent="0" lvl="0" marL="266700" marR="114300" rtl="0" algn="l">
              <a:lnSpc>
                <a:spcPct val="150000"/>
              </a:lnSpc>
              <a:spcBef>
                <a:spcPts val="1400"/>
              </a:spcBef>
              <a:spcAft>
                <a:spcPts val="0"/>
              </a:spcAft>
              <a:buNone/>
            </a:pPr>
            <a:r>
              <a:rPr lang="en-US" sz="1050">
                <a:solidFill>
                  <a:srgbClr val="081C36"/>
                </a:solidFill>
                <a:highlight>
                  <a:srgbClr val="FFFFFF"/>
                </a:highlight>
                <a:latin typeface="Roboto"/>
                <a:ea typeface="Roboto"/>
                <a:cs typeface="Roboto"/>
                <a:sym typeface="Roboto"/>
              </a:rPr>
              <a:t>Vietnamese - Google Drivedrive.google.com</a:t>
            </a:r>
            <a:endParaRPr sz="1050">
              <a:solidFill>
                <a:srgbClr val="081C36"/>
              </a:solidFill>
              <a:highlight>
                <a:srgbClr val="FFFFFF"/>
              </a:highlight>
              <a:latin typeface="Roboto"/>
              <a:ea typeface="Roboto"/>
              <a:cs typeface="Roboto"/>
              <a:sym typeface="Roboto"/>
            </a:endParaRPr>
          </a:p>
          <a:p>
            <a:pPr indent="0" lvl="0" marL="165100" marR="165100" rtl="0" algn="l">
              <a:lnSpc>
                <a:spcPct val="115000"/>
              </a:lnSpc>
              <a:spcBef>
                <a:spcPts val="500"/>
              </a:spcBef>
              <a:spcAft>
                <a:spcPts val="0"/>
              </a:spcAft>
              <a:buNone/>
            </a:pPr>
            <a:r>
              <a:rPr lang="en-US" sz="1050">
                <a:solidFill>
                  <a:srgbClr val="081C36"/>
                </a:solidFill>
                <a:highlight>
                  <a:srgbClr val="FFFFFF"/>
                </a:highlight>
                <a:latin typeface="Roboto"/>
                <a:ea typeface="Roboto"/>
                <a:cs typeface="Roboto"/>
                <a:sym typeface="Roboto"/>
              </a:rPr>
              <a:t>/-strong</a:t>
            </a:r>
            <a:endParaRPr sz="1050">
              <a:solidFill>
                <a:srgbClr val="081C36"/>
              </a:solidFill>
              <a:highlight>
                <a:srgbClr val="FFFFFF"/>
              </a:highlight>
              <a:latin typeface="Roboto"/>
              <a:ea typeface="Roboto"/>
              <a:cs typeface="Roboto"/>
              <a:sym typeface="Roboto"/>
            </a:endParaRPr>
          </a:p>
          <a:p>
            <a:pPr indent="0" lvl="0" marL="165100" marR="165100" rtl="0" algn="l">
              <a:lnSpc>
                <a:spcPct val="115000"/>
              </a:lnSpc>
              <a:spcBef>
                <a:spcPts val="1100"/>
              </a:spcBef>
              <a:spcAft>
                <a:spcPts val="0"/>
              </a:spcAft>
              <a:buNone/>
            </a:pPr>
            <a:r>
              <a:rPr lang="en-US" sz="1050">
                <a:solidFill>
                  <a:srgbClr val="081C36"/>
                </a:solidFill>
                <a:highlight>
                  <a:srgbClr val="FFFFFF"/>
                </a:highlight>
                <a:latin typeface="Roboto"/>
                <a:ea typeface="Roboto"/>
                <a:cs typeface="Roboto"/>
                <a:sym typeface="Roboto"/>
              </a:rPr>
              <a:t>/-heart</a:t>
            </a:r>
            <a:endParaRPr sz="1050">
              <a:solidFill>
                <a:srgbClr val="081C36"/>
              </a:solidFill>
              <a:highlight>
                <a:srgbClr val="FFFFFF"/>
              </a:highlight>
              <a:latin typeface="Roboto"/>
              <a:ea typeface="Roboto"/>
              <a:cs typeface="Roboto"/>
              <a:sym typeface="Roboto"/>
            </a:endParaRPr>
          </a:p>
          <a:p>
            <a:pPr indent="0" lvl="0" marL="165100" marR="165100" rtl="0" algn="l">
              <a:lnSpc>
                <a:spcPct val="115000"/>
              </a:lnSpc>
              <a:spcBef>
                <a:spcPts val="1100"/>
              </a:spcBef>
              <a:spcAft>
                <a:spcPts val="0"/>
              </a:spcAft>
              <a:buNone/>
            </a:pPr>
            <a:r>
              <a:rPr lang="en-US" sz="1050">
                <a:solidFill>
                  <a:srgbClr val="081C36"/>
                </a:solidFill>
                <a:highlight>
                  <a:srgbClr val="FFFFFF"/>
                </a:highlight>
                <a:latin typeface="Roboto"/>
                <a:ea typeface="Roboto"/>
                <a:cs typeface="Roboto"/>
                <a:sym typeface="Roboto"/>
              </a:rPr>
              <a:t>:&gt;</a:t>
            </a:r>
            <a:endParaRPr sz="1050">
              <a:solidFill>
                <a:srgbClr val="081C36"/>
              </a:solidFill>
              <a:highlight>
                <a:srgbClr val="FFFFFF"/>
              </a:highlight>
              <a:latin typeface="Roboto"/>
              <a:ea typeface="Roboto"/>
              <a:cs typeface="Roboto"/>
              <a:sym typeface="Roboto"/>
            </a:endParaRPr>
          </a:p>
          <a:p>
            <a:pPr indent="0" lvl="0" marL="165100" marR="165100" rtl="0" algn="l">
              <a:lnSpc>
                <a:spcPct val="115000"/>
              </a:lnSpc>
              <a:spcBef>
                <a:spcPts val="1100"/>
              </a:spcBef>
              <a:spcAft>
                <a:spcPts val="0"/>
              </a:spcAft>
              <a:buNone/>
            </a:pPr>
            <a:r>
              <a:rPr lang="en-US" sz="1050">
                <a:solidFill>
                  <a:srgbClr val="081C36"/>
                </a:solidFill>
                <a:highlight>
                  <a:srgbClr val="FFFFFF"/>
                </a:highlight>
                <a:latin typeface="Roboto"/>
                <a:ea typeface="Roboto"/>
                <a:cs typeface="Roboto"/>
                <a:sym typeface="Roboto"/>
              </a:rPr>
              <a:t>:o</a:t>
            </a:r>
            <a:endParaRPr sz="1050">
              <a:solidFill>
                <a:srgbClr val="081C36"/>
              </a:solidFill>
              <a:highlight>
                <a:srgbClr val="FFFFFF"/>
              </a:highlight>
              <a:latin typeface="Roboto"/>
              <a:ea typeface="Roboto"/>
              <a:cs typeface="Roboto"/>
              <a:sym typeface="Roboto"/>
            </a:endParaRPr>
          </a:p>
          <a:p>
            <a:pPr indent="0" lvl="0" marL="165100" marR="165100" rtl="0" algn="l">
              <a:lnSpc>
                <a:spcPct val="115000"/>
              </a:lnSpc>
              <a:spcBef>
                <a:spcPts val="1100"/>
              </a:spcBef>
              <a:spcAft>
                <a:spcPts val="0"/>
              </a:spcAft>
              <a:buNone/>
            </a:pPr>
            <a:r>
              <a:rPr lang="en-US" sz="1050">
                <a:solidFill>
                  <a:srgbClr val="081C36"/>
                </a:solidFill>
                <a:highlight>
                  <a:srgbClr val="FFFFFF"/>
                </a:highlight>
                <a:latin typeface="Roboto"/>
                <a:ea typeface="Roboto"/>
                <a:cs typeface="Roboto"/>
                <a:sym typeface="Roboto"/>
              </a:rPr>
              <a:t>:-((</a:t>
            </a:r>
            <a:endParaRPr sz="1050">
              <a:solidFill>
                <a:srgbClr val="081C36"/>
              </a:solidFill>
              <a:highlight>
                <a:srgbClr val="FFFFFF"/>
              </a:highlight>
              <a:latin typeface="Roboto"/>
              <a:ea typeface="Roboto"/>
              <a:cs typeface="Roboto"/>
              <a:sym typeface="Roboto"/>
            </a:endParaRPr>
          </a:p>
          <a:p>
            <a:pPr indent="0" lvl="0" marL="165100" marR="165100" rtl="0" algn="l">
              <a:lnSpc>
                <a:spcPct val="115000"/>
              </a:lnSpc>
              <a:spcBef>
                <a:spcPts val="1100"/>
              </a:spcBef>
              <a:spcAft>
                <a:spcPts val="1100"/>
              </a:spcAft>
              <a:buNone/>
            </a:pPr>
            <a:r>
              <a:rPr lang="en-US" sz="1050">
                <a:solidFill>
                  <a:srgbClr val="081C36"/>
                </a:solidFill>
                <a:highlight>
                  <a:srgbClr val="FFFFFF"/>
                </a:highlight>
                <a:latin typeface="Roboto"/>
                <a:ea typeface="Roboto"/>
                <a:cs typeface="Roboto"/>
                <a:sym typeface="Roboto"/>
              </a:rPr>
              <a:t>:-h</a:t>
            </a:r>
            <a:endParaRPr sz="1050">
              <a:solidFill>
                <a:srgbClr val="081C36"/>
              </a:solidFill>
              <a:highlight>
                <a:srgbClr val="FFFFFF"/>
              </a:highlight>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grpSp>
        <p:nvGrpSpPr>
          <p:cNvPr id="1637" name="Google Shape;1637;p70"/>
          <p:cNvGrpSpPr/>
          <p:nvPr/>
        </p:nvGrpSpPr>
        <p:grpSpPr>
          <a:xfrm>
            <a:off x="450000" y="450000"/>
            <a:ext cx="9018000" cy="276999"/>
            <a:chOff x="450000" y="450000"/>
            <a:chExt cx="9018000" cy="276999"/>
          </a:xfrm>
        </p:grpSpPr>
        <p:sp>
          <p:nvSpPr>
            <p:cNvPr id="1638" name="Google Shape;1638;p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639" name="Google Shape;1639;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640" name="Google Shape;1640;p7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Loại bỏ mẫu huấn luyện hoặc tính năng có giá trị bị thiếu  </a:t>
            </a:r>
            <a:endParaRPr sz="1400">
              <a:solidFill>
                <a:schemeClr val="dk1"/>
              </a:solidFill>
              <a:latin typeface="Arial"/>
              <a:ea typeface="Arial"/>
              <a:cs typeface="Arial"/>
              <a:sym typeface="Arial"/>
            </a:endParaRPr>
          </a:p>
        </p:txBody>
      </p:sp>
      <p:sp>
        <p:nvSpPr>
          <p:cNvPr id="1641" name="Google Shape;1641;p70"/>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cố gắng ánh xạ kết quả đã xóa ngay lập tức cho đối tượng, đừng bỏ qua tùy chọn inplace=True.</a:t>
            </a:r>
            <a:endParaRPr/>
          </a:p>
        </p:txBody>
      </p:sp>
      <p:sp>
        <p:nvSpPr>
          <p:cNvPr id="1642" name="Google Shape;1642;p70"/>
          <p:cNvSpPr/>
          <p:nvPr/>
        </p:nvSpPr>
        <p:spPr>
          <a:xfrm>
            <a:off x="666749" y="2102888"/>
            <a:ext cx="8677276" cy="20461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43" name="Google Shape;1643;p70"/>
          <p:cNvPicPr preferRelativeResize="0"/>
          <p:nvPr/>
        </p:nvPicPr>
        <p:blipFill rotWithShape="1">
          <a:blip r:embed="rId3">
            <a:alphaModFix/>
          </a:blip>
          <a:srcRect b="0" l="2234" r="24292" t="0"/>
          <a:stretch/>
        </p:blipFill>
        <p:spPr>
          <a:xfrm>
            <a:off x="847723" y="2169034"/>
            <a:ext cx="8496301" cy="190803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grpSp>
        <p:nvGrpSpPr>
          <p:cNvPr id="1649" name="Google Shape;1649;p71"/>
          <p:cNvGrpSpPr/>
          <p:nvPr/>
        </p:nvGrpSpPr>
        <p:grpSpPr>
          <a:xfrm>
            <a:off x="450000" y="450000"/>
            <a:ext cx="9018000" cy="276999"/>
            <a:chOff x="450000" y="450000"/>
            <a:chExt cx="9018000" cy="276999"/>
          </a:xfrm>
        </p:grpSpPr>
        <p:sp>
          <p:nvSpPr>
            <p:cNvPr id="1650" name="Google Shape;1650;p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651" name="Google Shape;1651;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652" name="Google Shape;1652;p7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Loại bỏ mẫu huấn luyện hoặc tính năng có giá trị bị thiếu  </a:t>
            </a:r>
            <a:endParaRPr sz="1400">
              <a:solidFill>
                <a:schemeClr val="dk1"/>
              </a:solidFill>
              <a:latin typeface="Arial"/>
              <a:ea typeface="Arial"/>
              <a:cs typeface="Arial"/>
              <a:sym typeface="Arial"/>
            </a:endParaRPr>
          </a:p>
        </p:txBody>
      </p:sp>
      <p:sp>
        <p:nvSpPr>
          <p:cNvPr id="1653" name="Google Shape;1653;p71"/>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Xóa bỏ hàng có giá trị bị thiếu.</a:t>
            </a:r>
            <a:endParaRPr/>
          </a:p>
        </p:txBody>
      </p:sp>
      <p:grpSp>
        <p:nvGrpSpPr>
          <p:cNvPr id="1654" name="Google Shape;1654;p71"/>
          <p:cNvGrpSpPr/>
          <p:nvPr/>
        </p:nvGrpSpPr>
        <p:grpSpPr>
          <a:xfrm>
            <a:off x="666749" y="2102888"/>
            <a:ext cx="8677276" cy="2628503"/>
            <a:chOff x="666749" y="2102888"/>
            <a:chExt cx="8677276" cy="2628503"/>
          </a:xfrm>
        </p:grpSpPr>
        <p:sp>
          <p:nvSpPr>
            <p:cNvPr id="1655" name="Google Shape;1655;p71"/>
            <p:cNvSpPr/>
            <p:nvPr/>
          </p:nvSpPr>
          <p:spPr>
            <a:xfrm>
              <a:off x="666749" y="2102888"/>
              <a:ext cx="8677276" cy="26285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56" name="Google Shape;1656;p71"/>
            <p:cNvPicPr preferRelativeResize="0"/>
            <p:nvPr/>
          </p:nvPicPr>
          <p:blipFill rotWithShape="1">
            <a:blip r:embed="rId3">
              <a:alphaModFix/>
            </a:blip>
            <a:srcRect b="0" l="2238" r="22775" t="0"/>
            <a:stretch/>
          </p:blipFill>
          <p:spPr>
            <a:xfrm>
              <a:off x="847723" y="2166467"/>
              <a:ext cx="8496302" cy="2525065"/>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grpSp>
        <p:nvGrpSpPr>
          <p:cNvPr id="1662" name="Google Shape;1662;p72"/>
          <p:cNvGrpSpPr/>
          <p:nvPr/>
        </p:nvGrpSpPr>
        <p:grpSpPr>
          <a:xfrm>
            <a:off x="450000" y="450000"/>
            <a:ext cx="9018000" cy="276999"/>
            <a:chOff x="450000" y="450000"/>
            <a:chExt cx="9018000" cy="276999"/>
          </a:xfrm>
        </p:grpSpPr>
        <p:sp>
          <p:nvSpPr>
            <p:cNvPr id="1663" name="Google Shape;1663;p7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664" name="Google Shape;1664;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665" name="Google Shape;1665;p7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Loại bỏ mẫu huấn luyện hoặc tính năng có giá trị bị thiếu  </a:t>
            </a:r>
            <a:endParaRPr sz="1400">
              <a:solidFill>
                <a:schemeClr val="dk1"/>
              </a:solidFill>
              <a:latin typeface="Arial"/>
              <a:ea typeface="Arial"/>
              <a:cs typeface="Arial"/>
              <a:sym typeface="Arial"/>
            </a:endParaRPr>
          </a:p>
        </p:txBody>
      </p:sp>
      <p:grpSp>
        <p:nvGrpSpPr>
          <p:cNvPr id="1666" name="Google Shape;1666;p72"/>
          <p:cNvGrpSpPr/>
          <p:nvPr/>
        </p:nvGrpSpPr>
        <p:grpSpPr>
          <a:xfrm>
            <a:off x="666749" y="1773238"/>
            <a:ext cx="8677276" cy="2709552"/>
            <a:chOff x="666749" y="1773238"/>
            <a:chExt cx="8677276" cy="2709552"/>
          </a:xfrm>
        </p:grpSpPr>
        <p:sp>
          <p:nvSpPr>
            <p:cNvPr id="1667" name="Google Shape;1667;p72"/>
            <p:cNvSpPr/>
            <p:nvPr/>
          </p:nvSpPr>
          <p:spPr>
            <a:xfrm>
              <a:off x="666749" y="1773238"/>
              <a:ext cx="8677276" cy="27095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68" name="Google Shape;1668;p72"/>
            <p:cNvPicPr preferRelativeResize="0"/>
            <p:nvPr/>
          </p:nvPicPr>
          <p:blipFill rotWithShape="1">
            <a:blip r:embed="rId3">
              <a:alphaModFix/>
            </a:blip>
            <a:srcRect b="0" l="2233" r="22941" t="2303"/>
            <a:stretch/>
          </p:blipFill>
          <p:spPr>
            <a:xfrm>
              <a:off x="847725" y="1844824"/>
              <a:ext cx="8496300" cy="2575223"/>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grpSp>
        <p:nvGrpSpPr>
          <p:cNvPr id="1674" name="Google Shape;1674;p73"/>
          <p:cNvGrpSpPr/>
          <p:nvPr/>
        </p:nvGrpSpPr>
        <p:grpSpPr>
          <a:xfrm>
            <a:off x="450000" y="450000"/>
            <a:ext cx="9018000" cy="276999"/>
            <a:chOff x="450000" y="450000"/>
            <a:chExt cx="9018000" cy="276999"/>
          </a:xfrm>
        </p:grpSpPr>
        <p:sp>
          <p:nvSpPr>
            <p:cNvPr id="1675" name="Google Shape;1675;p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676" name="Google Shape;1676;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677" name="Google Shape;1677;p7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Loại bỏ mẫu huấn luyện hoặc tính năng có giá trị bị thiếu  </a:t>
            </a:r>
            <a:endParaRPr sz="1400">
              <a:solidFill>
                <a:schemeClr val="dk1"/>
              </a:solidFill>
              <a:latin typeface="Arial"/>
              <a:ea typeface="Arial"/>
              <a:cs typeface="Arial"/>
              <a:sym typeface="Arial"/>
            </a:endParaRPr>
          </a:p>
        </p:txBody>
      </p:sp>
      <p:sp>
        <p:nvSpPr>
          <p:cNvPr id="1678" name="Google Shape;1678;p73"/>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tất cả các hàng đều có NaN, hãy dùng how='all' để xóa. </a:t>
            </a:r>
            <a:endParaRPr/>
          </a:p>
        </p:txBody>
      </p:sp>
      <p:grpSp>
        <p:nvGrpSpPr>
          <p:cNvPr id="1679" name="Google Shape;1679;p73"/>
          <p:cNvGrpSpPr/>
          <p:nvPr/>
        </p:nvGrpSpPr>
        <p:grpSpPr>
          <a:xfrm>
            <a:off x="666749" y="2102887"/>
            <a:ext cx="8677276" cy="2770195"/>
            <a:chOff x="666749" y="2102887"/>
            <a:chExt cx="8677276" cy="2770195"/>
          </a:xfrm>
        </p:grpSpPr>
        <p:sp>
          <p:nvSpPr>
            <p:cNvPr id="1680" name="Google Shape;1680;p73"/>
            <p:cNvSpPr/>
            <p:nvPr/>
          </p:nvSpPr>
          <p:spPr>
            <a:xfrm>
              <a:off x="666749" y="2102887"/>
              <a:ext cx="8677276" cy="277019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81" name="Google Shape;1681;p73"/>
            <p:cNvPicPr preferRelativeResize="0"/>
            <p:nvPr/>
          </p:nvPicPr>
          <p:blipFill rotWithShape="1">
            <a:blip r:embed="rId3">
              <a:alphaModFix/>
            </a:blip>
            <a:srcRect b="0" l="2275" r="23420" t="0"/>
            <a:stretch/>
          </p:blipFill>
          <p:spPr>
            <a:xfrm>
              <a:off x="847725" y="2174005"/>
              <a:ext cx="8496300" cy="2613575"/>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grpSp>
        <p:nvGrpSpPr>
          <p:cNvPr id="1687" name="Google Shape;1687;p74"/>
          <p:cNvGrpSpPr/>
          <p:nvPr/>
        </p:nvGrpSpPr>
        <p:grpSpPr>
          <a:xfrm>
            <a:off x="450000" y="450000"/>
            <a:ext cx="9018000" cy="276999"/>
            <a:chOff x="450000" y="450000"/>
            <a:chExt cx="9018000" cy="276999"/>
          </a:xfrm>
        </p:grpSpPr>
        <p:sp>
          <p:nvSpPr>
            <p:cNvPr id="1688" name="Google Shape;1688;p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689" name="Google Shape;1689;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690" name="Google Shape;1690;p7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Loại bỏ mẫu huấn luyện hoặc tính năng có giá trị bị thiếu  </a:t>
            </a:r>
            <a:endParaRPr sz="1400">
              <a:solidFill>
                <a:schemeClr val="dk1"/>
              </a:solidFill>
              <a:latin typeface="Arial"/>
              <a:ea typeface="Arial"/>
              <a:cs typeface="Arial"/>
              <a:sym typeface="Arial"/>
            </a:endParaRPr>
          </a:p>
        </p:txBody>
      </p:sp>
      <p:grpSp>
        <p:nvGrpSpPr>
          <p:cNvPr id="1691" name="Google Shape;1691;p74"/>
          <p:cNvGrpSpPr/>
          <p:nvPr/>
        </p:nvGrpSpPr>
        <p:grpSpPr>
          <a:xfrm>
            <a:off x="666749" y="1773238"/>
            <a:ext cx="8677276" cy="2966030"/>
            <a:chOff x="666749" y="1773238"/>
            <a:chExt cx="8677276" cy="2966030"/>
          </a:xfrm>
        </p:grpSpPr>
        <p:sp>
          <p:nvSpPr>
            <p:cNvPr id="1692" name="Google Shape;1692;p74"/>
            <p:cNvSpPr/>
            <p:nvPr/>
          </p:nvSpPr>
          <p:spPr>
            <a:xfrm>
              <a:off x="666749" y="1773238"/>
              <a:ext cx="8677276" cy="296603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93" name="Google Shape;1693;p74"/>
            <p:cNvPicPr preferRelativeResize="0"/>
            <p:nvPr/>
          </p:nvPicPr>
          <p:blipFill rotWithShape="1">
            <a:blip r:embed="rId3">
              <a:alphaModFix/>
            </a:blip>
            <a:srcRect b="0" l="2226" r="21806" t="0"/>
            <a:stretch/>
          </p:blipFill>
          <p:spPr>
            <a:xfrm>
              <a:off x="847725" y="1808820"/>
              <a:ext cx="8496300" cy="2851951"/>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grpSp>
        <p:nvGrpSpPr>
          <p:cNvPr id="1699" name="Google Shape;1699;p75"/>
          <p:cNvGrpSpPr/>
          <p:nvPr/>
        </p:nvGrpSpPr>
        <p:grpSpPr>
          <a:xfrm>
            <a:off x="450000" y="450000"/>
            <a:ext cx="9018000" cy="276999"/>
            <a:chOff x="450000" y="450000"/>
            <a:chExt cx="9018000" cy="276999"/>
          </a:xfrm>
        </p:grpSpPr>
        <p:sp>
          <p:nvSpPr>
            <p:cNvPr id="1700" name="Google Shape;1700;p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701" name="Google Shape;1701;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702" name="Google Shape;1702;p7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Loại bỏ mẫu huấn luyện hoặc tính năng có giá trị bị thiếu  </a:t>
            </a:r>
            <a:endParaRPr sz="1400">
              <a:solidFill>
                <a:schemeClr val="dk1"/>
              </a:solidFill>
              <a:latin typeface="Arial"/>
              <a:ea typeface="Arial"/>
              <a:cs typeface="Arial"/>
              <a:sym typeface="Arial"/>
            </a:endParaRPr>
          </a:p>
        </p:txBody>
      </p:sp>
      <p:grpSp>
        <p:nvGrpSpPr>
          <p:cNvPr id="1703" name="Google Shape;1703;p75"/>
          <p:cNvGrpSpPr/>
          <p:nvPr/>
        </p:nvGrpSpPr>
        <p:grpSpPr>
          <a:xfrm>
            <a:off x="666749" y="1773238"/>
            <a:ext cx="8677277" cy="2771886"/>
            <a:chOff x="666749" y="1773238"/>
            <a:chExt cx="8677277" cy="2771886"/>
          </a:xfrm>
        </p:grpSpPr>
        <p:sp>
          <p:nvSpPr>
            <p:cNvPr id="1704" name="Google Shape;1704;p75"/>
            <p:cNvSpPr/>
            <p:nvPr/>
          </p:nvSpPr>
          <p:spPr>
            <a:xfrm>
              <a:off x="666749" y="1773238"/>
              <a:ext cx="8677276" cy="27718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05" name="Google Shape;1705;p75"/>
            <p:cNvPicPr preferRelativeResize="0"/>
            <p:nvPr/>
          </p:nvPicPr>
          <p:blipFill rotWithShape="1">
            <a:blip r:embed="rId3">
              <a:alphaModFix/>
            </a:blip>
            <a:srcRect b="0" l="2223" r="21891" t="0"/>
            <a:stretch/>
          </p:blipFill>
          <p:spPr>
            <a:xfrm>
              <a:off x="847726" y="1809941"/>
              <a:ext cx="8496300" cy="2591167"/>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grpSp>
        <p:nvGrpSpPr>
          <p:cNvPr id="1711" name="Google Shape;1711;p76"/>
          <p:cNvGrpSpPr/>
          <p:nvPr/>
        </p:nvGrpSpPr>
        <p:grpSpPr>
          <a:xfrm>
            <a:off x="450000" y="450000"/>
            <a:ext cx="9018000" cy="276999"/>
            <a:chOff x="450000" y="450000"/>
            <a:chExt cx="9018000" cy="276999"/>
          </a:xfrm>
        </p:grpSpPr>
        <p:sp>
          <p:nvSpPr>
            <p:cNvPr id="1712" name="Google Shape;1712;p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713" name="Google Shape;1713;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714" name="Google Shape;1714;p7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Loại bỏ mẫu huấn luyện hoặc tính năng có giá trị bị thiếu  </a:t>
            </a:r>
            <a:endParaRPr sz="1400">
              <a:solidFill>
                <a:schemeClr val="dk1"/>
              </a:solidFill>
              <a:latin typeface="Arial"/>
              <a:ea typeface="Arial"/>
              <a:cs typeface="Arial"/>
              <a:sym typeface="Arial"/>
            </a:endParaRPr>
          </a:p>
        </p:txBody>
      </p:sp>
      <p:sp>
        <p:nvSpPr>
          <p:cNvPr id="1715" name="Google Shape;1715;p76"/>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xóa 3 giá trị NaN trở lên, hãy sử dụng thresh.</a:t>
            </a:r>
            <a:endParaRPr sz="1300">
              <a:solidFill>
                <a:srgbClr val="262626"/>
              </a:solidFill>
              <a:latin typeface="Arial"/>
              <a:ea typeface="Arial"/>
              <a:cs typeface="Arial"/>
              <a:sym typeface="Arial"/>
            </a:endParaRPr>
          </a:p>
        </p:txBody>
      </p:sp>
      <p:grpSp>
        <p:nvGrpSpPr>
          <p:cNvPr id="1716" name="Google Shape;1716;p76"/>
          <p:cNvGrpSpPr/>
          <p:nvPr/>
        </p:nvGrpSpPr>
        <p:grpSpPr>
          <a:xfrm>
            <a:off x="666749" y="2102887"/>
            <a:ext cx="8677276" cy="3162317"/>
            <a:chOff x="666749" y="2102887"/>
            <a:chExt cx="8677276" cy="3162317"/>
          </a:xfrm>
        </p:grpSpPr>
        <p:sp>
          <p:nvSpPr>
            <p:cNvPr id="1717" name="Google Shape;1717;p76"/>
            <p:cNvSpPr/>
            <p:nvPr/>
          </p:nvSpPr>
          <p:spPr>
            <a:xfrm>
              <a:off x="666749" y="2102887"/>
              <a:ext cx="8677276" cy="31623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18" name="Google Shape;1718;p76"/>
            <p:cNvPicPr preferRelativeResize="0"/>
            <p:nvPr/>
          </p:nvPicPr>
          <p:blipFill rotWithShape="1">
            <a:blip r:embed="rId3">
              <a:alphaModFix/>
            </a:blip>
            <a:srcRect b="0" l="2254" r="20809" t="0"/>
            <a:stretch/>
          </p:blipFill>
          <p:spPr>
            <a:xfrm>
              <a:off x="847724" y="2234149"/>
              <a:ext cx="8496301" cy="2887039"/>
            </a:xfrm>
            <a:prstGeom prst="rect">
              <a:avLst/>
            </a:prstGeom>
            <a:noFill/>
            <a:ln>
              <a:noFill/>
            </a:ln>
          </p:spPr>
        </p:pic>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grpSp>
        <p:nvGrpSpPr>
          <p:cNvPr id="1724" name="Google Shape;1724;p77"/>
          <p:cNvGrpSpPr/>
          <p:nvPr/>
        </p:nvGrpSpPr>
        <p:grpSpPr>
          <a:xfrm>
            <a:off x="450000" y="450000"/>
            <a:ext cx="9018000" cy="276999"/>
            <a:chOff x="450000" y="450000"/>
            <a:chExt cx="9018000" cy="276999"/>
          </a:xfrm>
        </p:grpSpPr>
        <p:sp>
          <p:nvSpPr>
            <p:cNvPr id="1725" name="Google Shape;1725;p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726" name="Google Shape;1726;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727" name="Google Shape;1727;p7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Loại bỏ mẫu huấn luyện hoặc tính năng có giá trị bị thiếu  </a:t>
            </a:r>
            <a:endParaRPr sz="1400">
              <a:solidFill>
                <a:schemeClr val="dk1"/>
              </a:solidFill>
              <a:latin typeface="Arial"/>
              <a:ea typeface="Arial"/>
              <a:cs typeface="Arial"/>
              <a:sym typeface="Arial"/>
            </a:endParaRPr>
          </a:p>
        </p:txBody>
      </p:sp>
      <p:grpSp>
        <p:nvGrpSpPr>
          <p:cNvPr id="1728" name="Google Shape;1728;p77"/>
          <p:cNvGrpSpPr/>
          <p:nvPr/>
        </p:nvGrpSpPr>
        <p:grpSpPr>
          <a:xfrm>
            <a:off x="666749" y="1773238"/>
            <a:ext cx="8677276" cy="2879898"/>
            <a:chOff x="666749" y="1773238"/>
            <a:chExt cx="8677276" cy="2879898"/>
          </a:xfrm>
        </p:grpSpPr>
        <p:sp>
          <p:nvSpPr>
            <p:cNvPr id="1729" name="Google Shape;1729;p77"/>
            <p:cNvSpPr/>
            <p:nvPr/>
          </p:nvSpPr>
          <p:spPr>
            <a:xfrm>
              <a:off x="666749" y="1773238"/>
              <a:ext cx="8677276" cy="28798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30" name="Google Shape;1730;p77"/>
            <p:cNvPicPr preferRelativeResize="0"/>
            <p:nvPr/>
          </p:nvPicPr>
          <p:blipFill rotWithShape="1">
            <a:blip r:embed="rId3">
              <a:alphaModFix/>
            </a:blip>
            <a:srcRect b="0" l="2271" r="23344" t="1675"/>
            <a:stretch/>
          </p:blipFill>
          <p:spPr>
            <a:xfrm>
              <a:off x="847725" y="1945458"/>
              <a:ext cx="8496300" cy="2591167"/>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grpSp>
        <p:nvGrpSpPr>
          <p:cNvPr id="1736" name="Google Shape;1736;p78"/>
          <p:cNvGrpSpPr/>
          <p:nvPr/>
        </p:nvGrpSpPr>
        <p:grpSpPr>
          <a:xfrm>
            <a:off x="450000" y="450000"/>
            <a:ext cx="9018000" cy="276999"/>
            <a:chOff x="450000" y="450000"/>
            <a:chExt cx="9018000" cy="276999"/>
          </a:xfrm>
        </p:grpSpPr>
        <p:sp>
          <p:nvSpPr>
            <p:cNvPr id="1737" name="Google Shape;1737;p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738" name="Google Shape;1738;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739" name="Google Shape;1739;p7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Loại bỏ mẫu huấn luyện hoặc tính năng có giá trị bị thiếu  </a:t>
            </a:r>
            <a:endParaRPr sz="1400">
              <a:solidFill>
                <a:schemeClr val="dk1"/>
              </a:solidFill>
              <a:latin typeface="Arial"/>
              <a:ea typeface="Arial"/>
              <a:cs typeface="Arial"/>
              <a:sym typeface="Arial"/>
            </a:endParaRPr>
          </a:p>
        </p:txBody>
      </p:sp>
      <p:sp>
        <p:nvSpPr>
          <p:cNvPr id="1740" name="Google Shape;1740;p78"/>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xóa một hàng có NaN trên một cột nhất định, hãy sử dụng subset.</a:t>
            </a:r>
            <a:endParaRPr sz="1300">
              <a:solidFill>
                <a:srgbClr val="262626"/>
              </a:solidFill>
              <a:latin typeface="Arial"/>
              <a:ea typeface="Arial"/>
              <a:cs typeface="Arial"/>
              <a:sym typeface="Arial"/>
            </a:endParaRPr>
          </a:p>
        </p:txBody>
      </p:sp>
      <p:grpSp>
        <p:nvGrpSpPr>
          <p:cNvPr id="1741" name="Google Shape;1741;p78"/>
          <p:cNvGrpSpPr/>
          <p:nvPr/>
        </p:nvGrpSpPr>
        <p:grpSpPr>
          <a:xfrm>
            <a:off x="666749" y="2060848"/>
            <a:ext cx="8677276" cy="4205838"/>
            <a:chOff x="666749" y="2102887"/>
            <a:chExt cx="8677276" cy="4205838"/>
          </a:xfrm>
        </p:grpSpPr>
        <p:sp>
          <p:nvSpPr>
            <p:cNvPr id="1742" name="Google Shape;1742;p78"/>
            <p:cNvSpPr/>
            <p:nvPr/>
          </p:nvSpPr>
          <p:spPr>
            <a:xfrm>
              <a:off x="666749" y="2102887"/>
              <a:ext cx="8677276" cy="420583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43" name="Google Shape;1743;p78"/>
            <p:cNvPicPr preferRelativeResize="0"/>
            <p:nvPr/>
          </p:nvPicPr>
          <p:blipFill rotWithShape="1">
            <a:blip r:embed="rId3">
              <a:alphaModFix/>
            </a:blip>
            <a:srcRect b="3197" l="2331" r="19554" t="0"/>
            <a:stretch/>
          </p:blipFill>
          <p:spPr>
            <a:xfrm>
              <a:off x="847724" y="2201940"/>
              <a:ext cx="8496301" cy="3963364"/>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grpSp>
        <p:nvGrpSpPr>
          <p:cNvPr id="1749" name="Google Shape;1749;p79"/>
          <p:cNvGrpSpPr/>
          <p:nvPr/>
        </p:nvGrpSpPr>
        <p:grpSpPr>
          <a:xfrm>
            <a:off x="450000" y="450000"/>
            <a:ext cx="9018000" cy="276999"/>
            <a:chOff x="450000" y="450000"/>
            <a:chExt cx="9018000" cy="276999"/>
          </a:xfrm>
        </p:grpSpPr>
        <p:sp>
          <p:nvSpPr>
            <p:cNvPr id="1750" name="Google Shape;1750;p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751" name="Google Shape;1751;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752" name="Google Shape;1752;p7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Thay thế</a:t>
            </a:r>
            <a:endParaRPr sz="1400">
              <a:solidFill>
                <a:schemeClr val="dk1"/>
              </a:solidFill>
              <a:latin typeface="Arial"/>
              <a:ea typeface="Arial"/>
              <a:cs typeface="Arial"/>
              <a:sym typeface="Arial"/>
            </a:endParaRPr>
          </a:p>
        </p:txBody>
      </p:sp>
      <p:sp>
        <p:nvSpPr>
          <p:cNvPr id="1753" name="Google Shape;1753;p79"/>
          <p:cNvSpPr/>
          <p:nvPr/>
        </p:nvSpPr>
        <p:spPr>
          <a:xfrm>
            <a:off x="671261" y="1700808"/>
            <a:ext cx="8632825" cy="945625"/>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Đôi khi rất khó để xóa một mẫu huấn luyện hoặc một cột nào đó vì nó mất quá nhiều dữ liệu hữu ích. Nếu vậy, hãy ước tính các giá trị còn thiếu từ các mẫu huấn luyện khác trong bộ dữ liệu bằng cách kriging. Phương thức được sử dụng phổ biến nhất là gán với giá trị trung bình, đó là thay đổi giá trị còn thiếu thành giá trị trung bình tổng thể của một cột nhất định. Trong scikit-learn, sử dụng lớp SimpleImputer.  </a:t>
            </a:r>
            <a:endParaRPr/>
          </a:p>
        </p:txBody>
      </p:sp>
      <p:grpSp>
        <p:nvGrpSpPr>
          <p:cNvPr id="1754" name="Google Shape;1754;p79"/>
          <p:cNvGrpSpPr/>
          <p:nvPr/>
        </p:nvGrpSpPr>
        <p:grpSpPr>
          <a:xfrm>
            <a:off x="666749" y="2703053"/>
            <a:ext cx="8677276" cy="2886188"/>
            <a:chOff x="666749" y="2703053"/>
            <a:chExt cx="8677276" cy="2886188"/>
          </a:xfrm>
        </p:grpSpPr>
        <p:sp>
          <p:nvSpPr>
            <p:cNvPr id="1755" name="Google Shape;1755;p79"/>
            <p:cNvSpPr/>
            <p:nvPr/>
          </p:nvSpPr>
          <p:spPr>
            <a:xfrm>
              <a:off x="666749" y="2703053"/>
              <a:ext cx="8677276" cy="288618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56" name="Google Shape;1756;p79"/>
            <p:cNvPicPr preferRelativeResize="0"/>
            <p:nvPr/>
          </p:nvPicPr>
          <p:blipFill rotWithShape="1">
            <a:blip r:embed="rId3">
              <a:alphaModFix/>
            </a:blip>
            <a:srcRect b="3546" l="1534" r="21634" t="2201"/>
            <a:stretch/>
          </p:blipFill>
          <p:spPr>
            <a:xfrm>
              <a:off x="847724" y="2821258"/>
              <a:ext cx="8496301" cy="2598235"/>
            </a:xfrm>
            <a:prstGeom prst="rect">
              <a:avLst/>
            </a:prstGeom>
            <a:noFill/>
            <a:ln>
              <a:noFill/>
            </a:ln>
          </p:spPr>
        </p:pic>
        <p:sp>
          <p:nvSpPr>
            <p:cNvPr id="1757" name="Google Shape;1757;p79"/>
            <p:cNvSpPr/>
            <p:nvPr/>
          </p:nvSpPr>
          <p:spPr>
            <a:xfrm>
              <a:off x="1531032" y="4146147"/>
              <a:ext cx="5364596" cy="345461"/>
            </a:xfrm>
            <a:prstGeom prst="rect">
              <a:avLst/>
            </a:prstGeom>
            <a:solidFill>
              <a:schemeClr val="lt1"/>
            </a:solid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Impute with using df.values.</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8"/>
          <p:cNvGrpSpPr/>
          <p:nvPr/>
        </p:nvGrpSpPr>
        <p:grpSpPr>
          <a:xfrm>
            <a:off x="450000" y="450000"/>
            <a:ext cx="9018000" cy="276999"/>
            <a:chOff x="450000" y="450000"/>
            <a:chExt cx="9018000" cy="276999"/>
          </a:xfrm>
        </p:grpSpPr>
        <p:sp>
          <p:nvSpPr>
            <p:cNvPr id="278" name="Google Shape;278;p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Học máy là gì?</a:t>
              </a:r>
              <a:endParaRPr sz="1800">
                <a:solidFill>
                  <a:schemeClr val="lt1"/>
                </a:solidFill>
                <a:latin typeface="Arial"/>
                <a:ea typeface="Arial"/>
                <a:cs typeface="Arial"/>
                <a:sym typeface="Arial"/>
              </a:endParaRPr>
            </a:p>
          </p:txBody>
        </p:sp>
        <p:sp>
          <p:nvSpPr>
            <p:cNvPr id="279" name="Google Shape;279;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80" name="Google Shape;280;p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Thống kê và học máy từ góc độ phân tích dữ liệu</a:t>
            </a:r>
            <a:endParaRPr sz="1400">
              <a:solidFill>
                <a:schemeClr val="dk1"/>
              </a:solidFill>
              <a:latin typeface="Arial"/>
              <a:ea typeface="Arial"/>
              <a:cs typeface="Arial"/>
              <a:sym typeface="Arial"/>
            </a:endParaRPr>
          </a:p>
        </p:txBody>
      </p:sp>
      <p:sp>
        <p:nvSpPr>
          <p:cNvPr id="281" name="Google Shape;281;p8"/>
          <p:cNvSpPr/>
          <p:nvPr/>
        </p:nvSpPr>
        <p:spPr>
          <a:xfrm>
            <a:off x="2510591" y="5938559"/>
            <a:ext cx="483337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Kết nối giữa học máy và các loại hình nghiên cứu khác nhau</a:t>
            </a:r>
            <a:endParaRPr sz="1400">
              <a:solidFill>
                <a:schemeClr val="dk1"/>
              </a:solidFill>
              <a:latin typeface="Arial"/>
              <a:ea typeface="Arial"/>
              <a:cs typeface="Arial"/>
              <a:sym typeface="Arial"/>
            </a:endParaRPr>
          </a:p>
        </p:txBody>
      </p:sp>
      <p:grpSp>
        <p:nvGrpSpPr>
          <p:cNvPr id="282" name="Google Shape;282;p8"/>
          <p:cNvGrpSpPr/>
          <p:nvPr/>
        </p:nvGrpSpPr>
        <p:grpSpPr>
          <a:xfrm>
            <a:off x="2013812" y="1816989"/>
            <a:ext cx="5657602" cy="3945942"/>
            <a:chOff x="1939735" y="1816989"/>
            <a:chExt cx="5657602" cy="3945942"/>
          </a:xfrm>
        </p:grpSpPr>
        <p:pic>
          <p:nvPicPr>
            <p:cNvPr id="283" name="Google Shape;283;p8"/>
            <p:cNvPicPr preferRelativeResize="0"/>
            <p:nvPr/>
          </p:nvPicPr>
          <p:blipFill rotWithShape="1">
            <a:blip r:embed="rId3">
              <a:alphaModFix/>
            </a:blip>
            <a:srcRect b="0" l="0" r="0" t="0"/>
            <a:stretch/>
          </p:blipFill>
          <p:spPr>
            <a:xfrm>
              <a:off x="1939735" y="1946507"/>
              <a:ext cx="5657602" cy="3816424"/>
            </a:xfrm>
            <a:prstGeom prst="rect">
              <a:avLst/>
            </a:prstGeom>
            <a:noFill/>
            <a:ln>
              <a:noFill/>
            </a:ln>
          </p:spPr>
        </p:pic>
        <p:sp>
          <p:nvSpPr>
            <p:cNvPr id="284" name="Google Shape;284;p8"/>
            <p:cNvSpPr txBox="1"/>
            <p:nvPr/>
          </p:nvSpPr>
          <p:spPr>
            <a:xfrm>
              <a:off x="2770284" y="2736383"/>
              <a:ext cx="75373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Thống kê</a:t>
              </a:r>
              <a:endParaRPr sz="1100">
                <a:solidFill>
                  <a:schemeClr val="dk1"/>
                </a:solidFill>
                <a:latin typeface="Arial"/>
                <a:ea typeface="Arial"/>
                <a:cs typeface="Arial"/>
                <a:sym typeface="Arial"/>
              </a:endParaRPr>
            </a:p>
          </p:txBody>
        </p:sp>
        <p:sp>
          <p:nvSpPr>
            <p:cNvPr id="285" name="Google Shape;285;p8"/>
            <p:cNvSpPr/>
            <p:nvPr/>
          </p:nvSpPr>
          <p:spPr>
            <a:xfrm>
              <a:off x="5463951" y="2368257"/>
              <a:ext cx="1160895" cy="261610"/>
            </a:xfrm>
            <a:custGeom>
              <a:rect b="b" l="l" r="r" t="t"/>
              <a:pathLst>
                <a:path extrusionOk="0" h="415498" w="1518410">
                  <a:moveTo>
                    <a:pt x="0" y="0"/>
                  </a:moveTo>
                  <a:lnTo>
                    <a:pt x="1339340" y="53340"/>
                  </a:lnTo>
                  <a:lnTo>
                    <a:pt x="1518410" y="411688"/>
                  </a:lnTo>
                  <a:lnTo>
                    <a:pt x="0" y="415498"/>
                  </a:lnTo>
                  <a:lnTo>
                    <a:pt x="0" y="0"/>
                  </a:lnTo>
                  <a:close/>
                </a:path>
              </a:pathLst>
            </a:cu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Trí tuệ nhân tạo</a:t>
              </a:r>
              <a:endParaRPr sz="1100">
                <a:solidFill>
                  <a:schemeClr val="dk1"/>
                </a:solidFill>
                <a:latin typeface="Arial"/>
                <a:ea typeface="Arial"/>
                <a:cs typeface="Arial"/>
                <a:sym typeface="Arial"/>
              </a:endParaRPr>
            </a:p>
          </p:txBody>
        </p:sp>
        <p:sp>
          <p:nvSpPr>
            <p:cNvPr id="286" name="Google Shape;286;p8"/>
            <p:cNvSpPr txBox="1"/>
            <p:nvPr/>
          </p:nvSpPr>
          <p:spPr>
            <a:xfrm>
              <a:off x="2049083" y="4543506"/>
              <a:ext cx="75373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Khoa học</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Dữ liệu</a:t>
              </a:r>
              <a:endParaRPr sz="1100">
                <a:solidFill>
                  <a:schemeClr val="dk1"/>
                </a:solidFill>
                <a:latin typeface="Arial"/>
                <a:ea typeface="Arial"/>
                <a:cs typeface="Arial"/>
                <a:sym typeface="Arial"/>
              </a:endParaRPr>
            </a:p>
          </p:txBody>
        </p:sp>
        <p:sp>
          <p:nvSpPr>
            <p:cNvPr id="287" name="Google Shape;287;p8"/>
            <p:cNvSpPr/>
            <p:nvPr/>
          </p:nvSpPr>
          <p:spPr>
            <a:xfrm>
              <a:off x="3332053" y="4250763"/>
              <a:ext cx="917018" cy="216024"/>
            </a:xfrm>
            <a:custGeom>
              <a:rect b="b" l="l" r="r" t="t"/>
              <a:pathLst>
                <a:path extrusionOk="0" h="216024" w="917018">
                  <a:moveTo>
                    <a:pt x="0" y="0"/>
                  </a:moveTo>
                  <a:lnTo>
                    <a:pt x="917018" y="68580"/>
                  </a:lnTo>
                  <a:cubicBezTo>
                    <a:pt x="916171" y="112648"/>
                    <a:pt x="902625" y="133856"/>
                    <a:pt x="901778" y="177924"/>
                  </a:cubicBezTo>
                  <a:lnTo>
                    <a:pt x="0" y="216024"/>
                  </a:lnTo>
                  <a:lnTo>
                    <a:pt x="0" y="0"/>
                  </a:lnTo>
                  <a:close/>
                </a:path>
              </a:pathLst>
            </a:custGeom>
            <a:solidFill>
              <a:srgbClr val="E7DC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8"/>
            <p:cNvSpPr txBox="1"/>
            <p:nvPr/>
          </p:nvSpPr>
          <p:spPr>
            <a:xfrm>
              <a:off x="2933119" y="4257092"/>
              <a:ext cx="753732" cy="6001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Khai phá </a:t>
              </a:r>
              <a:endParaRPr sz="1100">
                <a:solidFill>
                  <a:schemeClr val="dk1"/>
                </a:solidFill>
                <a:latin typeface="Arial"/>
                <a:ea typeface="Arial"/>
                <a:cs typeface="Arial"/>
                <a:sym typeface="Arial"/>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dữ liệu</a:t>
              </a:r>
              <a:br>
                <a:rPr lang="en-US"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p:txBody>
        </p:sp>
        <p:sp>
          <p:nvSpPr>
            <p:cNvPr id="289" name="Google Shape;289;p8"/>
            <p:cNvSpPr txBox="1"/>
            <p:nvPr/>
          </p:nvSpPr>
          <p:spPr>
            <a:xfrm>
              <a:off x="3468715" y="4804710"/>
              <a:ext cx="97174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Cơ sở dữ liệu</a:t>
              </a:r>
              <a:endParaRPr sz="1100">
                <a:solidFill>
                  <a:schemeClr val="dk1"/>
                </a:solidFill>
                <a:latin typeface="Arial"/>
                <a:ea typeface="Arial"/>
                <a:cs typeface="Arial"/>
                <a:sym typeface="Arial"/>
              </a:endParaRPr>
            </a:p>
          </p:txBody>
        </p:sp>
        <p:sp>
          <p:nvSpPr>
            <p:cNvPr id="290" name="Google Shape;290;p8"/>
            <p:cNvSpPr txBox="1"/>
            <p:nvPr/>
          </p:nvSpPr>
          <p:spPr>
            <a:xfrm>
              <a:off x="3789213" y="2108252"/>
              <a:ext cx="85953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Nhận dạng</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nét</a:t>
              </a:r>
              <a:endParaRPr sz="1100">
                <a:solidFill>
                  <a:schemeClr val="dk1"/>
                </a:solidFill>
                <a:latin typeface="Arial"/>
                <a:ea typeface="Arial"/>
                <a:cs typeface="Arial"/>
                <a:sym typeface="Arial"/>
              </a:endParaRPr>
            </a:p>
          </p:txBody>
        </p:sp>
        <p:sp>
          <p:nvSpPr>
            <p:cNvPr id="291" name="Google Shape;291;p8"/>
            <p:cNvSpPr txBox="1"/>
            <p:nvPr/>
          </p:nvSpPr>
          <p:spPr>
            <a:xfrm>
              <a:off x="5065738" y="3486490"/>
              <a:ext cx="96372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Học máy</a:t>
              </a:r>
              <a:endParaRPr sz="1600">
                <a:solidFill>
                  <a:schemeClr val="lt1"/>
                </a:solidFill>
                <a:latin typeface="Arial"/>
                <a:ea typeface="Arial"/>
                <a:cs typeface="Arial"/>
                <a:sym typeface="Arial"/>
              </a:endParaRPr>
            </a:p>
          </p:txBody>
        </p:sp>
        <p:sp>
          <p:nvSpPr>
            <p:cNvPr id="292" name="Google Shape;292;p8"/>
            <p:cNvSpPr txBox="1"/>
            <p:nvPr/>
          </p:nvSpPr>
          <p:spPr>
            <a:xfrm>
              <a:off x="5375755" y="4014835"/>
              <a:ext cx="42351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Học</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sâu</a:t>
              </a:r>
              <a:endParaRPr sz="1100">
                <a:solidFill>
                  <a:schemeClr val="lt1"/>
                </a:solidFill>
                <a:latin typeface="Arial"/>
                <a:ea typeface="Arial"/>
                <a:cs typeface="Arial"/>
                <a:sym typeface="Arial"/>
              </a:endParaRPr>
            </a:p>
          </p:txBody>
        </p:sp>
        <p:sp>
          <p:nvSpPr>
            <p:cNvPr id="293" name="Google Shape;293;p8"/>
            <p:cNvSpPr txBox="1"/>
            <p:nvPr/>
          </p:nvSpPr>
          <p:spPr>
            <a:xfrm>
              <a:off x="5957531" y="4824400"/>
              <a:ext cx="1374094"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Điện toán trong</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Khoa học thần kinh</a:t>
              </a:r>
              <a:endParaRPr sz="1100">
                <a:solidFill>
                  <a:schemeClr val="dk1"/>
                </a:solidFill>
                <a:latin typeface="Arial"/>
                <a:ea typeface="Arial"/>
                <a:cs typeface="Arial"/>
                <a:sym typeface="Arial"/>
              </a:endParaRPr>
            </a:p>
          </p:txBody>
        </p:sp>
        <p:sp>
          <p:nvSpPr>
            <p:cNvPr id="294" name="Google Shape;294;p8"/>
            <p:cNvSpPr/>
            <p:nvPr/>
          </p:nvSpPr>
          <p:spPr>
            <a:xfrm rot="-9385963">
              <a:off x="2169664" y="2603888"/>
              <a:ext cx="4334788" cy="1910599"/>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grpSp>
        <p:nvGrpSpPr>
          <p:cNvPr id="1763" name="Google Shape;1763;p80"/>
          <p:cNvGrpSpPr/>
          <p:nvPr/>
        </p:nvGrpSpPr>
        <p:grpSpPr>
          <a:xfrm>
            <a:off x="450000" y="450000"/>
            <a:ext cx="9018000" cy="276999"/>
            <a:chOff x="450000" y="450000"/>
            <a:chExt cx="9018000" cy="276999"/>
          </a:xfrm>
        </p:grpSpPr>
        <p:sp>
          <p:nvSpPr>
            <p:cNvPr id="1764" name="Google Shape;1764;p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765" name="Google Shape;1765;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766" name="Google Shape;1766;p8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Thay thế</a:t>
            </a:r>
            <a:endParaRPr sz="1400">
              <a:solidFill>
                <a:schemeClr val="dk1"/>
              </a:solidFill>
              <a:latin typeface="Arial"/>
              <a:ea typeface="Arial"/>
              <a:cs typeface="Arial"/>
              <a:sym typeface="Arial"/>
            </a:endParaRPr>
          </a:p>
        </p:txBody>
      </p:sp>
      <p:grpSp>
        <p:nvGrpSpPr>
          <p:cNvPr id="1767" name="Google Shape;1767;p80"/>
          <p:cNvGrpSpPr/>
          <p:nvPr/>
        </p:nvGrpSpPr>
        <p:grpSpPr>
          <a:xfrm>
            <a:off x="666749" y="1773238"/>
            <a:ext cx="8677276" cy="3534742"/>
            <a:chOff x="666749" y="1773238"/>
            <a:chExt cx="8677276" cy="3534742"/>
          </a:xfrm>
        </p:grpSpPr>
        <p:sp>
          <p:nvSpPr>
            <p:cNvPr id="1768" name="Google Shape;1768;p80"/>
            <p:cNvSpPr/>
            <p:nvPr/>
          </p:nvSpPr>
          <p:spPr>
            <a:xfrm>
              <a:off x="666749" y="1773238"/>
              <a:ext cx="8677276" cy="35347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69" name="Google Shape;1769;p80"/>
            <p:cNvPicPr preferRelativeResize="0"/>
            <p:nvPr/>
          </p:nvPicPr>
          <p:blipFill rotWithShape="1">
            <a:blip r:embed="rId3">
              <a:alphaModFix/>
            </a:blip>
            <a:srcRect b="0" l="1571" r="24549" t="919"/>
            <a:stretch/>
          </p:blipFill>
          <p:spPr>
            <a:xfrm>
              <a:off x="847724" y="1839950"/>
              <a:ext cx="8496301" cy="3353245"/>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grpSp>
        <p:nvGrpSpPr>
          <p:cNvPr id="1775" name="Google Shape;1775;p81"/>
          <p:cNvGrpSpPr/>
          <p:nvPr/>
        </p:nvGrpSpPr>
        <p:grpSpPr>
          <a:xfrm>
            <a:off x="450000" y="450000"/>
            <a:ext cx="9018000" cy="276999"/>
            <a:chOff x="450000" y="450000"/>
            <a:chExt cx="9018000" cy="276999"/>
          </a:xfrm>
        </p:grpSpPr>
        <p:sp>
          <p:nvSpPr>
            <p:cNvPr id="1776" name="Google Shape;1776;p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777" name="Google Shape;1777;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778" name="Google Shape;1778;p8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Thay thế</a:t>
            </a:r>
            <a:endParaRPr sz="1400">
              <a:solidFill>
                <a:schemeClr val="dk1"/>
              </a:solidFill>
              <a:latin typeface="Arial"/>
              <a:ea typeface="Arial"/>
              <a:cs typeface="Arial"/>
              <a:sym typeface="Arial"/>
            </a:endParaRPr>
          </a:p>
        </p:txBody>
      </p:sp>
      <p:grpSp>
        <p:nvGrpSpPr>
          <p:cNvPr id="1779" name="Google Shape;1779;p81"/>
          <p:cNvGrpSpPr/>
          <p:nvPr/>
        </p:nvGrpSpPr>
        <p:grpSpPr>
          <a:xfrm>
            <a:off x="666749" y="1773238"/>
            <a:ext cx="8677277" cy="2339838"/>
            <a:chOff x="666749" y="1773238"/>
            <a:chExt cx="8677277" cy="2339838"/>
          </a:xfrm>
        </p:grpSpPr>
        <p:sp>
          <p:nvSpPr>
            <p:cNvPr id="1780" name="Google Shape;1780;p81"/>
            <p:cNvSpPr/>
            <p:nvPr/>
          </p:nvSpPr>
          <p:spPr>
            <a:xfrm>
              <a:off x="666749" y="1773238"/>
              <a:ext cx="8677276" cy="233983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81" name="Google Shape;1781;p81"/>
            <p:cNvPicPr preferRelativeResize="0"/>
            <p:nvPr/>
          </p:nvPicPr>
          <p:blipFill rotWithShape="1">
            <a:blip r:embed="rId3">
              <a:alphaModFix/>
            </a:blip>
            <a:srcRect b="0" l="1498" r="24322" t="2124"/>
            <a:stretch/>
          </p:blipFill>
          <p:spPr>
            <a:xfrm>
              <a:off x="847726" y="1851102"/>
              <a:ext cx="8496300" cy="2081954"/>
            </a:xfrm>
            <a:prstGeom prst="rect">
              <a:avLst/>
            </a:prstGeom>
            <a:noFill/>
            <a:ln>
              <a:noFill/>
            </a:ln>
          </p:spPr>
        </p:pic>
      </p:grpSp>
      <p:grpSp>
        <p:nvGrpSpPr>
          <p:cNvPr id="1782" name="Google Shape;1782;p81"/>
          <p:cNvGrpSpPr/>
          <p:nvPr/>
        </p:nvGrpSpPr>
        <p:grpSpPr>
          <a:xfrm>
            <a:off x="666750" y="4221088"/>
            <a:ext cx="8677275" cy="755579"/>
            <a:chOff x="559817" y="3081410"/>
            <a:chExt cx="8677275" cy="755579"/>
          </a:xfrm>
        </p:grpSpPr>
        <p:sp>
          <p:nvSpPr>
            <p:cNvPr id="1783" name="Google Shape;1783;p81"/>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784" name="Google Shape;1784;p81"/>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1785" name="Google Shape;1785;p81"/>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45</a:t>
              </a:r>
              <a:endParaRPr/>
            </a:p>
          </p:txBody>
        </p:sp>
        <p:sp>
          <p:nvSpPr>
            <p:cNvPr id="1786" name="Google Shape;1786;p81"/>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Kiểm tra xem nó có phải là giá trị trung bình của cột không.</a:t>
              </a:r>
              <a:endParaRPr sz="1400">
                <a:solidFill>
                  <a:srgbClr val="262626"/>
                </a:solidFill>
                <a:latin typeface="Arial"/>
                <a:ea typeface="Arial"/>
                <a:cs typeface="Arial"/>
                <a:sym typeface="Arial"/>
              </a:endParaRPr>
            </a:p>
          </p:txBody>
        </p:sp>
      </p:grpSp>
      <p:sp>
        <p:nvSpPr>
          <p:cNvPr id="1787" name="Google Shape;1787;p81"/>
          <p:cNvSpPr/>
          <p:nvPr/>
        </p:nvSpPr>
        <p:spPr>
          <a:xfrm>
            <a:off x="671261" y="5063333"/>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chiến lược tham số, trung vị và most_frequent cũng có thể được đặt.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grpSp>
        <p:nvGrpSpPr>
          <p:cNvPr id="1793" name="Google Shape;1793;p82"/>
          <p:cNvGrpSpPr/>
          <p:nvPr/>
        </p:nvGrpSpPr>
        <p:grpSpPr>
          <a:xfrm>
            <a:off x="450000" y="450000"/>
            <a:ext cx="9018000" cy="276999"/>
            <a:chOff x="450000" y="450000"/>
            <a:chExt cx="9018000" cy="276999"/>
          </a:xfrm>
        </p:grpSpPr>
        <p:sp>
          <p:nvSpPr>
            <p:cNvPr id="1794" name="Google Shape;1794;p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795" name="Google Shape;1795;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796" name="Google Shape;1796;p82"/>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Đánh giá về API estimator của scikit-learn</a:t>
            </a:r>
            <a:endParaRPr sz="1400">
              <a:solidFill>
                <a:schemeClr val="dk1"/>
              </a:solidFill>
              <a:latin typeface="Arial"/>
              <a:ea typeface="Arial"/>
              <a:cs typeface="Arial"/>
              <a:sym typeface="Arial"/>
            </a:endParaRPr>
          </a:p>
        </p:txBody>
      </p:sp>
      <p:sp>
        <p:nvSpPr>
          <p:cNvPr id="1797" name="Google Shape;1797;p82"/>
          <p:cNvSpPr/>
          <p:nvPr/>
        </p:nvSpPr>
        <p:spPr>
          <a:xfrm>
            <a:off x="671261" y="1700808"/>
            <a:ext cx="8632825" cy="185869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thế giá trị còn thiếu của bộ dữ liệu bằng cách sử dụng lớp SimpleImputer của scikit-learn từ mệnh đề trước.</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Lớp SimpleImputer là một lớp biến áp của scikit-learn được sử dụng để chuyển đổi dữ liệu.</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Hai phương thức chính cho công cụ ước tính bao gồm fit và transform.</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Sử dụng phương thức fit để tìm hiểu tham số model trong dữ liệu huấn luyện.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Sử dụng phương thức transform để chuyển đổi dữ liệu thành tham số đã học.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Mảng dữ liệu để chuyển đổi phải giống với số lượng tính năng dữ liệu được sử dụng trong học mô hình.</a:t>
            </a:r>
            <a:endParaRPr sz="1300">
              <a:solidFill>
                <a:srgbClr val="262626"/>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grpSp>
        <p:nvGrpSpPr>
          <p:cNvPr id="1803" name="Google Shape;1803;p83"/>
          <p:cNvGrpSpPr/>
          <p:nvPr/>
        </p:nvGrpSpPr>
        <p:grpSpPr>
          <a:xfrm>
            <a:off x="450000" y="450000"/>
            <a:ext cx="9018000" cy="276999"/>
            <a:chOff x="450000" y="450000"/>
            <a:chExt cx="9018000" cy="276999"/>
          </a:xfrm>
        </p:grpSpPr>
        <p:sp>
          <p:nvSpPr>
            <p:cNvPr id="1804" name="Google Shape;1804;p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805" name="Google Shape;1805;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806" name="Google Shape;1806;p83"/>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dữ liệu phân loại</a:t>
            </a:r>
            <a:endParaRPr sz="1400">
              <a:solidFill>
                <a:schemeClr val="dk1"/>
              </a:solidFill>
              <a:latin typeface="Arial"/>
              <a:ea typeface="Arial"/>
              <a:cs typeface="Arial"/>
              <a:sym typeface="Arial"/>
            </a:endParaRPr>
          </a:p>
        </p:txBody>
      </p:sp>
      <p:sp>
        <p:nvSpPr>
          <p:cNvPr id="1807" name="Google Shape;1807;p83"/>
          <p:cNvSpPr/>
          <p:nvPr/>
        </p:nvSpPr>
        <p:spPr>
          <a:xfrm>
            <a:off x="671261" y="1700808"/>
            <a:ext cx="8632825" cy="2961562"/>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thường được phân loại thành các thang đo phân loại và liên tục tùy thuộc vào tính năng của chúng.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nghệ thuật và khoa học xã hội, bảng câu hỏi chủ yếu được sử dụng để thu thập dữ liệu.</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Thang đo phân loại</a:t>
            </a:r>
            <a:endParaRPr b="1" sz="1300">
              <a:solidFill>
                <a:srgbClr val="1429A0"/>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là một thang đo có thể phân biệt dữ liệu thành các loại khác nhau và được phân loại thành thang đo danh nghĩa và thứ tự.</a:t>
            </a:r>
            <a:endParaRPr/>
          </a:p>
          <a:p>
            <a:pPr indent="-182526" lvl="1" marL="182526" marR="0" rtl="0" algn="l">
              <a:spcBef>
                <a:spcPts val="800"/>
              </a:spcBef>
              <a:spcAft>
                <a:spcPts val="0"/>
              </a:spcAft>
              <a:buClr>
                <a:srgbClr val="193EB0"/>
              </a:buClr>
              <a:buSzPts val="1300"/>
              <a:buFont typeface="Arial"/>
              <a:buChar char="‣"/>
            </a:pPr>
            <a:r>
              <a:rPr b="1" i="0" lang="en-US" sz="1300" u="none" cap="none" strike="noStrike">
                <a:solidFill>
                  <a:srgbClr val="1429A0"/>
                </a:solidFill>
                <a:latin typeface="Arial"/>
                <a:ea typeface="Arial"/>
                <a:cs typeface="Arial"/>
                <a:sym typeface="Arial"/>
              </a:rPr>
              <a:t>Quy mô liên tục</a:t>
            </a:r>
            <a:endParaRPr b="1" i="0" sz="1300" u="none" cap="none" strike="noStrike">
              <a:solidFill>
                <a:srgbClr val="1429A0"/>
              </a:solidFill>
              <a:latin typeface="Arial"/>
              <a:ea typeface="Arial"/>
              <a:cs typeface="Arial"/>
              <a:sym typeface="Arial"/>
            </a:endParaRPr>
          </a:p>
          <a:p>
            <a:pPr indent="-180975" lvl="1" marL="361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Đây là thang đo phân chia dữ liệu được liên kết thành mục đích của cuộc khảo sát. Nó được phân loại thành các thang đo khoảng thời gian và tỷ lệ.</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bộ dữ liệu thực tế sẽ bao gồm nhiều hơn một tính năng phân loại. Như đã giải thích trước đó, dữ liệu phân loại sẽ phân loại các tính năng tuần tự và không tuần tự. Thang đo thứ tự có thể được gọi là tỷ lệ phân loại tuần tự có thể tạo các đối tượng mảng với các chuỗi.</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grpSp>
        <p:nvGrpSpPr>
          <p:cNvPr id="1813" name="Google Shape;1813;p84"/>
          <p:cNvGrpSpPr/>
          <p:nvPr/>
        </p:nvGrpSpPr>
        <p:grpSpPr>
          <a:xfrm>
            <a:off x="450000" y="450000"/>
            <a:ext cx="9018000" cy="276999"/>
            <a:chOff x="450000" y="450000"/>
            <a:chExt cx="9018000" cy="276999"/>
          </a:xfrm>
        </p:grpSpPr>
        <p:sp>
          <p:nvSpPr>
            <p:cNvPr id="1814" name="Google Shape;1814;p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815" name="Google Shape;1815;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816" name="Google Shape;1816;p84"/>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dữ liệu phân loại</a:t>
            </a:r>
            <a:endParaRPr sz="1400">
              <a:solidFill>
                <a:schemeClr val="dk1"/>
              </a:solidFill>
              <a:latin typeface="Arial"/>
              <a:ea typeface="Arial"/>
              <a:cs typeface="Arial"/>
              <a:sym typeface="Arial"/>
            </a:endParaRPr>
          </a:p>
        </p:txBody>
      </p:sp>
      <p:grpSp>
        <p:nvGrpSpPr>
          <p:cNvPr id="1817" name="Google Shape;1817;p84"/>
          <p:cNvGrpSpPr/>
          <p:nvPr/>
        </p:nvGrpSpPr>
        <p:grpSpPr>
          <a:xfrm>
            <a:off x="666749" y="1773238"/>
            <a:ext cx="8677276" cy="3095922"/>
            <a:chOff x="666749" y="1773238"/>
            <a:chExt cx="8677276" cy="3095922"/>
          </a:xfrm>
        </p:grpSpPr>
        <p:sp>
          <p:nvSpPr>
            <p:cNvPr id="1818" name="Google Shape;1818;p84"/>
            <p:cNvSpPr/>
            <p:nvPr/>
          </p:nvSpPr>
          <p:spPr>
            <a:xfrm>
              <a:off x="666749" y="1773238"/>
              <a:ext cx="8677276" cy="309592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19" name="Google Shape;1819;p84"/>
            <p:cNvPicPr preferRelativeResize="0"/>
            <p:nvPr/>
          </p:nvPicPr>
          <p:blipFill rotWithShape="1">
            <a:blip r:embed="rId3">
              <a:alphaModFix/>
            </a:blip>
            <a:srcRect b="0" l="1580" r="24226" t="0"/>
            <a:stretch/>
          </p:blipFill>
          <p:spPr>
            <a:xfrm>
              <a:off x="847725" y="1832810"/>
              <a:ext cx="8496300" cy="2928338"/>
            </a:xfrm>
            <a:prstGeom prst="rect">
              <a:avLst/>
            </a:prstGeom>
            <a:noFill/>
            <a:ln>
              <a:noFill/>
            </a:ln>
          </p:spPr>
        </p:pic>
      </p:grpSp>
      <p:sp>
        <p:nvSpPr>
          <p:cNvPr id="1820" name="Google Shape;1820;p84"/>
          <p:cNvSpPr/>
          <p:nvPr/>
        </p:nvSpPr>
        <p:spPr>
          <a:xfrm>
            <a:off x="671261" y="4977172"/>
            <a:ext cx="8632825" cy="74557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trên bảng có các thuộc tính có đơn đặt hàng và không có đơn đặt hàng.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Kích thước được sắp xếp, nhưng màu sắc không được sắp xếp. Do đó, kích thước được phân loại là thang thứ tự, trong khi màu là thang đo danh nghĩa.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grpSp>
        <p:nvGrpSpPr>
          <p:cNvPr id="1826" name="Google Shape;1826;p85"/>
          <p:cNvGrpSpPr/>
          <p:nvPr/>
        </p:nvGrpSpPr>
        <p:grpSpPr>
          <a:xfrm>
            <a:off x="450000" y="450000"/>
            <a:ext cx="9018000" cy="276999"/>
            <a:chOff x="450000" y="450000"/>
            <a:chExt cx="9018000" cy="276999"/>
          </a:xfrm>
        </p:grpSpPr>
        <p:sp>
          <p:nvSpPr>
            <p:cNvPr id="1827" name="Google Shape;1827;p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828" name="Google Shape;1828;p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829" name="Google Shape;1829;p85"/>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dữ liệu phân loại</a:t>
            </a:r>
            <a:endParaRPr sz="1400">
              <a:solidFill>
                <a:schemeClr val="dk1"/>
              </a:solidFill>
              <a:latin typeface="Arial"/>
              <a:ea typeface="Arial"/>
              <a:cs typeface="Arial"/>
              <a:sym typeface="Arial"/>
            </a:endParaRPr>
          </a:p>
        </p:txBody>
      </p:sp>
      <p:sp>
        <p:nvSpPr>
          <p:cNvPr id="1830" name="Google Shape;1830;p85"/>
          <p:cNvSpPr/>
          <p:nvPr/>
        </p:nvSpPr>
        <p:spPr>
          <a:xfrm>
            <a:off x="671261" y="1700808"/>
            <a:ext cx="8632825" cy="545516"/>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Chuyển đổi dữ liệu được sắp xếp thành các giá trị số. Lý do tại sao thay đổi dữ liệu văn bản thành dữ liệu số là để cho phép máy tính xử lý các phép toán số học.</a:t>
            </a:r>
            <a:endParaRPr/>
          </a:p>
        </p:txBody>
      </p:sp>
      <p:grpSp>
        <p:nvGrpSpPr>
          <p:cNvPr id="1831" name="Google Shape;1831;p85"/>
          <p:cNvGrpSpPr/>
          <p:nvPr/>
        </p:nvGrpSpPr>
        <p:grpSpPr>
          <a:xfrm>
            <a:off x="666749" y="2296215"/>
            <a:ext cx="8677276" cy="3581057"/>
            <a:chOff x="666749" y="2345935"/>
            <a:chExt cx="8677276" cy="3581057"/>
          </a:xfrm>
        </p:grpSpPr>
        <p:sp>
          <p:nvSpPr>
            <p:cNvPr id="1832" name="Google Shape;1832;p85"/>
            <p:cNvSpPr/>
            <p:nvPr/>
          </p:nvSpPr>
          <p:spPr>
            <a:xfrm>
              <a:off x="666749" y="2345935"/>
              <a:ext cx="8677276" cy="35810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33" name="Google Shape;1833;p85"/>
            <p:cNvPicPr preferRelativeResize="0"/>
            <p:nvPr/>
          </p:nvPicPr>
          <p:blipFill rotWithShape="1">
            <a:blip r:embed="rId3">
              <a:alphaModFix/>
            </a:blip>
            <a:srcRect b="0" l="1613" r="22635" t="0"/>
            <a:stretch/>
          </p:blipFill>
          <p:spPr>
            <a:xfrm>
              <a:off x="847725" y="2472640"/>
              <a:ext cx="8496300" cy="3308731"/>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grpSp>
        <p:nvGrpSpPr>
          <p:cNvPr id="1839" name="Google Shape;1839;p86"/>
          <p:cNvGrpSpPr/>
          <p:nvPr/>
        </p:nvGrpSpPr>
        <p:grpSpPr>
          <a:xfrm>
            <a:off x="450000" y="450000"/>
            <a:ext cx="9018000" cy="276999"/>
            <a:chOff x="450000" y="450000"/>
            <a:chExt cx="9018000" cy="276999"/>
          </a:xfrm>
        </p:grpSpPr>
        <p:sp>
          <p:nvSpPr>
            <p:cNvPr id="1840" name="Google Shape;1840;p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841" name="Google Shape;1841;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842" name="Google Shape;1842;p86"/>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dữ liệu phân loại</a:t>
            </a:r>
            <a:endParaRPr sz="1400">
              <a:solidFill>
                <a:schemeClr val="dk1"/>
              </a:solidFill>
              <a:latin typeface="Arial"/>
              <a:ea typeface="Arial"/>
              <a:cs typeface="Arial"/>
              <a:sym typeface="Arial"/>
            </a:endParaRPr>
          </a:p>
        </p:txBody>
      </p:sp>
      <p:grpSp>
        <p:nvGrpSpPr>
          <p:cNvPr id="1843" name="Google Shape;1843;p86"/>
          <p:cNvGrpSpPr/>
          <p:nvPr/>
        </p:nvGrpSpPr>
        <p:grpSpPr>
          <a:xfrm>
            <a:off x="666749" y="1736812"/>
            <a:ext cx="8677276" cy="4535487"/>
            <a:chOff x="666749" y="1773237"/>
            <a:chExt cx="8677276" cy="4535487"/>
          </a:xfrm>
        </p:grpSpPr>
        <p:sp>
          <p:nvSpPr>
            <p:cNvPr id="1844" name="Google Shape;1844;p86"/>
            <p:cNvSpPr/>
            <p:nvPr/>
          </p:nvSpPr>
          <p:spPr>
            <a:xfrm>
              <a:off x="666749" y="1773237"/>
              <a:ext cx="8677276" cy="453548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45" name="Google Shape;1845;p86"/>
            <p:cNvPicPr preferRelativeResize="0"/>
            <p:nvPr/>
          </p:nvPicPr>
          <p:blipFill rotWithShape="1">
            <a:blip r:embed="rId3">
              <a:alphaModFix/>
            </a:blip>
            <a:srcRect b="0" l="1497" r="18235" t="0"/>
            <a:stretch/>
          </p:blipFill>
          <p:spPr>
            <a:xfrm>
              <a:off x="847724" y="1820250"/>
              <a:ext cx="8496301" cy="4445775"/>
            </a:xfrm>
            <a:prstGeom prst="rect">
              <a:avLst/>
            </a:prstGeom>
            <a:noFill/>
            <a:ln>
              <a:noFill/>
            </a:ln>
          </p:spPr>
        </p:pic>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grpSp>
        <p:nvGrpSpPr>
          <p:cNvPr id="1851" name="Google Shape;1851;p87"/>
          <p:cNvGrpSpPr/>
          <p:nvPr/>
        </p:nvGrpSpPr>
        <p:grpSpPr>
          <a:xfrm>
            <a:off x="450000" y="450000"/>
            <a:ext cx="9018000" cy="276999"/>
            <a:chOff x="450000" y="450000"/>
            <a:chExt cx="9018000" cy="276999"/>
          </a:xfrm>
        </p:grpSpPr>
        <p:sp>
          <p:nvSpPr>
            <p:cNvPr id="1852" name="Google Shape;1852;p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853" name="Google Shape;1853;p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854" name="Google Shape;1854;p87"/>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Mã hóa nhãn của lớp</a:t>
            </a:r>
            <a:endParaRPr sz="1400">
              <a:solidFill>
                <a:schemeClr val="dk1"/>
              </a:solidFill>
              <a:latin typeface="Arial"/>
              <a:ea typeface="Arial"/>
              <a:cs typeface="Arial"/>
              <a:sym typeface="Arial"/>
            </a:endParaRPr>
          </a:p>
        </p:txBody>
      </p:sp>
      <p:sp>
        <p:nvSpPr>
          <p:cNvPr id="1855" name="Google Shape;1855;p87"/>
          <p:cNvSpPr/>
          <p:nvPr/>
        </p:nvSpPr>
        <p:spPr>
          <a:xfrm>
            <a:off x="671261" y="1700808"/>
            <a:ext cx="8632825" cy="648108"/>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Lớp này đề cập đến giá trị y, một cột có giá trị thực.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Tạo ánh xạ để chuyển đổi nhãn lớp từ chuỗi thành số nguyên.</a:t>
            </a:r>
            <a:endParaRPr sz="1300">
              <a:solidFill>
                <a:srgbClr val="262626"/>
              </a:solidFill>
              <a:latin typeface="Arial"/>
              <a:ea typeface="Arial"/>
              <a:cs typeface="Arial"/>
              <a:sym typeface="Arial"/>
            </a:endParaRPr>
          </a:p>
        </p:txBody>
      </p:sp>
      <p:grpSp>
        <p:nvGrpSpPr>
          <p:cNvPr id="1856" name="Google Shape;1856;p87"/>
          <p:cNvGrpSpPr/>
          <p:nvPr/>
        </p:nvGrpSpPr>
        <p:grpSpPr>
          <a:xfrm>
            <a:off x="819149" y="2432876"/>
            <a:ext cx="8677277" cy="2918057"/>
            <a:chOff x="666749" y="2432876"/>
            <a:chExt cx="8677277" cy="2918057"/>
          </a:xfrm>
        </p:grpSpPr>
        <p:sp>
          <p:nvSpPr>
            <p:cNvPr id="1857" name="Google Shape;1857;p87"/>
            <p:cNvSpPr/>
            <p:nvPr/>
          </p:nvSpPr>
          <p:spPr>
            <a:xfrm>
              <a:off x="666749" y="2432876"/>
              <a:ext cx="8677276" cy="29180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58" name="Google Shape;1858;p87"/>
            <p:cNvPicPr preferRelativeResize="0"/>
            <p:nvPr/>
          </p:nvPicPr>
          <p:blipFill rotWithShape="1">
            <a:blip r:embed="rId3">
              <a:alphaModFix/>
            </a:blip>
            <a:srcRect b="0" l="1560" r="22270" t="0"/>
            <a:stretch/>
          </p:blipFill>
          <p:spPr>
            <a:xfrm>
              <a:off x="847726" y="2543804"/>
              <a:ext cx="8496300" cy="2716927"/>
            </a:xfrm>
            <a:prstGeom prst="rect">
              <a:avLst/>
            </a:prstGeom>
            <a:noFill/>
            <a:ln>
              <a:noFill/>
            </a:ln>
          </p:spPr>
        </p:pic>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grpSp>
        <p:nvGrpSpPr>
          <p:cNvPr id="1864" name="Google Shape;1864;p88"/>
          <p:cNvGrpSpPr/>
          <p:nvPr/>
        </p:nvGrpSpPr>
        <p:grpSpPr>
          <a:xfrm>
            <a:off x="450000" y="450000"/>
            <a:ext cx="9018000" cy="276999"/>
            <a:chOff x="450000" y="450000"/>
            <a:chExt cx="9018000" cy="276999"/>
          </a:xfrm>
        </p:grpSpPr>
        <p:sp>
          <p:nvSpPr>
            <p:cNvPr id="1865" name="Google Shape;1865;p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866" name="Google Shape;1866;p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867" name="Google Shape;1867;p88"/>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Mã hóa nhãn của lớp</a:t>
            </a:r>
            <a:endParaRPr sz="1400">
              <a:solidFill>
                <a:schemeClr val="dk1"/>
              </a:solidFill>
              <a:latin typeface="Arial"/>
              <a:ea typeface="Arial"/>
              <a:cs typeface="Arial"/>
              <a:sym typeface="Arial"/>
            </a:endParaRPr>
          </a:p>
        </p:txBody>
      </p:sp>
      <p:sp>
        <p:nvSpPr>
          <p:cNvPr id="1868" name="Google Shape;1868;p88"/>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‘enumerate’ tạo một đối tượng với một chỉ mục.</a:t>
            </a:r>
            <a:endParaRPr/>
          </a:p>
        </p:txBody>
      </p:sp>
      <p:grpSp>
        <p:nvGrpSpPr>
          <p:cNvPr id="1869" name="Google Shape;1869;p88"/>
          <p:cNvGrpSpPr/>
          <p:nvPr/>
        </p:nvGrpSpPr>
        <p:grpSpPr>
          <a:xfrm>
            <a:off x="666749" y="2102889"/>
            <a:ext cx="8677276" cy="1825952"/>
            <a:chOff x="666749" y="2102889"/>
            <a:chExt cx="8677276" cy="1825952"/>
          </a:xfrm>
        </p:grpSpPr>
        <p:sp>
          <p:nvSpPr>
            <p:cNvPr id="1870" name="Google Shape;1870;p88"/>
            <p:cNvSpPr/>
            <p:nvPr/>
          </p:nvSpPr>
          <p:spPr>
            <a:xfrm>
              <a:off x="666749" y="2102889"/>
              <a:ext cx="8677276" cy="182595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71" name="Google Shape;1871;p88"/>
            <p:cNvPicPr preferRelativeResize="0"/>
            <p:nvPr/>
          </p:nvPicPr>
          <p:blipFill rotWithShape="1">
            <a:blip r:embed="rId3">
              <a:alphaModFix/>
            </a:blip>
            <a:srcRect b="6431" l="1469" r="21212" t="0"/>
            <a:stretch/>
          </p:blipFill>
          <p:spPr>
            <a:xfrm>
              <a:off x="847724" y="2168859"/>
              <a:ext cx="8496301" cy="1681861"/>
            </a:xfrm>
            <a:prstGeom prst="rect">
              <a:avLst/>
            </a:prstGeom>
            <a:noFill/>
            <a:ln>
              <a:noFill/>
            </a:ln>
          </p:spPr>
        </p:pic>
      </p:grpSp>
      <p:sp>
        <p:nvSpPr>
          <p:cNvPr id="1872" name="Google Shape;1872;p88"/>
          <p:cNvSpPr/>
          <p:nvPr/>
        </p:nvSpPr>
        <p:spPr>
          <a:xfrm>
            <a:off x="747461" y="4053705"/>
            <a:ext cx="8632800" cy="345600"/>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‘enumerate’ tạo một đối tượng với một chỉ mục.</a:t>
            </a:r>
            <a:endParaRPr/>
          </a:p>
        </p:txBody>
      </p:sp>
      <p:grpSp>
        <p:nvGrpSpPr>
          <p:cNvPr id="1873" name="Google Shape;1873;p88"/>
          <p:cNvGrpSpPr/>
          <p:nvPr/>
        </p:nvGrpSpPr>
        <p:grpSpPr>
          <a:xfrm>
            <a:off x="666749" y="4455786"/>
            <a:ext cx="8677276" cy="1385482"/>
            <a:chOff x="666749" y="4455786"/>
            <a:chExt cx="8677276" cy="1385482"/>
          </a:xfrm>
        </p:grpSpPr>
        <p:sp>
          <p:nvSpPr>
            <p:cNvPr id="1874" name="Google Shape;1874;p88"/>
            <p:cNvSpPr/>
            <p:nvPr/>
          </p:nvSpPr>
          <p:spPr>
            <a:xfrm>
              <a:off x="666749" y="4455786"/>
              <a:ext cx="8677276" cy="138548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75" name="Google Shape;1875;p88"/>
            <p:cNvPicPr preferRelativeResize="0"/>
            <p:nvPr/>
          </p:nvPicPr>
          <p:blipFill rotWithShape="1">
            <a:blip r:embed="rId4">
              <a:alphaModFix/>
            </a:blip>
            <a:srcRect b="0" l="1436" r="21326" t="0"/>
            <a:stretch/>
          </p:blipFill>
          <p:spPr>
            <a:xfrm>
              <a:off x="847724" y="4524030"/>
              <a:ext cx="8496301" cy="1178581"/>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grpSp>
        <p:nvGrpSpPr>
          <p:cNvPr id="1881" name="Google Shape;1881;p89"/>
          <p:cNvGrpSpPr/>
          <p:nvPr/>
        </p:nvGrpSpPr>
        <p:grpSpPr>
          <a:xfrm>
            <a:off x="450000" y="450000"/>
            <a:ext cx="9018000" cy="276999"/>
            <a:chOff x="450000" y="450000"/>
            <a:chExt cx="9018000" cy="276999"/>
          </a:xfrm>
        </p:grpSpPr>
        <p:sp>
          <p:nvSpPr>
            <p:cNvPr id="1882" name="Google Shape;1882;p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883" name="Google Shape;1883;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884" name="Google Shape;1884;p8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Mã hóa nhãn của lớp</a:t>
            </a:r>
            <a:endParaRPr sz="1400">
              <a:solidFill>
                <a:schemeClr val="dk1"/>
              </a:solidFill>
              <a:latin typeface="Arial"/>
              <a:ea typeface="Arial"/>
              <a:cs typeface="Arial"/>
              <a:sym typeface="Arial"/>
            </a:endParaRPr>
          </a:p>
        </p:txBody>
      </p:sp>
      <p:sp>
        <p:nvSpPr>
          <p:cNvPr id="1885" name="Google Shape;1885;p89"/>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‘enumerate’ tạo một đối tượng với một chỉ mục.</a:t>
            </a:r>
            <a:endParaRPr/>
          </a:p>
        </p:txBody>
      </p:sp>
      <p:grpSp>
        <p:nvGrpSpPr>
          <p:cNvPr id="1886" name="Google Shape;1886;p89"/>
          <p:cNvGrpSpPr/>
          <p:nvPr/>
        </p:nvGrpSpPr>
        <p:grpSpPr>
          <a:xfrm>
            <a:off x="666749" y="2112745"/>
            <a:ext cx="8677276" cy="2375842"/>
            <a:chOff x="666749" y="1773239"/>
            <a:chExt cx="8677276" cy="2375842"/>
          </a:xfrm>
        </p:grpSpPr>
        <p:sp>
          <p:nvSpPr>
            <p:cNvPr id="1887" name="Google Shape;1887;p89"/>
            <p:cNvSpPr/>
            <p:nvPr/>
          </p:nvSpPr>
          <p:spPr>
            <a:xfrm>
              <a:off x="666749" y="1773239"/>
              <a:ext cx="8677276" cy="23758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88" name="Google Shape;1888;p89"/>
            <p:cNvPicPr preferRelativeResize="0"/>
            <p:nvPr/>
          </p:nvPicPr>
          <p:blipFill rotWithShape="1">
            <a:blip r:embed="rId3">
              <a:alphaModFix/>
            </a:blip>
            <a:srcRect b="0" l="1446" r="20873" t="0"/>
            <a:stretch/>
          </p:blipFill>
          <p:spPr>
            <a:xfrm>
              <a:off x="847724" y="1844824"/>
              <a:ext cx="8496301" cy="2203112"/>
            </a:xfrm>
            <a:prstGeom prst="rect">
              <a:avLst/>
            </a:prstGeom>
            <a:noFill/>
            <a:ln>
              <a:noFill/>
            </a:ln>
          </p:spPr>
        </p:pic>
      </p:grpSp>
      <p:grpSp>
        <p:nvGrpSpPr>
          <p:cNvPr id="1889" name="Google Shape;1889;p89"/>
          <p:cNvGrpSpPr/>
          <p:nvPr/>
        </p:nvGrpSpPr>
        <p:grpSpPr>
          <a:xfrm>
            <a:off x="666750" y="4617637"/>
            <a:ext cx="8677275" cy="755579"/>
            <a:chOff x="559817" y="3081410"/>
            <a:chExt cx="8677275" cy="755579"/>
          </a:xfrm>
        </p:grpSpPr>
        <p:sp>
          <p:nvSpPr>
            <p:cNvPr id="1890" name="Google Shape;1890;p89"/>
            <p:cNvSpPr/>
            <p:nvPr/>
          </p:nvSpPr>
          <p:spPr>
            <a:xfrm>
              <a:off x="559817" y="3081410"/>
              <a:ext cx="8677275" cy="7555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yte - Free electronics icons" id="1891" name="Google Shape;1891;p89"/>
            <p:cNvPicPr preferRelativeResize="0"/>
            <p:nvPr/>
          </p:nvPicPr>
          <p:blipFill rotWithShape="1">
            <a:blip r:embed="rId4">
              <a:alphaModFix/>
            </a:blip>
            <a:srcRect b="-5938" l="13871" r="14480" t="-7084"/>
            <a:stretch/>
          </p:blipFill>
          <p:spPr>
            <a:xfrm>
              <a:off x="676852" y="3200897"/>
              <a:ext cx="295715" cy="244889"/>
            </a:xfrm>
            <a:prstGeom prst="rect">
              <a:avLst/>
            </a:prstGeom>
            <a:noFill/>
            <a:ln>
              <a:noFill/>
            </a:ln>
          </p:spPr>
        </p:pic>
        <p:sp>
          <p:nvSpPr>
            <p:cNvPr id="1892" name="Google Shape;1892;p89"/>
            <p:cNvSpPr txBox="1"/>
            <p:nvPr/>
          </p:nvSpPr>
          <p:spPr>
            <a:xfrm>
              <a:off x="907642" y="3168076"/>
              <a:ext cx="862665"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Line 62</a:t>
              </a:r>
              <a:endParaRPr/>
            </a:p>
          </p:txBody>
        </p:sp>
        <p:sp>
          <p:nvSpPr>
            <p:cNvPr id="1893" name="Google Shape;1893;p89"/>
            <p:cNvSpPr txBox="1"/>
            <p:nvPr/>
          </p:nvSpPr>
          <p:spPr>
            <a:xfrm>
              <a:off x="1036273" y="3467475"/>
              <a:ext cx="8167303"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Thay đổi nhãn của lớp từ chuỗi thành số nguyên.</a:t>
              </a:r>
              <a:endParaRPr sz="1400">
                <a:solidFill>
                  <a:srgbClr val="262626"/>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9"/>
          <p:cNvGrpSpPr/>
          <p:nvPr/>
        </p:nvGrpSpPr>
        <p:grpSpPr>
          <a:xfrm>
            <a:off x="450000" y="450000"/>
            <a:ext cx="9018000" cy="276999"/>
            <a:chOff x="450000" y="450000"/>
            <a:chExt cx="9018000" cy="276999"/>
          </a:xfrm>
        </p:grpSpPr>
        <p:sp>
          <p:nvSpPr>
            <p:cNvPr id="301" name="Google Shape;301;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Học máy là gì?</a:t>
              </a:r>
              <a:endParaRPr sz="1800">
                <a:solidFill>
                  <a:schemeClr val="lt1"/>
                </a:solidFill>
                <a:latin typeface="Arial"/>
                <a:ea typeface="Arial"/>
                <a:cs typeface="Arial"/>
                <a:sym typeface="Arial"/>
              </a:endParaRPr>
            </a:p>
          </p:txBody>
        </p:sp>
        <p:sp>
          <p:nvSpPr>
            <p:cNvPr id="302" name="Google Shape;302;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303" name="Google Shape;303;p9"/>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Khai phá dữ liệu và Học máy từ góc độ phân tích dữ liệu</a:t>
            </a:r>
            <a:endParaRPr sz="1400">
              <a:solidFill>
                <a:schemeClr val="dk1"/>
              </a:solidFill>
              <a:latin typeface="Arial"/>
              <a:ea typeface="Arial"/>
              <a:cs typeface="Arial"/>
              <a:sym typeface="Arial"/>
            </a:endParaRPr>
          </a:p>
        </p:txBody>
      </p:sp>
      <p:grpSp>
        <p:nvGrpSpPr>
          <p:cNvPr id="304" name="Google Shape;304;p9"/>
          <p:cNvGrpSpPr/>
          <p:nvPr/>
        </p:nvGrpSpPr>
        <p:grpSpPr>
          <a:xfrm>
            <a:off x="2013812" y="1952836"/>
            <a:ext cx="5734835" cy="3816424"/>
            <a:chOff x="1855068" y="1988840"/>
            <a:chExt cx="5734835" cy="3816424"/>
          </a:xfrm>
        </p:grpSpPr>
        <p:sp>
          <p:nvSpPr>
            <p:cNvPr id="305" name="Google Shape;305;p9"/>
            <p:cNvSpPr/>
            <p:nvPr/>
          </p:nvSpPr>
          <p:spPr>
            <a:xfrm rot="-1164031">
              <a:off x="2758788" y="3069735"/>
              <a:ext cx="4665149" cy="1796736"/>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6" name="Google Shape;306;p9"/>
            <p:cNvGrpSpPr/>
            <p:nvPr/>
          </p:nvGrpSpPr>
          <p:grpSpPr>
            <a:xfrm>
              <a:off x="1855068" y="1988840"/>
              <a:ext cx="5657602" cy="3816424"/>
              <a:chOff x="1855068" y="1772816"/>
              <a:chExt cx="5657602" cy="3816424"/>
            </a:xfrm>
          </p:grpSpPr>
          <p:pic>
            <p:nvPicPr>
              <p:cNvPr id="307" name="Google Shape;307;p9"/>
              <p:cNvPicPr preferRelativeResize="0"/>
              <p:nvPr/>
            </p:nvPicPr>
            <p:blipFill rotWithShape="1">
              <a:blip r:embed="rId3">
                <a:alphaModFix/>
              </a:blip>
              <a:srcRect b="0" l="0" r="0" t="0"/>
              <a:stretch/>
            </p:blipFill>
            <p:spPr>
              <a:xfrm>
                <a:off x="1855068" y="1772816"/>
                <a:ext cx="5657602" cy="3816424"/>
              </a:xfrm>
              <a:prstGeom prst="rect">
                <a:avLst/>
              </a:prstGeom>
              <a:noFill/>
              <a:ln>
                <a:noFill/>
              </a:ln>
            </p:spPr>
          </p:pic>
          <p:sp>
            <p:nvSpPr>
              <p:cNvPr id="308" name="Google Shape;308;p9"/>
              <p:cNvSpPr txBox="1"/>
              <p:nvPr/>
            </p:nvSpPr>
            <p:spPr>
              <a:xfrm>
                <a:off x="2685617" y="2562692"/>
                <a:ext cx="75373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Thống kê</a:t>
                </a:r>
                <a:endParaRPr sz="1100">
                  <a:solidFill>
                    <a:schemeClr val="dk1"/>
                  </a:solidFill>
                  <a:latin typeface="Arial"/>
                  <a:ea typeface="Arial"/>
                  <a:cs typeface="Arial"/>
                  <a:sym typeface="Arial"/>
                </a:endParaRPr>
              </a:p>
            </p:txBody>
          </p:sp>
          <p:sp>
            <p:nvSpPr>
              <p:cNvPr id="309" name="Google Shape;309;p9"/>
              <p:cNvSpPr/>
              <p:nvPr/>
            </p:nvSpPr>
            <p:spPr>
              <a:xfrm>
                <a:off x="5377683" y="2194566"/>
                <a:ext cx="1164100" cy="261610"/>
              </a:xfrm>
              <a:custGeom>
                <a:rect b="b" l="l" r="r" t="t"/>
                <a:pathLst>
                  <a:path extrusionOk="0" h="415498" w="1518410">
                    <a:moveTo>
                      <a:pt x="0" y="0"/>
                    </a:moveTo>
                    <a:lnTo>
                      <a:pt x="1339340" y="53340"/>
                    </a:lnTo>
                    <a:lnTo>
                      <a:pt x="1518410" y="411688"/>
                    </a:lnTo>
                    <a:lnTo>
                      <a:pt x="0" y="415498"/>
                    </a:lnTo>
                    <a:lnTo>
                      <a:pt x="0" y="0"/>
                    </a:lnTo>
                    <a:close/>
                  </a:path>
                </a:pathLst>
              </a:cu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Trí tuệ nhân tạo</a:t>
                </a:r>
                <a:endParaRPr sz="1100">
                  <a:solidFill>
                    <a:schemeClr val="dk1"/>
                  </a:solidFill>
                  <a:latin typeface="Arial"/>
                  <a:ea typeface="Arial"/>
                  <a:cs typeface="Arial"/>
                  <a:sym typeface="Arial"/>
                </a:endParaRPr>
              </a:p>
            </p:txBody>
          </p:sp>
          <p:sp>
            <p:nvSpPr>
              <p:cNvPr id="310" name="Google Shape;310;p9"/>
              <p:cNvSpPr txBox="1"/>
              <p:nvPr/>
            </p:nvSpPr>
            <p:spPr>
              <a:xfrm>
                <a:off x="1964416" y="4369815"/>
                <a:ext cx="75373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Khoa học</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Dữ liệu</a:t>
                </a:r>
                <a:endParaRPr sz="1100">
                  <a:solidFill>
                    <a:schemeClr val="dk1"/>
                  </a:solidFill>
                  <a:latin typeface="Arial"/>
                  <a:ea typeface="Arial"/>
                  <a:cs typeface="Arial"/>
                  <a:sym typeface="Arial"/>
                </a:endParaRPr>
              </a:p>
            </p:txBody>
          </p:sp>
          <p:sp>
            <p:nvSpPr>
              <p:cNvPr id="311" name="Google Shape;311;p9"/>
              <p:cNvSpPr/>
              <p:nvPr/>
            </p:nvSpPr>
            <p:spPr>
              <a:xfrm>
                <a:off x="3247386" y="4077072"/>
                <a:ext cx="917018" cy="216024"/>
              </a:xfrm>
              <a:custGeom>
                <a:rect b="b" l="l" r="r" t="t"/>
                <a:pathLst>
                  <a:path extrusionOk="0" h="216024" w="917018">
                    <a:moveTo>
                      <a:pt x="0" y="0"/>
                    </a:moveTo>
                    <a:lnTo>
                      <a:pt x="917018" y="68580"/>
                    </a:lnTo>
                    <a:cubicBezTo>
                      <a:pt x="916171" y="112648"/>
                      <a:pt x="902625" y="133856"/>
                      <a:pt x="901778" y="177924"/>
                    </a:cubicBezTo>
                    <a:lnTo>
                      <a:pt x="0" y="216024"/>
                    </a:lnTo>
                    <a:lnTo>
                      <a:pt x="0" y="0"/>
                    </a:lnTo>
                    <a:close/>
                  </a:path>
                </a:pathLst>
              </a:custGeom>
              <a:solidFill>
                <a:srgbClr val="E7DC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9"/>
              <p:cNvSpPr txBox="1"/>
              <p:nvPr/>
            </p:nvSpPr>
            <p:spPr>
              <a:xfrm>
                <a:off x="2898869" y="4077072"/>
                <a:ext cx="1173719"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Khai phá dữ liệu</a:t>
                </a:r>
                <a:endParaRPr sz="1100">
                  <a:solidFill>
                    <a:schemeClr val="dk1"/>
                  </a:solidFill>
                  <a:latin typeface="Arial"/>
                  <a:ea typeface="Arial"/>
                  <a:cs typeface="Arial"/>
                  <a:sym typeface="Arial"/>
                </a:endParaRPr>
              </a:p>
            </p:txBody>
          </p:sp>
          <p:sp>
            <p:nvSpPr>
              <p:cNvPr id="313" name="Google Shape;313;p9"/>
              <p:cNvSpPr txBox="1"/>
              <p:nvPr/>
            </p:nvSpPr>
            <p:spPr>
              <a:xfrm>
                <a:off x="3384048" y="4631019"/>
                <a:ext cx="97174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Cơ sở dữ liệu</a:t>
                </a:r>
                <a:endParaRPr sz="1100">
                  <a:solidFill>
                    <a:schemeClr val="dk1"/>
                  </a:solidFill>
                  <a:latin typeface="Arial"/>
                  <a:ea typeface="Arial"/>
                  <a:cs typeface="Arial"/>
                  <a:sym typeface="Arial"/>
                </a:endParaRPr>
              </a:p>
            </p:txBody>
          </p:sp>
          <p:sp>
            <p:nvSpPr>
              <p:cNvPr id="314" name="Google Shape;314;p9"/>
              <p:cNvSpPr txBox="1"/>
              <p:nvPr/>
            </p:nvSpPr>
            <p:spPr>
              <a:xfrm>
                <a:off x="3704546" y="1934561"/>
                <a:ext cx="85953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Nhận dạng</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nét</a:t>
                </a:r>
                <a:endParaRPr sz="1100">
                  <a:solidFill>
                    <a:schemeClr val="dk1"/>
                  </a:solidFill>
                  <a:latin typeface="Arial"/>
                  <a:ea typeface="Arial"/>
                  <a:cs typeface="Arial"/>
                  <a:sym typeface="Arial"/>
                </a:endParaRPr>
              </a:p>
            </p:txBody>
          </p:sp>
          <p:sp>
            <p:nvSpPr>
              <p:cNvPr id="315" name="Google Shape;315;p9"/>
              <p:cNvSpPr txBox="1"/>
              <p:nvPr/>
            </p:nvSpPr>
            <p:spPr>
              <a:xfrm>
                <a:off x="5125087" y="3234462"/>
                <a:ext cx="96372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Học máy</a:t>
                </a:r>
                <a:endParaRPr sz="1600">
                  <a:solidFill>
                    <a:schemeClr val="lt1"/>
                  </a:solidFill>
                  <a:latin typeface="Arial"/>
                  <a:ea typeface="Arial"/>
                  <a:cs typeface="Arial"/>
                  <a:sym typeface="Arial"/>
                </a:endParaRPr>
              </a:p>
            </p:txBody>
          </p:sp>
          <p:sp>
            <p:nvSpPr>
              <p:cNvPr id="316" name="Google Shape;316;p9"/>
              <p:cNvSpPr txBox="1"/>
              <p:nvPr/>
            </p:nvSpPr>
            <p:spPr>
              <a:xfrm>
                <a:off x="5291088" y="3841144"/>
                <a:ext cx="42351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Học</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sâu</a:t>
                </a:r>
                <a:endParaRPr sz="1100">
                  <a:solidFill>
                    <a:schemeClr val="lt1"/>
                  </a:solidFill>
                  <a:latin typeface="Arial"/>
                  <a:ea typeface="Arial"/>
                  <a:cs typeface="Arial"/>
                  <a:sym typeface="Arial"/>
                </a:endParaRPr>
              </a:p>
            </p:txBody>
          </p:sp>
          <p:sp>
            <p:nvSpPr>
              <p:cNvPr id="317" name="Google Shape;317;p9"/>
              <p:cNvSpPr txBox="1"/>
              <p:nvPr/>
            </p:nvSpPr>
            <p:spPr>
              <a:xfrm>
                <a:off x="5872862" y="4650709"/>
                <a:ext cx="1374095"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Điện toán trong</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Khoa học thần kinh</a:t>
                </a:r>
                <a:endParaRPr sz="1100">
                  <a:solidFill>
                    <a:schemeClr val="dk1"/>
                  </a:solidFill>
                  <a:latin typeface="Arial"/>
                  <a:ea typeface="Arial"/>
                  <a:cs typeface="Arial"/>
                  <a:sym typeface="Arial"/>
                </a:endParaRPr>
              </a:p>
            </p:txBody>
          </p:sp>
        </p:grpSp>
      </p:grpSp>
      <p:sp>
        <p:nvSpPr>
          <p:cNvPr id="318" name="Google Shape;318;p9"/>
          <p:cNvSpPr/>
          <p:nvPr/>
        </p:nvSpPr>
        <p:spPr>
          <a:xfrm>
            <a:off x="2511392" y="5938559"/>
            <a:ext cx="483177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Kết nối giữa Học máy và các loại hình nghiên cứu khác nhau</a:t>
            </a:r>
            <a:br>
              <a:rPr lang="en-U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grpSp>
        <p:nvGrpSpPr>
          <p:cNvPr id="1899" name="Google Shape;1899;p90"/>
          <p:cNvGrpSpPr/>
          <p:nvPr/>
        </p:nvGrpSpPr>
        <p:grpSpPr>
          <a:xfrm>
            <a:off x="450000" y="450000"/>
            <a:ext cx="9018000" cy="276999"/>
            <a:chOff x="450000" y="450000"/>
            <a:chExt cx="9018000" cy="276999"/>
          </a:xfrm>
        </p:grpSpPr>
        <p:sp>
          <p:nvSpPr>
            <p:cNvPr id="1900" name="Google Shape;1900;p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901" name="Google Shape;1901;p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902" name="Google Shape;1902;p90"/>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Mã hóa nhãn của lớp</a:t>
            </a:r>
            <a:endParaRPr sz="1400">
              <a:solidFill>
                <a:schemeClr val="dk1"/>
              </a:solidFill>
              <a:latin typeface="Arial"/>
              <a:ea typeface="Arial"/>
              <a:cs typeface="Arial"/>
              <a:sym typeface="Arial"/>
            </a:endParaRPr>
          </a:p>
        </p:txBody>
      </p:sp>
      <p:sp>
        <p:nvSpPr>
          <p:cNvPr id="1903" name="Google Shape;1903;p90"/>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phương thức trong slide trước khá bất tiện, scikit-learn hỗ trợ LabelEncoder để chuyển đổi dễ dàng. </a:t>
            </a:r>
            <a:endParaRPr/>
          </a:p>
        </p:txBody>
      </p:sp>
      <p:grpSp>
        <p:nvGrpSpPr>
          <p:cNvPr id="1904" name="Google Shape;1904;p90"/>
          <p:cNvGrpSpPr/>
          <p:nvPr/>
        </p:nvGrpSpPr>
        <p:grpSpPr>
          <a:xfrm>
            <a:off x="666749" y="2318191"/>
            <a:ext cx="8677276" cy="3127033"/>
            <a:chOff x="666749" y="2102889"/>
            <a:chExt cx="8677276" cy="3127033"/>
          </a:xfrm>
        </p:grpSpPr>
        <p:sp>
          <p:nvSpPr>
            <p:cNvPr id="1905" name="Google Shape;1905;p90"/>
            <p:cNvSpPr/>
            <p:nvPr/>
          </p:nvSpPr>
          <p:spPr>
            <a:xfrm>
              <a:off x="666749" y="2102889"/>
              <a:ext cx="8677276" cy="312703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06" name="Google Shape;1906;p90"/>
            <p:cNvPicPr preferRelativeResize="0"/>
            <p:nvPr/>
          </p:nvPicPr>
          <p:blipFill rotWithShape="1">
            <a:blip r:embed="rId3">
              <a:alphaModFix/>
            </a:blip>
            <a:srcRect b="0" l="1458" r="20371" t="2145"/>
            <a:stretch/>
          </p:blipFill>
          <p:spPr>
            <a:xfrm>
              <a:off x="847725" y="2196790"/>
              <a:ext cx="8496300" cy="2917272"/>
            </a:xfrm>
            <a:prstGeom prst="rect">
              <a:avLst/>
            </a:prstGeom>
            <a:noFill/>
            <a:ln>
              <a:noFill/>
            </a:ln>
          </p:spPr>
        </p:pic>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grpSp>
        <p:nvGrpSpPr>
          <p:cNvPr id="1912" name="Google Shape;1912;p91"/>
          <p:cNvGrpSpPr/>
          <p:nvPr/>
        </p:nvGrpSpPr>
        <p:grpSpPr>
          <a:xfrm>
            <a:off x="450000" y="450000"/>
            <a:ext cx="9018000" cy="276999"/>
            <a:chOff x="450000" y="450000"/>
            <a:chExt cx="9018000" cy="276999"/>
          </a:xfrm>
        </p:grpSpPr>
        <p:sp>
          <p:nvSpPr>
            <p:cNvPr id="1913" name="Google Shape;1913;p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914" name="Google Shape;1914;p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915" name="Google Shape;1915;p91"/>
          <p:cNvSpPr/>
          <p:nvPr/>
        </p:nvSpPr>
        <p:spPr>
          <a:xfrm>
            <a:off x="558924" y="1428745"/>
            <a:ext cx="918055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Mã hóa nhãn của lớp</a:t>
            </a:r>
            <a:endParaRPr sz="1400">
              <a:solidFill>
                <a:schemeClr val="dk1"/>
              </a:solidFill>
              <a:latin typeface="Arial"/>
              <a:ea typeface="Arial"/>
              <a:cs typeface="Arial"/>
              <a:sym typeface="Arial"/>
            </a:endParaRPr>
          </a:p>
        </p:txBody>
      </p:sp>
      <p:grpSp>
        <p:nvGrpSpPr>
          <p:cNvPr id="1916" name="Google Shape;1916;p91"/>
          <p:cNvGrpSpPr/>
          <p:nvPr/>
        </p:nvGrpSpPr>
        <p:grpSpPr>
          <a:xfrm>
            <a:off x="666749" y="1700808"/>
            <a:ext cx="8677276" cy="2190968"/>
            <a:chOff x="666749" y="1700808"/>
            <a:chExt cx="8677276" cy="2190968"/>
          </a:xfrm>
        </p:grpSpPr>
        <p:sp>
          <p:nvSpPr>
            <p:cNvPr id="1917" name="Google Shape;1917;p91"/>
            <p:cNvSpPr/>
            <p:nvPr/>
          </p:nvSpPr>
          <p:spPr>
            <a:xfrm>
              <a:off x="671261" y="1700808"/>
              <a:ext cx="8632825" cy="345461"/>
            </a:xfrm>
            <a:prstGeom prst="rect">
              <a:avLst/>
            </a:prstGeom>
            <a:noFill/>
            <a:ln>
              <a:noFill/>
            </a:ln>
          </p:spPr>
          <p:txBody>
            <a:bodyPr anchorCtr="0" anchor="t" bIns="72000" lIns="0" spcFirstLastPara="1" rIns="144000" wrap="square" tIns="720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enumerate는 열거형으로 인덱스가 있는 형태의 객체로 만들어 준다.</a:t>
              </a:r>
              <a:endParaRPr/>
            </a:p>
          </p:txBody>
        </p:sp>
        <p:sp>
          <p:nvSpPr>
            <p:cNvPr id="1918" name="Google Shape;1918;p91"/>
            <p:cNvSpPr/>
            <p:nvPr/>
          </p:nvSpPr>
          <p:spPr>
            <a:xfrm>
              <a:off x="666749" y="1773239"/>
              <a:ext cx="8677276" cy="211853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19" name="Google Shape;1919;p91"/>
            <p:cNvPicPr preferRelativeResize="0"/>
            <p:nvPr/>
          </p:nvPicPr>
          <p:blipFill rotWithShape="1">
            <a:blip r:embed="rId3">
              <a:alphaModFix/>
            </a:blip>
            <a:srcRect b="0" l="1244" r="20803" t="2807"/>
            <a:stretch/>
          </p:blipFill>
          <p:spPr>
            <a:xfrm>
              <a:off x="847724" y="1865300"/>
              <a:ext cx="8496301" cy="1959744"/>
            </a:xfrm>
            <a:prstGeom prst="rect">
              <a:avLst/>
            </a:prstGeom>
            <a:noFill/>
            <a:ln>
              <a:noFill/>
            </a:ln>
          </p:spPr>
        </p:pic>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grpSp>
        <p:nvGrpSpPr>
          <p:cNvPr id="1925" name="Google Shape;1925;p92"/>
          <p:cNvGrpSpPr/>
          <p:nvPr/>
        </p:nvGrpSpPr>
        <p:grpSpPr>
          <a:xfrm>
            <a:off x="450000" y="450000"/>
            <a:ext cx="9018000" cy="276999"/>
            <a:chOff x="450000" y="450000"/>
            <a:chExt cx="9018000" cy="276999"/>
          </a:xfrm>
        </p:grpSpPr>
        <p:sp>
          <p:nvSpPr>
            <p:cNvPr id="1926" name="Google Shape;1926;p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927" name="Google Shape;1927;p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1928" name="Google Shape;1928;p92"/>
          <p:cNvSpPr/>
          <p:nvPr/>
        </p:nvSpPr>
        <p:spPr>
          <a:xfrm>
            <a:off x="449998" y="1375101"/>
            <a:ext cx="9004986" cy="3539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300">
                <a:solidFill>
                  <a:srgbClr val="0C0C0C"/>
                </a:solidFill>
                <a:latin typeface="Arial"/>
                <a:ea typeface="Arial"/>
                <a:cs typeface="Arial"/>
                <a:sym typeface="Arial"/>
              </a:rPr>
              <a:t>Áp dụng mã hóa one-hot cho tính năng không có thứ tự</a:t>
            </a:r>
            <a:endParaRPr sz="2300">
              <a:solidFill>
                <a:srgbClr val="0C0C0C"/>
              </a:solidFill>
              <a:latin typeface="Arial"/>
              <a:ea typeface="Arial"/>
              <a:cs typeface="Arial"/>
              <a:sym typeface="Arial"/>
            </a:endParaRPr>
          </a:p>
        </p:txBody>
      </p:sp>
      <p:sp>
        <p:nvSpPr>
          <p:cNvPr id="1929" name="Google Shape;1929;p92"/>
          <p:cNvSpPr/>
          <p:nvPr/>
        </p:nvSpPr>
        <p:spPr>
          <a:xfrm>
            <a:off x="558800" y="1902172"/>
            <a:ext cx="8763637"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Có những trường hợp không thể sử dụng trực tiếp dữ liệu phân loại trong các thuật toán học máy như phân tích hồi quy, v.v. Nếu vậy, máy tính cần phải nhận dạng chuyển đổi.</a:t>
            </a:r>
            <a:endParaRPr/>
          </a:p>
        </p:txBody>
      </p:sp>
      <p:sp>
        <p:nvSpPr>
          <p:cNvPr id="1930" name="Google Shape;1930;p92"/>
          <p:cNvSpPr/>
          <p:nvPr/>
        </p:nvSpPr>
        <p:spPr>
          <a:xfrm>
            <a:off x="672080" y="2392535"/>
            <a:ext cx="8632825" cy="155091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những trường hợp như vậy, hãy sử dụng một biến giả được biểu thị bằng 0 hoặc 1. 0 hoặc 1 không đại diện cho số lớn hay nhỏ nhưng cho biết liệu một thuộc tính nhất định có mặt hay không.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một thuộc tính nhất định có mặt, nó được biểu thị bằng 1; nếu nó không được tìm thấy, nó được phân loại là 0. Tương tự như vậy, mã hóa one-hot chuyển đổi dữ liệu phân loại thành vectơ one-hot bao gồm 0 hoặc 1 có thể được máy tính nhận ra.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hành với đối tượng iris.target.</a:t>
            </a:r>
            <a:endParaRPr/>
          </a:p>
        </p:txBody>
      </p:sp>
      <p:grpSp>
        <p:nvGrpSpPr>
          <p:cNvPr id="1931" name="Google Shape;1931;p92"/>
          <p:cNvGrpSpPr/>
          <p:nvPr/>
        </p:nvGrpSpPr>
        <p:grpSpPr>
          <a:xfrm>
            <a:off x="666749" y="4013171"/>
            <a:ext cx="8677276" cy="1550919"/>
            <a:chOff x="666749" y="4013171"/>
            <a:chExt cx="8677276" cy="1550919"/>
          </a:xfrm>
        </p:grpSpPr>
        <p:sp>
          <p:nvSpPr>
            <p:cNvPr id="1932" name="Google Shape;1932;p92"/>
            <p:cNvSpPr/>
            <p:nvPr/>
          </p:nvSpPr>
          <p:spPr>
            <a:xfrm>
              <a:off x="666749" y="4013171"/>
              <a:ext cx="8677276" cy="15509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33" name="Google Shape;1933;p92"/>
            <p:cNvPicPr preferRelativeResize="0"/>
            <p:nvPr/>
          </p:nvPicPr>
          <p:blipFill rotWithShape="1">
            <a:blip r:embed="rId3">
              <a:alphaModFix/>
            </a:blip>
            <a:srcRect b="0" l="1524" r="22151" t="5790"/>
            <a:stretch/>
          </p:blipFill>
          <p:spPr>
            <a:xfrm>
              <a:off x="847725" y="4077072"/>
              <a:ext cx="8496300" cy="1438265"/>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grpSp>
        <p:nvGrpSpPr>
          <p:cNvPr id="1939" name="Google Shape;1939;p93"/>
          <p:cNvGrpSpPr/>
          <p:nvPr/>
        </p:nvGrpSpPr>
        <p:grpSpPr>
          <a:xfrm>
            <a:off x="450000" y="450000"/>
            <a:ext cx="9018000" cy="276999"/>
            <a:chOff x="450000" y="450000"/>
            <a:chExt cx="9018000" cy="276999"/>
          </a:xfrm>
        </p:grpSpPr>
        <p:sp>
          <p:nvSpPr>
            <p:cNvPr id="1940" name="Google Shape;1940;p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941" name="Google Shape;1941;p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pSp>
        <p:nvGrpSpPr>
          <p:cNvPr id="1942" name="Google Shape;1942;p93"/>
          <p:cNvGrpSpPr/>
          <p:nvPr/>
        </p:nvGrpSpPr>
        <p:grpSpPr>
          <a:xfrm>
            <a:off x="666749" y="1736812"/>
            <a:ext cx="8677276" cy="3630367"/>
            <a:chOff x="666749" y="2102889"/>
            <a:chExt cx="8677276" cy="3630367"/>
          </a:xfrm>
        </p:grpSpPr>
        <p:sp>
          <p:nvSpPr>
            <p:cNvPr id="1943" name="Google Shape;1943;p93"/>
            <p:cNvSpPr/>
            <p:nvPr/>
          </p:nvSpPr>
          <p:spPr>
            <a:xfrm>
              <a:off x="666749" y="2102889"/>
              <a:ext cx="8677276" cy="36303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44" name="Google Shape;1944;p93"/>
            <p:cNvPicPr preferRelativeResize="0"/>
            <p:nvPr/>
          </p:nvPicPr>
          <p:blipFill rotWithShape="1">
            <a:blip r:embed="rId3">
              <a:alphaModFix/>
            </a:blip>
            <a:srcRect b="0" l="1445" r="21096" t="0"/>
            <a:stretch/>
          </p:blipFill>
          <p:spPr>
            <a:xfrm>
              <a:off x="847724" y="2167120"/>
              <a:ext cx="8496301" cy="3392453"/>
            </a:xfrm>
            <a:prstGeom prst="rect">
              <a:avLst/>
            </a:prstGeom>
            <a:noFill/>
            <a:ln>
              <a:noFill/>
            </a:ln>
          </p:spPr>
        </p:pic>
        <p:pic>
          <p:nvPicPr>
            <p:cNvPr id="1945" name="Google Shape;1945;p93"/>
            <p:cNvPicPr preferRelativeResize="0"/>
            <p:nvPr/>
          </p:nvPicPr>
          <p:blipFill rotWithShape="1">
            <a:blip r:embed="rId4">
              <a:alphaModFix/>
            </a:blip>
            <a:srcRect b="0" l="7777" r="78185" t="0"/>
            <a:stretch/>
          </p:blipFill>
          <p:spPr>
            <a:xfrm>
              <a:off x="2971192" y="3497934"/>
              <a:ext cx="1548172" cy="2166242"/>
            </a:xfrm>
            <a:prstGeom prst="rect">
              <a:avLst/>
            </a:prstGeom>
            <a:noFill/>
            <a:ln>
              <a:noFill/>
            </a:ln>
          </p:spPr>
        </p:pic>
      </p:grpSp>
      <p:sp>
        <p:nvSpPr>
          <p:cNvPr id="1946" name="Google Shape;1946;p93"/>
          <p:cNvSpPr/>
          <p:nvPr/>
        </p:nvSpPr>
        <p:spPr>
          <a:xfrm>
            <a:off x="558800" y="139811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Việc mã hóa được thực hiện với các số nguyên, vì vậy hãy chèn giá trị thực vật ‘species’.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grpSp>
        <p:nvGrpSpPr>
          <p:cNvPr id="1952" name="Google Shape;1952;p94"/>
          <p:cNvGrpSpPr/>
          <p:nvPr/>
        </p:nvGrpSpPr>
        <p:grpSpPr>
          <a:xfrm>
            <a:off x="450000" y="450000"/>
            <a:ext cx="9018000" cy="276999"/>
            <a:chOff x="450000" y="450000"/>
            <a:chExt cx="9018000" cy="276999"/>
          </a:xfrm>
        </p:grpSpPr>
        <p:sp>
          <p:nvSpPr>
            <p:cNvPr id="1953" name="Google Shape;1953;p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954" name="Google Shape;1954;p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pSp>
        <p:nvGrpSpPr>
          <p:cNvPr id="1955" name="Google Shape;1955;p94"/>
          <p:cNvGrpSpPr/>
          <p:nvPr/>
        </p:nvGrpSpPr>
        <p:grpSpPr>
          <a:xfrm>
            <a:off x="666749" y="1736812"/>
            <a:ext cx="8677276" cy="3656016"/>
            <a:chOff x="666749" y="1773240"/>
            <a:chExt cx="8677276" cy="3656016"/>
          </a:xfrm>
        </p:grpSpPr>
        <p:grpSp>
          <p:nvGrpSpPr>
            <p:cNvPr id="1956" name="Google Shape;1956;p94"/>
            <p:cNvGrpSpPr/>
            <p:nvPr/>
          </p:nvGrpSpPr>
          <p:grpSpPr>
            <a:xfrm>
              <a:off x="666749" y="1773240"/>
              <a:ext cx="8677276" cy="3656016"/>
              <a:chOff x="666749" y="1773240"/>
              <a:chExt cx="8677276" cy="3656016"/>
            </a:xfrm>
          </p:grpSpPr>
          <p:sp>
            <p:nvSpPr>
              <p:cNvPr id="1957" name="Google Shape;1957;p94"/>
              <p:cNvSpPr/>
              <p:nvPr/>
            </p:nvSpPr>
            <p:spPr>
              <a:xfrm>
                <a:off x="666749" y="1773240"/>
                <a:ext cx="8677276" cy="36560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58" name="Google Shape;1958;p94"/>
              <p:cNvPicPr preferRelativeResize="0"/>
              <p:nvPr/>
            </p:nvPicPr>
            <p:blipFill rotWithShape="1">
              <a:blip r:embed="rId3">
                <a:alphaModFix/>
              </a:blip>
              <a:srcRect b="0" l="1431" r="21772" t="0"/>
              <a:stretch/>
            </p:blipFill>
            <p:spPr>
              <a:xfrm>
                <a:off x="847724" y="1844824"/>
                <a:ext cx="8496301" cy="3421869"/>
              </a:xfrm>
              <a:prstGeom prst="rect">
                <a:avLst/>
              </a:prstGeom>
              <a:noFill/>
              <a:ln>
                <a:noFill/>
              </a:ln>
            </p:spPr>
          </p:pic>
        </p:grpSp>
        <p:pic>
          <p:nvPicPr>
            <p:cNvPr id="1959" name="Google Shape;1959;p94"/>
            <p:cNvPicPr preferRelativeResize="0"/>
            <p:nvPr/>
          </p:nvPicPr>
          <p:blipFill rotWithShape="1">
            <a:blip r:embed="rId4">
              <a:alphaModFix/>
            </a:blip>
            <a:srcRect b="0" l="4363" r="76731" t="0"/>
            <a:stretch/>
          </p:blipFill>
          <p:spPr>
            <a:xfrm>
              <a:off x="2860794" y="3175608"/>
              <a:ext cx="2091697" cy="2157437"/>
            </a:xfrm>
            <a:prstGeom prst="rect">
              <a:avLst/>
            </a:prstGeom>
            <a:noFill/>
            <a:ln>
              <a:noFill/>
            </a:ln>
          </p:spPr>
        </p:pic>
      </p:grpSp>
      <p:sp>
        <p:nvSpPr>
          <p:cNvPr id="1960" name="Google Shape;1960;p94"/>
          <p:cNvSpPr/>
          <p:nvPr/>
        </p:nvSpPr>
        <p:spPr>
          <a:xfrm>
            <a:off x="558800" y="139811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Việc mã hóa được thực hiện với các số nguyên, vì vậy hãy chèn giá trị thực vật ‘species’.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grpSp>
        <p:nvGrpSpPr>
          <p:cNvPr id="1966" name="Google Shape;1966;p95"/>
          <p:cNvGrpSpPr/>
          <p:nvPr/>
        </p:nvGrpSpPr>
        <p:grpSpPr>
          <a:xfrm>
            <a:off x="450000" y="450000"/>
            <a:ext cx="9018000" cy="276999"/>
            <a:chOff x="450000" y="450000"/>
            <a:chExt cx="9018000" cy="276999"/>
          </a:xfrm>
        </p:grpSpPr>
        <p:sp>
          <p:nvSpPr>
            <p:cNvPr id="1967" name="Google Shape;1967;p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968" name="Google Shape;1968;p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pSp>
        <p:nvGrpSpPr>
          <p:cNvPr id="1969" name="Google Shape;1969;p95"/>
          <p:cNvGrpSpPr/>
          <p:nvPr/>
        </p:nvGrpSpPr>
        <p:grpSpPr>
          <a:xfrm>
            <a:off x="666749" y="1952836"/>
            <a:ext cx="8677276" cy="3126311"/>
            <a:chOff x="666749" y="2102889"/>
            <a:chExt cx="8677276" cy="3126311"/>
          </a:xfrm>
        </p:grpSpPr>
        <p:sp>
          <p:nvSpPr>
            <p:cNvPr id="1970" name="Google Shape;1970;p95"/>
            <p:cNvSpPr/>
            <p:nvPr/>
          </p:nvSpPr>
          <p:spPr>
            <a:xfrm>
              <a:off x="666749" y="2102889"/>
              <a:ext cx="8677276" cy="312631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71" name="Google Shape;1971;p95"/>
            <p:cNvPicPr preferRelativeResize="0"/>
            <p:nvPr/>
          </p:nvPicPr>
          <p:blipFill rotWithShape="1">
            <a:blip r:embed="rId3">
              <a:alphaModFix/>
            </a:blip>
            <a:srcRect b="41147" l="1443" r="21173" t="0"/>
            <a:stretch/>
          </p:blipFill>
          <p:spPr>
            <a:xfrm>
              <a:off x="847724" y="2180849"/>
              <a:ext cx="8496301" cy="2954041"/>
            </a:xfrm>
            <a:prstGeom prst="rect">
              <a:avLst/>
            </a:prstGeom>
            <a:noFill/>
            <a:ln>
              <a:noFill/>
            </a:ln>
          </p:spPr>
        </p:pic>
      </p:grpSp>
      <p:sp>
        <p:nvSpPr>
          <p:cNvPr id="1972" name="Google Shape;1972;p95"/>
          <p:cNvSpPr/>
          <p:nvPr/>
        </p:nvSpPr>
        <p:spPr>
          <a:xfrm>
            <a:off x="558800" y="1398116"/>
            <a:ext cx="8763637"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Sử dụng hàm get_dummies() của pandas để chuyển đổi mọi giá trị riêng của các biến phân loại thành biến giả mới.</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grpSp>
        <p:nvGrpSpPr>
          <p:cNvPr id="1978" name="Google Shape;1978;p96"/>
          <p:cNvGrpSpPr/>
          <p:nvPr/>
        </p:nvGrpSpPr>
        <p:grpSpPr>
          <a:xfrm>
            <a:off x="450000" y="450000"/>
            <a:ext cx="9018000" cy="276999"/>
            <a:chOff x="450000" y="450000"/>
            <a:chExt cx="9018000" cy="276999"/>
          </a:xfrm>
        </p:grpSpPr>
        <p:sp>
          <p:nvSpPr>
            <p:cNvPr id="1979" name="Google Shape;1979;p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980" name="Google Shape;1980;p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pSp>
        <p:nvGrpSpPr>
          <p:cNvPr id="1981" name="Google Shape;1981;p96"/>
          <p:cNvGrpSpPr/>
          <p:nvPr/>
        </p:nvGrpSpPr>
        <p:grpSpPr>
          <a:xfrm>
            <a:off x="2882027" y="2276872"/>
            <a:ext cx="4117181" cy="2986008"/>
            <a:chOff x="4855920" y="1688800"/>
            <a:chExt cx="4117181" cy="2531667"/>
          </a:xfrm>
        </p:grpSpPr>
        <p:sp>
          <p:nvSpPr>
            <p:cNvPr id="1982" name="Google Shape;1982;p96"/>
            <p:cNvSpPr/>
            <p:nvPr/>
          </p:nvSpPr>
          <p:spPr>
            <a:xfrm>
              <a:off x="4855920" y="1688800"/>
              <a:ext cx="4117181" cy="253166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983" name="Google Shape;1983;p96"/>
            <p:cNvCxnSpPr/>
            <p:nvPr/>
          </p:nvCxnSpPr>
          <p:spPr>
            <a:xfrm>
              <a:off x="5287471" y="3501008"/>
              <a:ext cx="3254060" cy="0"/>
            </a:xfrm>
            <a:prstGeom prst="straightConnector1">
              <a:avLst/>
            </a:prstGeom>
            <a:noFill/>
            <a:ln cap="flat" cmpd="sng" w="12700">
              <a:solidFill>
                <a:srgbClr val="BFBFBF"/>
              </a:solidFill>
              <a:prstDash val="solid"/>
              <a:miter lim="800000"/>
              <a:headEnd len="sm" w="sm" type="none"/>
              <a:tailEnd len="sm" w="sm" type="none"/>
            </a:ln>
          </p:spPr>
        </p:cxnSp>
      </p:grpSp>
      <p:sp>
        <p:nvSpPr>
          <p:cNvPr id="1984" name="Google Shape;1984;p96"/>
          <p:cNvSpPr/>
          <p:nvPr/>
        </p:nvSpPr>
        <p:spPr>
          <a:xfrm>
            <a:off x="558800" y="1398116"/>
            <a:ext cx="8763637"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Sử dụng thư viện sklearn để xử lý mã hóa one-hot một cách thuận tiện. Kết quả được đưa ra dưới dạng một ma trận thưa trong đại số tuyến tính. Trong ma trận thưa, giá trị của hầu hết các ma trận là 0. Một khái niệm ngược lại với ma trận thưa là một ma trận dày.</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grpSp>
        <p:nvGrpSpPr>
          <p:cNvPr id="1990" name="Google Shape;1990;p97"/>
          <p:cNvGrpSpPr/>
          <p:nvPr/>
        </p:nvGrpSpPr>
        <p:grpSpPr>
          <a:xfrm>
            <a:off x="450000" y="450000"/>
            <a:ext cx="9018000" cy="276999"/>
            <a:chOff x="450000" y="450000"/>
            <a:chExt cx="9018000" cy="276999"/>
          </a:xfrm>
        </p:grpSpPr>
        <p:sp>
          <p:nvSpPr>
            <p:cNvPr id="1991" name="Google Shape;1991;p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1992" name="Google Shape;1992;p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pSp>
        <p:nvGrpSpPr>
          <p:cNvPr id="1993" name="Google Shape;1993;p97"/>
          <p:cNvGrpSpPr/>
          <p:nvPr/>
        </p:nvGrpSpPr>
        <p:grpSpPr>
          <a:xfrm>
            <a:off x="666749" y="1736812"/>
            <a:ext cx="8677276" cy="1505219"/>
            <a:chOff x="666749" y="1773240"/>
            <a:chExt cx="8677276" cy="1505219"/>
          </a:xfrm>
        </p:grpSpPr>
        <p:sp>
          <p:nvSpPr>
            <p:cNvPr id="1994" name="Google Shape;1994;p97"/>
            <p:cNvSpPr/>
            <p:nvPr/>
          </p:nvSpPr>
          <p:spPr>
            <a:xfrm>
              <a:off x="666749" y="1773240"/>
              <a:ext cx="8677276" cy="150521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95" name="Google Shape;1995;p97"/>
            <p:cNvPicPr preferRelativeResize="0"/>
            <p:nvPr/>
          </p:nvPicPr>
          <p:blipFill rotWithShape="1">
            <a:blip r:embed="rId3">
              <a:alphaModFix/>
            </a:blip>
            <a:srcRect b="0" l="2250" r="22126" t="0"/>
            <a:stretch/>
          </p:blipFill>
          <p:spPr>
            <a:xfrm>
              <a:off x="847724" y="1867126"/>
              <a:ext cx="8496301" cy="1332148"/>
            </a:xfrm>
            <a:prstGeom prst="rect">
              <a:avLst/>
            </a:prstGeom>
            <a:noFill/>
            <a:ln>
              <a:noFill/>
            </a:ln>
          </p:spPr>
        </p:pic>
      </p:grpSp>
      <p:sp>
        <p:nvSpPr>
          <p:cNvPr id="1996" name="Google Shape;1996;p97"/>
          <p:cNvSpPr/>
          <p:nvPr/>
        </p:nvSpPr>
        <p:spPr>
          <a:xfrm>
            <a:off x="558800" y="139811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OneHotEncoder</a:t>
            </a:r>
            <a:endParaRPr sz="1400">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grpSp>
        <p:nvGrpSpPr>
          <p:cNvPr id="2002" name="Google Shape;2002;p98"/>
          <p:cNvGrpSpPr/>
          <p:nvPr/>
        </p:nvGrpSpPr>
        <p:grpSpPr>
          <a:xfrm>
            <a:off x="450000" y="450000"/>
            <a:ext cx="9018000" cy="276999"/>
            <a:chOff x="450000" y="450000"/>
            <a:chExt cx="9018000" cy="276999"/>
          </a:xfrm>
        </p:grpSpPr>
        <p:sp>
          <p:nvSpPr>
            <p:cNvPr id="2003" name="Google Shape;2003;p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004" name="Google Shape;2004;p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grpSp>
        <p:nvGrpSpPr>
          <p:cNvPr id="2005" name="Google Shape;2005;p98"/>
          <p:cNvGrpSpPr/>
          <p:nvPr/>
        </p:nvGrpSpPr>
        <p:grpSpPr>
          <a:xfrm>
            <a:off x="666749" y="1734364"/>
            <a:ext cx="8677276" cy="4535485"/>
            <a:chOff x="666749" y="1773240"/>
            <a:chExt cx="8677276" cy="4535485"/>
          </a:xfrm>
        </p:grpSpPr>
        <p:sp>
          <p:nvSpPr>
            <p:cNvPr id="2006" name="Google Shape;2006;p98"/>
            <p:cNvSpPr/>
            <p:nvPr/>
          </p:nvSpPr>
          <p:spPr>
            <a:xfrm>
              <a:off x="666749" y="1773240"/>
              <a:ext cx="8677276" cy="453548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07" name="Google Shape;2007;p98"/>
            <p:cNvPicPr preferRelativeResize="0"/>
            <p:nvPr/>
          </p:nvPicPr>
          <p:blipFill rotWithShape="1">
            <a:blip r:embed="rId3">
              <a:alphaModFix/>
            </a:blip>
            <a:srcRect b="0" l="2094" r="20706" t="0"/>
            <a:stretch/>
          </p:blipFill>
          <p:spPr>
            <a:xfrm>
              <a:off x="847724" y="1844824"/>
              <a:ext cx="8496301" cy="4418038"/>
            </a:xfrm>
            <a:prstGeom prst="rect">
              <a:avLst/>
            </a:prstGeom>
            <a:noFill/>
            <a:ln>
              <a:noFill/>
            </a:ln>
          </p:spPr>
        </p:pic>
      </p:grpSp>
      <p:sp>
        <p:nvSpPr>
          <p:cNvPr id="2008" name="Google Shape;2008;p98"/>
          <p:cNvSpPr/>
          <p:nvPr/>
        </p:nvSpPr>
        <p:spPr>
          <a:xfrm>
            <a:off x="558800" y="139811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OneHotEncoder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grpSp>
        <p:nvGrpSpPr>
          <p:cNvPr id="2014" name="Google Shape;2014;p99"/>
          <p:cNvGrpSpPr/>
          <p:nvPr/>
        </p:nvGrpSpPr>
        <p:grpSpPr>
          <a:xfrm>
            <a:off x="450000" y="450000"/>
            <a:ext cx="9018000" cy="276999"/>
            <a:chOff x="450000" y="450000"/>
            <a:chExt cx="9018000" cy="276999"/>
          </a:xfrm>
        </p:grpSpPr>
        <p:sp>
          <p:nvSpPr>
            <p:cNvPr id="2015" name="Google Shape;2015;p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Tiền xử lý dữ liệu để tạo bộ dữ liệu huấn luyện tối ưu </a:t>
              </a:r>
              <a:endParaRPr sz="1800">
                <a:solidFill>
                  <a:schemeClr val="lt1"/>
                </a:solidFill>
                <a:latin typeface="Arial"/>
                <a:ea typeface="Arial"/>
                <a:cs typeface="Arial"/>
                <a:sym typeface="Arial"/>
              </a:endParaRPr>
            </a:p>
          </p:txBody>
        </p:sp>
        <p:sp>
          <p:nvSpPr>
            <p:cNvPr id="2016" name="Google Shape;2016;p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sz="1600">
                <a:solidFill>
                  <a:srgbClr val="D8D8D8"/>
                </a:solidFill>
                <a:latin typeface="Arial"/>
                <a:ea typeface="Arial"/>
                <a:cs typeface="Arial"/>
                <a:sym typeface="Arial"/>
              </a:endParaRPr>
            </a:p>
          </p:txBody>
        </p:sp>
      </p:grpSp>
      <p:sp>
        <p:nvSpPr>
          <p:cNvPr id="2017" name="Google Shape;2017;p99"/>
          <p:cNvSpPr/>
          <p:nvPr/>
        </p:nvSpPr>
        <p:spPr>
          <a:xfrm>
            <a:off x="558800" y="1398116"/>
            <a:ext cx="8763637"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OneHotEncoder</a:t>
            </a:r>
            <a:endParaRPr/>
          </a:p>
        </p:txBody>
      </p:sp>
      <p:grpSp>
        <p:nvGrpSpPr>
          <p:cNvPr id="2018" name="Google Shape;2018;p99"/>
          <p:cNvGrpSpPr/>
          <p:nvPr/>
        </p:nvGrpSpPr>
        <p:grpSpPr>
          <a:xfrm>
            <a:off x="666749" y="1736811"/>
            <a:ext cx="8677277" cy="2209023"/>
            <a:chOff x="666749" y="1736811"/>
            <a:chExt cx="8677277" cy="2209023"/>
          </a:xfrm>
        </p:grpSpPr>
        <p:sp>
          <p:nvSpPr>
            <p:cNvPr id="2019" name="Google Shape;2019;p99"/>
            <p:cNvSpPr/>
            <p:nvPr/>
          </p:nvSpPr>
          <p:spPr>
            <a:xfrm>
              <a:off x="666749" y="1736811"/>
              <a:ext cx="8677276" cy="22090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20" name="Google Shape;2020;p99"/>
            <p:cNvPicPr preferRelativeResize="0"/>
            <p:nvPr/>
          </p:nvPicPr>
          <p:blipFill rotWithShape="1">
            <a:blip r:embed="rId3">
              <a:alphaModFix/>
            </a:blip>
            <a:srcRect b="0" l="2147" r="22381" t="0"/>
            <a:stretch/>
          </p:blipFill>
          <p:spPr>
            <a:xfrm>
              <a:off x="847724" y="1808395"/>
              <a:ext cx="8496302" cy="1246402"/>
            </a:xfrm>
            <a:prstGeom prst="rect">
              <a:avLst/>
            </a:prstGeom>
            <a:noFill/>
            <a:ln>
              <a:noFill/>
            </a:ln>
          </p:spPr>
        </p:pic>
        <p:pic>
          <p:nvPicPr>
            <p:cNvPr id="2021" name="Google Shape;2021;p99"/>
            <p:cNvPicPr preferRelativeResize="0"/>
            <p:nvPr/>
          </p:nvPicPr>
          <p:blipFill rotWithShape="1">
            <a:blip r:embed="rId3">
              <a:alphaModFix/>
            </a:blip>
            <a:srcRect b="30472" l="58353" r="22381" t="0"/>
            <a:stretch/>
          </p:blipFill>
          <p:spPr>
            <a:xfrm>
              <a:off x="1554480" y="2994464"/>
              <a:ext cx="7782920" cy="866584"/>
            </a:xfrm>
            <a:prstGeom prst="rect">
              <a:avLst/>
            </a:prstGeom>
            <a:noFill/>
            <a:ln>
              <a:noFill/>
            </a:ln>
          </p:spPr>
        </p:pic>
        <p:pic>
          <p:nvPicPr>
            <p:cNvPr descr="https://lh5.googleusercontent.com/Qey5e-erMmExDQL1EVJ8iSZdDIPYqin4dumRWdYQ9Ptws-QmZdD6H4TjkUDckY9taaDxaPiBzmRB4FAl-C4ACoqTdzNgm2k-gDzF37CDEWwqCdIYOuLs0MbEfVScB7DdCg" id="2022" name="Google Shape;2022;p99"/>
            <p:cNvPicPr preferRelativeResize="0"/>
            <p:nvPr/>
          </p:nvPicPr>
          <p:blipFill rotWithShape="1">
            <a:blip r:embed="rId4">
              <a:alphaModFix/>
            </a:blip>
            <a:srcRect b="0" l="0" r="0" t="0"/>
            <a:stretch/>
          </p:blipFill>
          <p:spPr>
            <a:xfrm>
              <a:off x="1563136" y="3139440"/>
              <a:ext cx="6868630" cy="721607"/>
            </a:xfrm>
            <a:prstGeom prst="rect">
              <a:avLst/>
            </a:prstGeom>
            <a:noFill/>
            <a:ln>
              <a:noFill/>
            </a:ln>
          </p:spPr>
        </p:pic>
        <p:sp>
          <p:nvSpPr>
            <p:cNvPr id="2023" name="Google Shape;2023;p99"/>
            <p:cNvSpPr/>
            <p:nvPr/>
          </p:nvSpPr>
          <p:spPr>
            <a:xfrm>
              <a:off x="1549892" y="3417380"/>
              <a:ext cx="7088140" cy="634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24" name="Google Shape;2024;p99"/>
          <p:cNvSpPr/>
          <p:nvPr/>
        </p:nvSpPr>
        <p:spPr>
          <a:xfrm>
            <a:off x="1593593" y="3083111"/>
            <a:ext cx="7743248" cy="314683"/>
          </a:xfrm>
          <a:prstGeom prst="rect">
            <a:avLst/>
          </a:prstGeom>
          <a:solidFill>
            <a:srgbClr val="F7F7F7"/>
          </a:solid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i="1" lang="en-US" sz="1100">
                <a:solidFill>
                  <a:srgbClr val="397780"/>
                </a:solidFill>
                <a:latin typeface="Arial"/>
                <a:ea typeface="Arial"/>
                <a:cs typeface="Arial"/>
                <a:sym typeface="Arial"/>
              </a:rPr>
              <a:t>#Convert to a sparse matrix</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2019-08-14T11:07:19Z</dcterms:created>
  <dc:creator>sena.kim</dc:creator>
</cp:coreProperties>
</file>